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5"/>
  </p:notesMasterIdLst>
  <p:sldIdLst>
    <p:sldId id="256" r:id="rId2"/>
    <p:sldId id="257" r:id="rId3"/>
    <p:sldId id="258" r:id="rId4"/>
    <p:sldId id="264" r:id="rId5"/>
    <p:sldId id="265" r:id="rId6"/>
    <p:sldId id="269" r:id="rId7"/>
    <p:sldId id="271" r:id="rId8"/>
    <p:sldId id="270" r:id="rId9"/>
    <p:sldId id="262" r:id="rId10"/>
    <p:sldId id="263" r:id="rId11"/>
    <p:sldId id="267" r:id="rId12"/>
    <p:sldId id="268" r:id="rId13"/>
    <p:sldId id="266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95" autoAdjust="0"/>
    <p:restoredTop sz="94660"/>
  </p:normalViewPr>
  <p:slideViewPr>
    <p:cSldViewPr>
      <p:cViewPr>
        <p:scale>
          <a:sx n="82" d="100"/>
          <a:sy n="82" d="100"/>
        </p:scale>
        <p:origin x="-870" y="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2FAD1-005A-4A1F-9DBE-A71071F48385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BB6F-EFB0-450B-91B4-8C8BF3AE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2"/>
            <a:ext cx="6031991" cy="47946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97" y="117246"/>
            <a:ext cx="8594782" cy="12476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-360" y="-360"/>
            <a:ext cx="10080000" cy="7560000"/>
          </a:xfrm>
          <a:prstGeom prst="rect">
            <a:avLst/>
          </a:prstGeom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40880" y="627480"/>
            <a:ext cx="860796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40880" y="2101680"/>
            <a:ext cx="8607960" cy="49896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Четвертый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3.fl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42" y="779441"/>
            <a:ext cx="90011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Тема урока</a:t>
            </a:r>
          </a:p>
          <a:p>
            <a:pPr algn="ctr"/>
            <a:endParaRPr lang="ru-RU" sz="6000" dirty="0" smtClean="0">
              <a:solidFill>
                <a:schemeClr val="bg1"/>
              </a:solidFill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Виды юридических лиц</a:t>
            </a:r>
          </a:p>
          <a:p>
            <a:pPr algn="ctr"/>
            <a:endParaRPr lang="ru-RU" sz="6000" dirty="0" smtClean="0">
              <a:solidFill>
                <a:schemeClr val="bg1"/>
              </a:solidFill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Полное товарищество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740880" y="639360"/>
            <a:ext cx="8607960" cy="1238040"/>
          </a:xfrm>
          <a:prstGeom prst="rect">
            <a:avLst/>
          </a:prstGeom>
        </p:spPr>
      </p:sp>
      <p:sp>
        <p:nvSpPr>
          <p:cNvPr id="34" name="TextShape 2"/>
          <p:cNvSpPr txBox="1"/>
          <p:nvPr/>
        </p:nvSpPr>
        <p:spPr>
          <a:xfrm>
            <a:off x="740880" y="2146680"/>
            <a:ext cx="8607960" cy="4899600"/>
          </a:xfrm>
          <a:prstGeom prst="rect">
            <a:avLst/>
          </a:prstGeom>
        </p:spPr>
      </p:sp>
      <p:sp>
        <p:nvSpPr>
          <p:cNvPr id="4" name="TextBox 3"/>
          <p:cNvSpPr txBox="1"/>
          <p:nvPr/>
        </p:nvSpPr>
        <p:spPr>
          <a:xfrm>
            <a:off x="682594" y="1208069"/>
            <a:ext cx="80724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Закрепление материала. 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Выполнение контрольного теста.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8346" y="136499"/>
            <a:ext cx="807249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Проверьте свою работу.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3200" dirty="0" smtClean="0"/>
              <a:t>Ключ ответов. </a:t>
            </a:r>
          </a:p>
          <a:p>
            <a:pPr algn="ctr"/>
            <a:r>
              <a:rPr lang="ru-RU" sz="3200" dirty="0" smtClean="0"/>
              <a:t>1 б </a:t>
            </a:r>
          </a:p>
          <a:p>
            <a:pPr algn="ctr"/>
            <a:r>
              <a:rPr lang="ru-RU" sz="3200" dirty="0" smtClean="0"/>
              <a:t>2 а</a:t>
            </a:r>
          </a:p>
          <a:p>
            <a:pPr algn="ctr"/>
            <a:r>
              <a:rPr lang="ru-RU" sz="3200" dirty="0" smtClean="0"/>
              <a:t>3 а</a:t>
            </a:r>
          </a:p>
          <a:p>
            <a:pPr algn="ctr"/>
            <a:r>
              <a:rPr lang="ru-RU" sz="3200" dirty="0" smtClean="0"/>
              <a:t>4 а</a:t>
            </a:r>
          </a:p>
          <a:p>
            <a:pPr algn="ctr"/>
            <a:r>
              <a:rPr lang="ru-RU" sz="3200" dirty="0" smtClean="0"/>
              <a:t>5 а</a:t>
            </a:r>
          </a:p>
          <a:p>
            <a:pPr algn="ctr"/>
            <a:r>
              <a:rPr lang="ru-RU" sz="3200" dirty="0" smtClean="0"/>
              <a:t>6 а</a:t>
            </a:r>
          </a:p>
          <a:p>
            <a:pPr algn="ctr"/>
            <a:r>
              <a:rPr lang="ru-RU" sz="3200" dirty="0" smtClean="0"/>
              <a:t>7 а</a:t>
            </a:r>
          </a:p>
          <a:p>
            <a:pPr algn="ctr"/>
            <a:r>
              <a:rPr lang="ru-RU" sz="3200" dirty="0" smtClean="0"/>
              <a:t>8 б</a:t>
            </a:r>
          </a:p>
          <a:p>
            <a:pPr algn="ctr"/>
            <a:r>
              <a:rPr lang="ru-RU" sz="3200" dirty="0" smtClean="0"/>
              <a:t>9 а</a:t>
            </a:r>
          </a:p>
          <a:p>
            <a:pPr algn="ctr"/>
            <a:r>
              <a:rPr lang="ru-RU" sz="3200" smtClean="0"/>
              <a:t>10 а</a:t>
            </a:r>
            <a:endParaRPr lang="ru-RU" sz="3200" dirty="0" smtClean="0"/>
          </a:p>
          <a:p>
            <a:pPr algn="ctr"/>
            <a:endParaRPr lang="ru-RU" sz="2800" dirty="0" smtClean="0"/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470" y="1279507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Поставьте себе оценку за тест.</a:t>
            </a:r>
          </a:p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1 ошибка – оценка «5»</a:t>
            </a:r>
          </a:p>
          <a:p>
            <a:pPr algn="ctr"/>
            <a:r>
              <a:rPr lang="ru-RU" sz="4000" dirty="0" smtClean="0"/>
              <a:t>2-3 ошибки – оценка «4»</a:t>
            </a:r>
          </a:p>
          <a:p>
            <a:pPr algn="ctr"/>
            <a:r>
              <a:rPr lang="ru-RU" sz="4000" dirty="0" smtClean="0"/>
              <a:t>4-5 ошибок – оценка «3» </a:t>
            </a:r>
          </a:p>
          <a:p>
            <a:pPr algn="ctr"/>
            <a:r>
              <a:rPr lang="ru-RU" sz="4000" dirty="0" smtClean="0"/>
              <a:t>6 и более ошибок – оценка «2»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740880" y="639360"/>
            <a:ext cx="8607960" cy="1238040"/>
          </a:xfrm>
          <a:prstGeom prst="rect">
            <a:avLst/>
          </a:prstGeom>
        </p:spPr>
      </p:sp>
      <p:sp>
        <p:nvSpPr>
          <p:cNvPr id="34" name="TextShape 2"/>
          <p:cNvSpPr txBox="1"/>
          <p:nvPr/>
        </p:nvSpPr>
        <p:spPr>
          <a:xfrm>
            <a:off x="740880" y="2146680"/>
            <a:ext cx="8607960" cy="4899600"/>
          </a:xfrm>
          <a:prstGeom prst="rect">
            <a:avLst/>
          </a:prstGeom>
        </p:spPr>
      </p:sp>
      <p:sp>
        <p:nvSpPr>
          <p:cNvPr id="5" name="TextBox 4"/>
          <p:cNvSpPr txBox="1"/>
          <p:nvPr/>
        </p:nvSpPr>
        <p:spPr>
          <a:xfrm>
            <a:off x="754032" y="993755"/>
            <a:ext cx="8358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работу на уроке</a:t>
            </a:r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Shape 1"/>
          <p:cNvSpPr txBox="1"/>
          <p:nvPr/>
        </p:nvSpPr>
        <p:spPr>
          <a:xfrm>
            <a:off x="740880" y="672120"/>
            <a:ext cx="860796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Цель урока</a:t>
            </a:r>
            <a:endParaRPr sz="4000">
              <a:solidFill>
                <a:schemeClr val="bg1"/>
              </a:solidFill>
            </a:endParaRPr>
          </a:p>
        </p:txBody>
      </p:sp>
      <p:sp>
        <p:nvSpPr>
          <p:cNvPr id="14" name="TextShape 2"/>
          <p:cNvSpPr txBox="1"/>
          <p:nvPr/>
        </p:nvSpPr>
        <p:spPr>
          <a:xfrm>
            <a:off x="740880" y="1887840"/>
            <a:ext cx="8607960" cy="541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2800" dirty="0"/>
              <a:t>Повторить материал по теме «Организация бизнеса</a:t>
            </a:r>
            <a:r>
              <a:rPr lang="ru-RU" sz="2800" dirty="0" smtClean="0"/>
              <a:t>»,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«Общество с ограниченной ответственностью»;</a:t>
            </a:r>
            <a:endParaRPr sz="2800"/>
          </a:p>
          <a:p>
            <a:endParaRPr sz="2800"/>
          </a:p>
          <a:p>
            <a:pPr algn="ctr"/>
            <a:r>
              <a:rPr lang="ru-RU" sz="2800" dirty="0"/>
              <a:t>Ознакомить учащихся с основами хозяйствования </a:t>
            </a:r>
            <a:endParaRPr lang="ru-RU" sz="2800" dirty="0" smtClean="0"/>
          </a:p>
          <a:p>
            <a:pPr algn="ctr"/>
            <a:r>
              <a:rPr lang="ru-RU" sz="2800" dirty="0" smtClean="0"/>
              <a:t>Полного </a:t>
            </a:r>
            <a:r>
              <a:rPr lang="ru-RU" sz="2800" dirty="0"/>
              <a:t>товарищества;</a:t>
            </a:r>
            <a:endParaRPr sz="2800"/>
          </a:p>
          <a:p>
            <a:endParaRPr sz="2800"/>
          </a:p>
          <a:p>
            <a:pPr algn="ctr"/>
            <a:r>
              <a:rPr lang="ru-RU" sz="2800" dirty="0"/>
              <a:t>Создать условия для выполнения учащимися </a:t>
            </a:r>
            <a:endParaRPr lang="ru-RU" sz="2800" dirty="0" smtClean="0"/>
          </a:p>
          <a:p>
            <a:pPr algn="ctr"/>
            <a:r>
              <a:rPr lang="ru-RU" sz="2800" dirty="0" smtClean="0"/>
              <a:t>расчетного </a:t>
            </a:r>
            <a:r>
              <a:rPr lang="ru-RU" sz="2800" dirty="0"/>
              <a:t>задания </a:t>
            </a:r>
            <a:endParaRPr lang="ru-RU" sz="2800" dirty="0" smtClean="0"/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данной организации.</a:t>
            </a:r>
            <a:endParaRPr sz="2800"/>
          </a:p>
          <a:p>
            <a:endParaRPr sz="2800"/>
          </a:p>
          <a:p>
            <a:pPr algn="ctr"/>
            <a:r>
              <a:rPr lang="ru-RU" sz="2800" dirty="0" smtClean="0"/>
              <a:t>Закрепить полученные </a:t>
            </a:r>
            <a:r>
              <a:rPr lang="ru-RU" sz="2800" dirty="0"/>
              <a:t>знания</a:t>
            </a:r>
            <a:endParaRPr sz="2800"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Shape 1"/>
          <p:cNvSpPr txBox="1"/>
          <p:nvPr/>
        </p:nvSpPr>
        <p:spPr>
          <a:xfrm>
            <a:off x="740880" y="672120"/>
            <a:ext cx="860796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600" dirty="0"/>
              <a:t>Как начать свой бизнес</a:t>
            </a:r>
            <a:endParaRPr sz="3600"/>
          </a:p>
        </p:txBody>
      </p:sp>
      <p:sp>
        <p:nvSpPr>
          <p:cNvPr id="16" name="TextShape 2"/>
          <p:cNvSpPr txBox="1"/>
          <p:nvPr/>
        </p:nvSpPr>
        <p:spPr>
          <a:xfrm>
            <a:off x="740880" y="2146680"/>
            <a:ext cx="8607960" cy="4899600"/>
          </a:xfrm>
          <a:prstGeom prst="rect">
            <a:avLst/>
          </a:prstGeom>
        </p:spPr>
      </p:sp>
      <p:pic>
        <p:nvPicPr>
          <p:cNvPr id="17" name="Рисунок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980000" y="2340000"/>
            <a:ext cx="4320000" cy="4320000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7040576" y="2565391"/>
            <a:ext cx="2357454" cy="4286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file"/>
              </a:rPr>
              <a:t>ВИДЕО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4032" y="293987"/>
            <a:ext cx="9070813" cy="1541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49604" rIns="99207" bIns="49604"/>
          <a:lstStyle/>
          <a:p>
            <a:pPr algn="ctr"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ru-RU" sz="2900" dirty="0" smtClean="0">
                <a:solidFill>
                  <a:srgbClr val="D26785"/>
                </a:solidFill>
                <a:latin typeface="Century Gothic" charset="0"/>
              </a:rPr>
              <a:t>Организация бизнеса</a:t>
            </a:r>
            <a:endParaRPr lang="ru-RU" sz="2900" dirty="0">
              <a:solidFill>
                <a:srgbClr val="D26785"/>
              </a:solidFill>
              <a:latin typeface="Century Gothic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72530" y="1811173"/>
            <a:ext cx="3699729" cy="943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49604" rIns="99207" bIns="49604"/>
          <a:lstStyle/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ru-RU" sz="3100" dirty="0">
              <a:solidFill>
                <a:srgbClr val="D26785"/>
              </a:solidFill>
              <a:latin typeface="Century Gothic" charset="0"/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ru-RU" sz="3100" dirty="0">
                <a:solidFill>
                  <a:srgbClr val="D26785"/>
                </a:solidFill>
                <a:latin typeface="Century Gothic" charset="0"/>
              </a:rPr>
              <a:t>Юридическое лицо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795" y="3622345"/>
            <a:ext cx="3136194" cy="20824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2921" y="3622344"/>
            <a:ext cx="2439651" cy="1700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827861" y="1732426"/>
            <a:ext cx="3746983" cy="11794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49604" rIns="99207" bIns="49604"/>
          <a:lstStyle/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endParaRPr lang="ru-RU" sz="2600" dirty="0">
              <a:solidFill>
                <a:srgbClr val="D26785"/>
              </a:solidFill>
              <a:latin typeface="Century Gothic" charset="0"/>
            </a:endParaRPr>
          </a:p>
          <a:p>
            <a:pPr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ru-RU" sz="2600" dirty="0">
                <a:solidFill>
                  <a:srgbClr val="D26785"/>
                </a:solidFill>
                <a:latin typeface="Century Gothic" charset="0"/>
              </a:rPr>
              <a:t>Физическое лицо (индивидуальный предприниматель)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331520" y="3701091"/>
            <a:ext cx="1942620" cy="1573182"/>
          </a:xfrm>
          <a:prstGeom prst="rect">
            <a:avLst/>
          </a:prstGeom>
          <a:noFill/>
          <a:ln w="9360">
            <a:solidFill>
              <a:srgbClr val="FF388C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669289" y="4331065"/>
            <a:ext cx="1351084" cy="1749"/>
          </a:xfrm>
          <a:prstGeom prst="line">
            <a:avLst/>
          </a:prstGeom>
          <a:noFill/>
          <a:ln w="76320">
            <a:solidFill>
              <a:srgbClr val="FF388C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669289" y="4749296"/>
            <a:ext cx="1435089" cy="1750"/>
          </a:xfrm>
          <a:prstGeom prst="line">
            <a:avLst/>
          </a:prstGeom>
          <a:noFill/>
          <a:ln w="76320">
            <a:solidFill>
              <a:srgbClr val="FF388C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4921306" y="3806087"/>
            <a:ext cx="845303" cy="1363191"/>
          </a:xfrm>
          <a:prstGeom prst="line">
            <a:avLst/>
          </a:prstGeom>
          <a:noFill/>
          <a:ln w="76320">
            <a:solidFill>
              <a:srgbClr val="FF388C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lum bright="-23000" contrast="-49000"/>
          </a:blip>
          <a:srcRect l="27849" t="50005" r="29" b="19606"/>
          <a:stretch>
            <a:fillRect/>
          </a:stretch>
        </p:blipFill>
        <p:spPr bwMode="auto">
          <a:xfrm>
            <a:off x="325404" y="1779573"/>
            <a:ext cx="9429816" cy="3143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3000" contrast="-49000"/>
          </a:blip>
          <a:srcRect l="27849" t="79416"/>
          <a:stretch>
            <a:fillRect/>
          </a:stretch>
        </p:blipFill>
        <p:spPr bwMode="auto">
          <a:xfrm>
            <a:off x="325404" y="4922845"/>
            <a:ext cx="9429816" cy="2279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254098" y="493689"/>
            <a:ext cx="7896490" cy="1007957"/>
          </a:xfrm>
          <a:prstGeom prst="rect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Какую оценку надо поставить за расчет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ОБЩЕСТВА С ОГРАНИЧЕННОЙ ОТВЕТСТВЕННОСТЬЮ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94" y="279375"/>
            <a:ext cx="8594782" cy="1643074"/>
          </a:xfrm>
        </p:spPr>
        <p:txBody>
          <a:bodyPr/>
          <a:lstStyle/>
          <a:p>
            <a:pPr algn="ctr"/>
            <a:r>
              <a:rPr lang="ru-RU" sz="3200" dirty="0" smtClean="0"/>
              <a:t>Полное товарищество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ИП Иванов         ИП Петров           ИП Сидоров</a:t>
            </a:r>
            <a:endParaRPr lang="ru-RU" sz="3200" dirty="0"/>
          </a:p>
        </p:txBody>
      </p:sp>
      <p:sp>
        <p:nvSpPr>
          <p:cNvPr id="3074" name="AutoShape 2" descr="http://im3-tub-ru.yandex.net/i?id=621395539-43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5431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im3-tub-ru.yandex.net/i?id=621395539-43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5431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im3-tub-ru.yandex.net/i?id=621395539-43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5431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469" y="2136763"/>
            <a:ext cx="205194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576" y="2351077"/>
            <a:ext cx="2071702" cy="30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40114" y="2208201"/>
            <a:ext cx="27953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9718" y="5565787"/>
            <a:ext cx="8594782" cy="164307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8280" y="4494217"/>
            <a:ext cx="8594782" cy="2776558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Шиномонтаж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 Кафе             Магазин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Полное товарищество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7524" t="55000" r="8333" b="14166"/>
          <a:stretch>
            <a:fillRect/>
          </a:stretch>
        </p:blipFill>
        <p:spPr bwMode="auto">
          <a:xfrm>
            <a:off x="182528" y="1636697"/>
            <a:ext cx="97155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Полное товарищество</a:t>
            </a:r>
            <a:endParaRPr lang="ru-RU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9375" t="38334" r="8854" b="28333"/>
          <a:stretch>
            <a:fillRect/>
          </a:stretch>
        </p:blipFill>
        <p:spPr bwMode="auto">
          <a:xfrm>
            <a:off x="468280" y="1922449"/>
            <a:ext cx="921550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Shape 1"/>
          <p:cNvSpPr txBox="1"/>
          <p:nvPr/>
        </p:nvSpPr>
        <p:spPr>
          <a:xfrm>
            <a:off x="740880" y="672120"/>
            <a:ext cx="8607960" cy="117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 sz="3200" dirty="0"/>
              <a:t>Выполнение расчетного задания</a:t>
            </a:r>
            <a:endParaRPr sz="3200"/>
          </a:p>
        </p:txBody>
      </p:sp>
      <p:sp>
        <p:nvSpPr>
          <p:cNvPr id="32" name="TextShape 2"/>
          <p:cNvSpPr txBox="1"/>
          <p:nvPr/>
        </p:nvSpPr>
        <p:spPr>
          <a:xfrm>
            <a:off x="740880" y="2146680"/>
            <a:ext cx="8607960" cy="4899600"/>
          </a:xfrm>
          <a:prstGeom prst="rect">
            <a:avLst/>
          </a:prstGeom>
        </p:spPr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486" y="2493953"/>
            <a:ext cx="3962400" cy="42418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162</Words>
  <PresentationFormat>Произвольный</PresentationFormat>
  <Paragraphs>60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Полное товарищество  ИП Иванов         ИП Петров           ИП Сидоров</vt:lpstr>
      <vt:lpstr>Полное товарищество</vt:lpstr>
      <vt:lpstr>Полное товарищество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modified xsi:type="dcterms:W3CDTF">2013-01-30T08:29:27Z</dcterms:modified>
</cp:coreProperties>
</file>