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gif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  <p:sldId id="264" r:id="rId10"/>
    <p:sldId id="267" r:id="rId11"/>
    <p:sldId id="266" r:id="rId12"/>
    <p:sldId id="268" r:id="rId13"/>
    <p:sldId id="270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14DFB-11BF-4C69-9B15-CE3C25835D56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D1285-520D-4A25-AB4F-F29B7B2FA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49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D1285-520D-4A25-AB4F-F29B7B2FA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210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B2C9-AFCA-49BB-A683-5F407261786E}" type="datetime1">
              <a:rPr lang="ru-RU" smtClean="0"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C967-43AB-4A5A-8FDD-CDBE6E071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796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7FE8-4CB3-4194-A831-1F4EEC7392C5}" type="datetime1">
              <a:rPr lang="ru-RU" smtClean="0"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C967-43AB-4A5A-8FDD-CDBE6E071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05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54BA8-0E9B-4703-9479-AD8CBA55DA1E}" type="datetime1">
              <a:rPr lang="ru-RU" smtClean="0"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C967-43AB-4A5A-8FDD-CDBE6E071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48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8A2A-F092-48C9-A16E-CC72A7B33518}" type="datetime1">
              <a:rPr lang="ru-RU" smtClean="0"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C967-43AB-4A5A-8FDD-CDBE6E071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930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A0F1-A41C-44C7-AE15-027C78546518}" type="datetime1">
              <a:rPr lang="ru-RU" smtClean="0"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C967-43AB-4A5A-8FDD-CDBE6E071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821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7A319-E674-478D-91CD-22071823DD5E}" type="datetime1">
              <a:rPr lang="ru-RU" smtClean="0"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C967-43AB-4A5A-8FDD-CDBE6E071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747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E8FF-A8AA-4855-992B-AE957D8E588C}" type="datetime1">
              <a:rPr lang="ru-RU" smtClean="0"/>
              <a:t>29.01.2013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C967-43AB-4A5A-8FDD-CDBE6E071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33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E548-E645-403D-AA4B-331B8F8A0066}" type="datetime1">
              <a:rPr lang="ru-RU" smtClean="0"/>
              <a:t>29.01.2013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C967-43AB-4A5A-8FDD-CDBE6E071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179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44AF-A20C-4D36-9E87-0F3561B8BFC8}" type="datetime1">
              <a:rPr lang="ru-RU" smtClean="0"/>
              <a:t>29.01.2013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C967-43AB-4A5A-8FDD-CDBE6E071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435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6B292-CDE8-4B9E-9654-0972624C792F}" type="datetime1">
              <a:rPr lang="ru-RU" smtClean="0"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C967-43AB-4A5A-8FDD-CDBE6E071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29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992AD-0E41-4AC3-810B-906F22219433}" type="datetime1">
              <a:rPr lang="ru-RU" smtClean="0"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C967-43AB-4A5A-8FDD-CDBE6E071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85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96D2A-35C4-4CD2-8A78-A0790AA1F100}" type="datetime1">
              <a:rPr lang="ru-RU" smtClean="0"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6C967-43AB-4A5A-8FDD-CDBE6E071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92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10" Type="http://schemas.openxmlformats.org/officeDocument/2006/relationships/image" Target="../media/image23.jpe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veinternet.ru/showjournal.php?journalid=3144445&amp;tagid=70152" TargetMode="External"/><Relationship Id="rId13" Type="http://schemas.openxmlformats.org/officeDocument/2006/relationships/hyperlink" Target="http://www.liveinternet.ru/tags/%F1%F2%E8%F5%E8+%EE%E1+%EE%F1%E5%ED%E8/" TargetMode="External"/><Relationship Id="rId3" Type="http://schemas.openxmlformats.org/officeDocument/2006/relationships/hyperlink" Target="http://100-000-pochemu.info/wp-content/uploads/2010/04/Autumn-Leaf.jpg" TargetMode="External"/><Relationship Id="rId7" Type="http://schemas.openxmlformats.org/officeDocument/2006/relationships/hyperlink" Target="http://blogs.privet.ru/community/IZBUSHKA/128572746" TargetMode="External"/><Relationship Id="rId12" Type="http://schemas.openxmlformats.org/officeDocument/2006/relationships/hyperlink" Target="http://www.diary.ru/~Cilja/p37002142.htm?oa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svetyzhizni.ru/detskie-stixi/osennee-tvorchestvo-znamenityx-poetov.html" TargetMode="External"/><Relationship Id="rId11" Type="http://schemas.openxmlformats.org/officeDocument/2006/relationships/hyperlink" Target="http://www.ellf.ru/photos/28008-vot-i-osen-nastupila-25-foto.html" TargetMode="External"/><Relationship Id="rId5" Type="http://schemas.openxmlformats.org/officeDocument/2006/relationships/hyperlink" Target="http://forfans.ru.oboi20.ru/wallpaper-2379/" TargetMode="External"/><Relationship Id="rId10" Type="http://schemas.openxmlformats.org/officeDocument/2006/relationships/hyperlink" Target="http://www.seasons-project.ru/upload/iblock/0eb/lodka_460.jpg" TargetMode="External"/><Relationship Id="rId4" Type="http://schemas.openxmlformats.org/officeDocument/2006/relationships/hyperlink" Target="http://kladovka.kg/tags/%EB%E8%F1%F2%FC%FF/page/2/" TargetMode="External"/><Relationship Id="rId9" Type="http://schemas.openxmlformats.org/officeDocument/2006/relationships/hyperlink" Target="http://fotodes.ru/upload/img1347653330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43" y="1196752"/>
            <a:ext cx="9183228" cy="45772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45"/>
          <a:stretch/>
        </p:blipFill>
        <p:spPr>
          <a:xfrm>
            <a:off x="-642" y="3270023"/>
            <a:ext cx="5796778" cy="35879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8571" y="1163683"/>
            <a:ext cx="7772400" cy="1470025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Типы </a:t>
            </a:r>
            <a:r>
              <a:rPr lang="ru-RU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речи</a:t>
            </a:r>
            <a:br>
              <a:rPr lang="ru-RU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овторение изученного </a:t>
            </a:r>
            <a:b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5 классе</a:t>
            </a:r>
            <a:endParaRPr lang="ru-RU" sz="4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C967-43AB-4A5A-8FDD-CDBE6E071D4E}" type="slidenum">
              <a:rPr lang="ru-RU" smtClean="0"/>
              <a:t>1</a:t>
            </a:fld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94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763524"/>
            <a:ext cx="3347863" cy="2094476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Сочинение-миниатюра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251520" y="1424570"/>
            <a:ext cx="3230253" cy="56166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100" b="1" dirty="0">
                <a:solidFill>
                  <a:schemeClr val="accent6"/>
                </a:solidFill>
              </a:rPr>
              <a:t>I </a:t>
            </a:r>
            <a:r>
              <a:rPr lang="ru-RU" sz="3100" b="1" dirty="0" smtClean="0">
                <a:solidFill>
                  <a:schemeClr val="accent6"/>
                </a:solidFill>
              </a:rPr>
              <a:t>ряд – </a:t>
            </a:r>
            <a:r>
              <a:rPr lang="ru-RU" sz="3100" b="1" i="1" dirty="0" smtClean="0">
                <a:solidFill>
                  <a:schemeClr val="accent6"/>
                </a:solidFill>
              </a:rPr>
              <a:t>текст-описание</a:t>
            </a:r>
            <a:r>
              <a:rPr lang="ru-RU" sz="3100" b="1" dirty="0">
                <a:solidFill>
                  <a:schemeClr val="accent6"/>
                </a:solidFill>
              </a:rPr>
              <a:t>. </a:t>
            </a:r>
            <a:endParaRPr lang="ru-RU" sz="3100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ru-RU" sz="3100" i="1" u="sng" dirty="0" smtClean="0">
                <a:solidFill>
                  <a:schemeClr val="accent6"/>
                </a:solidFill>
              </a:rPr>
              <a:t>Тема</a:t>
            </a:r>
            <a:r>
              <a:rPr lang="ru-RU" sz="3100" i="1" u="sng" dirty="0">
                <a:solidFill>
                  <a:schemeClr val="accent6"/>
                </a:solidFill>
              </a:rPr>
              <a:t>:</a:t>
            </a:r>
            <a:r>
              <a:rPr lang="ru-RU" sz="3100" dirty="0"/>
              <a:t> «Осенний лес», «Листопад» и др</a:t>
            </a:r>
            <a:r>
              <a:rPr lang="ru-RU" sz="3100" dirty="0" smtClean="0"/>
              <a:t>.</a:t>
            </a:r>
          </a:p>
          <a:p>
            <a:pPr marL="0" indent="0">
              <a:buNone/>
            </a:pPr>
            <a:r>
              <a:rPr lang="ru-RU" sz="3100" i="1" u="sng" dirty="0" smtClean="0">
                <a:solidFill>
                  <a:schemeClr val="accent6"/>
                </a:solidFill>
              </a:rPr>
              <a:t>Задание:</a:t>
            </a:r>
            <a:r>
              <a:rPr lang="ru-RU" sz="3100" i="1" dirty="0" smtClean="0"/>
              <a:t> </a:t>
            </a:r>
            <a:r>
              <a:rPr lang="ru-RU" sz="3100" dirty="0" smtClean="0"/>
              <a:t>Изобразите </a:t>
            </a:r>
            <a:r>
              <a:rPr lang="ru-RU" sz="3100" dirty="0"/>
              <a:t>предмет речи так, чтобы читатель или слушатель увидел предмет описания, представил его в своём сознании (это цель любого описания). Используйте изобразительно-выразительные средства. 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6380605" y="1384779"/>
            <a:ext cx="2792859" cy="5688632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ru-RU" sz="3100" b="1" dirty="0">
                <a:solidFill>
                  <a:srgbClr val="F79646"/>
                </a:solidFill>
              </a:rPr>
              <a:t>III ряд </a:t>
            </a:r>
            <a:r>
              <a:rPr lang="ru-RU" sz="3100" b="1" dirty="0">
                <a:solidFill>
                  <a:schemeClr val="accent6"/>
                </a:solidFill>
              </a:rPr>
              <a:t>– </a:t>
            </a:r>
            <a:r>
              <a:rPr lang="ru-RU" sz="3100" b="1" i="1" dirty="0">
                <a:solidFill>
                  <a:schemeClr val="accent6"/>
                </a:solidFill>
              </a:rPr>
              <a:t>текст-рассуждение.</a:t>
            </a:r>
            <a:r>
              <a:rPr lang="ru-RU" sz="3100" b="1" dirty="0">
                <a:solidFill>
                  <a:schemeClr val="accent6"/>
                </a:solidFill>
              </a:rPr>
              <a:t> </a:t>
            </a:r>
          </a:p>
          <a:p>
            <a:pPr marL="0" lvl="0" indent="0">
              <a:buNone/>
            </a:pPr>
            <a:r>
              <a:rPr lang="ru-RU" sz="3100" i="1" u="sng" dirty="0">
                <a:solidFill>
                  <a:schemeClr val="accent6"/>
                </a:solidFill>
              </a:rPr>
              <a:t>Тема:</a:t>
            </a:r>
            <a:r>
              <a:rPr lang="ru-RU" sz="3100" dirty="0">
                <a:solidFill>
                  <a:schemeClr val="accent6"/>
                </a:solidFill>
              </a:rPr>
              <a:t> </a:t>
            </a:r>
            <a:r>
              <a:rPr lang="ru-RU" sz="3100" dirty="0">
                <a:solidFill>
                  <a:prstClr val="black"/>
                </a:solidFill>
              </a:rPr>
              <a:t>«Почему я люблю (не люблю) осень?» и др</a:t>
            </a:r>
            <a:r>
              <a:rPr lang="ru-RU" sz="3100" dirty="0" smtClean="0">
                <a:solidFill>
                  <a:prstClr val="black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3100" i="1" u="sng" dirty="0" smtClean="0">
                <a:solidFill>
                  <a:schemeClr val="accent6"/>
                </a:solidFill>
              </a:rPr>
              <a:t>Задание: </a:t>
            </a:r>
            <a:r>
              <a:rPr lang="ru-RU" sz="3100" dirty="0" smtClean="0"/>
              <a:t>Объясните </a:t>
            </a:r>
            <a:r>
              <a:rPr lang="ru-RU" sz="3100" dirty="0"/>
              <a:t>причины событий, их связь. Используйте наречия </a:t>
            </a:r>
            <a:r>
              <a:rPr lang="ru-RU" sz="3100" i="1" dirty="0"/>
              <a:t>во-первых, во-вторых, следовательно и т.п.</a:t>
            </a:r>
            <a:endParaRPr lang="ru-RU" sz="3100" dirty="0"/>
          </a:p>
          <a:p>
            <a:pPr marL="0" lvl="0" indent="0">
              <a:buNone/>
            </a:pPr>
            <a:endParaRPr lang="ru-RU" sz="24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C967-43AB-4A5A-8FDD-CDBE6E071D4E}" type="slidenum">
              <a:rPr lang="ru-RU" smtClean="0"/>
              <a:t>10</a:t>
            </a:fld>
            <a:endParaRPr lang="ru-RU"/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3563888" y="1769342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3131840" y="206084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1" name="Объект 1"/>
          <p:cNvSpPr txBox="1">
            <a:spLocks/>
          </p:cNvSpPr>
          <p:nvPr/>
        </p:nvSpPr>
        <p:spPr>
          <a:xfrm>
            <a:off x="2915816" y="2204864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2" name="Объект 1"/>
          <p:cNvSpPr txBox="1">
            <a:spLocks/>
          </p:cNvSpPr>
          <p:nvPr/>
        </p:nvSpPr>
        <p:spPr>
          <a:xfrm>
            <a:off x="3275856" y="1409301"/>
            <a:ext cx="3028925" cy="52460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3100" b="1" dirty="0" smtClean="0">
                <a:solidFill>
                  <a:srgbClr val="F79646"/>
                </a:solidFill>
              </a:rPr>
              <a:t>II ряд </a:t>
            </a:r>
            <a:r>
              <a:rPr lang="ru-RU" sz="3100" b="1" dirty="0" smtClean="0">
                <a:solidFill>
                  <a:schemeClr val="accent6"/>
                </a:solidFill>
              </a:rPr>
              <a:t>– </a:t>
            </a:r>
            <a:r>
              <a:rPr lang="ru-RU" sz="3100" b="1" i="1" dirty="0" smtClean="0">
                <a:solidFill>
                  <a:schemeClr val="accent6"/>
                </a:solidFill>
              </a:rPr>
              <a:t>текст-повествование.</a:t>
            </a:r>
            <a:r>
              <a:rPr lang="ru-RU" sz="3100" b="1" dirty="0" smtClean="0">
                <a:solidFill>
                  <a:schemeClr val="accent6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3100" i="1" u="sng" dirty="0" smtClean="0">
                <a:solidFill>
                  <a:schemeClr val="accent6"/>
                </a:solidFill>
              </a:rPr>
              <a:t>Тема: </a:t>
            </a:r>
            <a:r>
              <a:rPr lang="ru-RU" sz="3100" dirty="0" smtClean="0"/>
              <a:t>«</a:t>
            </a:r>
            <a:r>
              <a:rPr lang="ru-RU" sz="3100" dirty="0"/>
              <a:t>Прогулка по осеннему лесу», «Как звери (птицы) готовятся к зиме?» и др.</a:t>
            </a:r>
          </a:p>
          <a:p>
            <a:pPr marL="0" indent="0">
              <a:buNone/>
            </a:pPr>
            <a:r>
              <a:rPr lang="ru-RU" sz="3100" i="1" u="sng" dirty="0" smtClean="0">
                <a:solidFill>
                  <a:schemeClr val="accent6"/>
                </a:solidFill>
              </a:rPr>
              <a:t>Задание:</a:t>
            </a:r>
            <a:r>
              <a:rPr lang="ru-RU" sz="3100" dirty="0" smtClean="0">
                <a:solidFill>
                  <a:schemeClr val="accent6"/>
                </a:solidFill>
              </a:rPr>
              <a:t> </a:t>
            </a:r>
            <a:r>
              <a:rPr lang="ru-RU" sz="3100" dirty="0" smtClean="0"/>
              <a:t>Изобразите </a:t>
            </a:r>
            <a:r>
              <a:rPr lang="ru-RU" sz="3100" dirty="0"/>
              <a:t>последовательно действия (что было вначале, дальше). Как развивались события, действия. Используйте глаголы.</a:t>
            </a: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93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C967-43AB-4A5A-8FDD-CDBE6E071D4E}" type="slidenum">
              <a:rPr lang="ru-RU" smtClean="0"/>
              <a:t>11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70"/>
          <a:stretch/>
        </p:blipFill>
        <p:spPr>
          <a:xfrm>
            <a:off x="3634968" y="420672"/>
            <a:ext cx="2789465" cy="2214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3"/>
          <a:stretch/>
        </p:blipFill>
        <p:spPr>
          <a:xfrm>
            <a:off x="683568" y="420672"/>
            <a:ext cx="3051919" cy="2327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03"/>
          <a:stretch/>
        </p:blipFill>
        <p:spPr>
          <a:xfrm>
            <a:off x="6424433" y="2537484"/>
            <a:ext cx="2393774" cy="2169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15" y="4539858"/>
            <a:ext cx="3815985" cy="1973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256" y="349440"/>
            <a:ext cx="2264324" cy="2470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137" y="4506864"/>
            <a:ext cx="4176464" cy="2178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5"/>
          <a:stretch/>
        </p:blipFill>
        <p:spPr>
          <a:xfrm>
            <a:off x="3601196" y="2537484"/>
            <a:ext cx="2795923" cy="2177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9"/>
          <a:stretch/>
        </p:blipFill>
        <p:spPr>
          <a:xfrm>
            <a:off x="661789" y="2773873"/>
            <a:ext cx="2612528" cy="2250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625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2462" y="0"/>
            <a:ext cx="3216309" cy="20121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Терминологический диктант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«Одним словом»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1. Несколько предложений, связанных по смыслу и грамматически.</a:t>
            </a:r>
          </a:p>
          <a:p>
            <a:pPr marL="0" indent="0">
              <a:buNone/>
            </a:pPr>
            <a:r>
              <a:rPr lang="ru-RU" dirty="0"/>
              <a:t>2. Как называется тип речи, если в тексте доказывается, объясняется что-то, нельзя нарисовать, сфотографировать, употребляются наречия </a:t>
            </a:r>
            <a:r>
              <a:rPr lang="ru-RU" i="1" dirty="0"/>
              <a:t>во-первых, во-вторых, значит, следовательно, поэтому?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3. Как называется тип речи, если в тексте говорится о признаках предмета, можно сделать 1 рисунок-фотографию, употребляются прилагательные?</a:t>
            </a:r>
          </a:p>
          <a:p>
            <a:pPr marL="0" indent="0">
              <a:buNone/>
            </a:pPr>
            <a:r>
              <a:rPr lang="ru-RU" dirty="0"/>
              <a:t>4. Как называется тип речи, если в тексте сообщается о последовательности действий и событий, можно сделать несколько рисунков-фотографий, употребляются глаголы?</a:t>
            </a:r>
          </a:p>
          <a:p>
            <a:pPr marL="0" indent="0">
              <a:buNone/>
            </a:pPr>
            <a:r>
              <a:rPr lang="ru-RU" dirty="0"/>
              <a:t>5. Часть текста, которая начинается с красной строки?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C967-43AB-4A5A-8FDD-CDBE6E071D4E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00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Терминологический диктант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«Одним словом»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>
                <a:solidFill>
                  <a:schemeClr val="accent6"/>
                </a:solidFill>
              </a:rPr>
              <a:t>Т</a:t>
            </a:r>
            <a:r>
              <a:rPr lang="ru-RU" sz="4000" dirty="0"/>
              <a:t>екст</a:t>
            </a:r>
          </a:p>
          <a:p>
            <a:pPr marL="0" indent="0">
              <a:buNone/>
            </a:pPr>
            <a:r>
              <a:rPr lang="ru-RU" sz="4800" b="1" dirty="0">
                <a:solidFill>
                  <a:schemeClr val="accent6"/>
                </a:solidFill>
              </a:rPr>
              <a:t>р</a:t>
            </a:r>
            <a:r>
              <a:rPr lang="ru-RU" sz="4000" dirty="0"/>
              <a:t>а</a:t>
            </a:r>
            <a:r>
              <a:rPr lang="ru-RU" sz="4000" u="sng" dirty="0"/>
              <a:t>сс</a:t>
            </a:r>
            <a:r>
              <a:rPr lang="ru-RU" sz="4000" dirty="0"/>
              <a:t>уждение</a:t>
            </a:r>
          </a:p>
          <a:p>
            <a:pPr marL="0" indent="0">
              <a:buNone/>
            </a:pPr>
            <a:r>
              <a:rPr lang="ru-RU" sz="4800" b="1" u="sng" dirty="0">
                <a:solidFill>
                  <a:schemeClr val="accent6"/>
                </a:solidFill>
              </a:rPr>
              <a:t>о</a:t>
            </a:r>
            <a:r>
              <a:rPr lang="ru-RU" sz="4000" dirty="0"/>
              <a:t>п</a:t>
            </a:r>
            <a:r>
              <a:rPr lang="ru-RU" sz="4000" u="sng" dirty="0"/>
              <a:t>и</a:t>
            </a:r>
            <a:r>
              <a:rPr lang="ru-RU" sz="4000" dirty="0"/>
              <a:t>сание</a:t>
            </a:r>
          </a:p>
          <a:p>
            <a:pPr marL="0" indent="0">
              <a:buNone/>
            </a:pPr>
            <a:r>
              <a:rPr lang="ru-RU" sz="4800" b="1" dirty="0">
                <a:solidFill>
                  <a:schemeClr val="accent6"/>
                </a:solidFill>
              </a:rPr>
              <a:t>п</a:t>
            </a:r>
            <a:r>
              <a:rPr lang="ru-RU" sz="4000" u="sng" dirty="0"/>
              <a:t>о</a:t>
            </a:r>
            <a:r>
              <a:rPr lang="ru-RU" sz="4000" dirty="0"/>
              <a:t>в</a:t>
            </a:r>
            <a:r>
              <a:rPr lang="ru-RU" sz="4000" u="sng" dirty="0"/>
              <a:t>е</a:t>
            </a:r>
            <a:r>
              <a:rPr lang="ru-RU" sz="4000" dirty="0"/>
              <a:t>ств</a:t>
            </a:r>
            <a:r>
              <a:rPr lang="ru-RU" sz="4000" u="sng" dirty="0"/>
              <a:t>о</a:t>
            </a:r>
            <a:r>
              <a:rPr lang="ru-RU" sz="4000" dirty="0"/>
              <a:t>вание</a:t>
            </a:r>
          </a:p>
          <a:p>
            <a:pPr marL="0" indent="0">
              <a:buNone/>
            </a:pPr>
            <a:r>
              <a:rPr lang="ru-RU" sz="4800" b="1" u="sng" dirty="0">
                <a:solidFill>
                  <a:schemeClr val="accent6"/>
                </a:solidFill>
              </a:rPr>
              <a:t>а</a:t>
            </a:r>
            <a:r>
              <a:rPr lang="ru-RU" sz="4000" dirty="0"/>
              <a:t>бзац</a:t>
            </a:r>
          </a:p>
          <a:p>
            <a:pPr marL="0" indent="0">
              <a:buNone/>
            </a:pP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C967-43AB-4A5A-8FDD-CDBE6E071D4E}" type="slidenum">
              <a:rPr lang="ru-RU" smtClean="0"/>
              <a:t>13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822" y="1484784"/>
            <a:ext cx="4951990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11416" y="4738937"/>
            <a:ext cx="2135082" cy="211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2"/>
            <a:ext cx="9144000" cy="68580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C967-43AB-4A5A-8FDD-CDBE6E071D4E}" type="slidenum">
              <a:rPr lang="ru-RU" smtClean="0"/>
              <a:t>14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65351" y="5564764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15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картинки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C967-43AB-4A5A-8FDD-CDBE6E071D4E}" type="slidenum">
              <a:rPr lang="ru-RU" smtClean="0"/>
              <a:t>15</a:t>
            </a:fld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0000" lnSpcReduction="20000"/>
          </a:bodyPr>
          <a:lstStyle/>
          <a:p>
            <a:r>
              <a:rPr lang="ru-RU" u="sng" dirty="0" smtClean="0">
                <a:hlinkClick r:id="rId3"/>
              </a:rPr>
              <a:t>http</a:t>
            </a:r>
            <a:r>
              <a:rPr lang="ru-RU" u="sng" dirty="0">
                <a:hlinkClick r:id="rId3"/>
              </a:rPr>
              <a:t>://100-000-pochemu.info/wp-content/uploads/2010/04/Autumn-Leaf.jpg</a:t>
            </a:r>
            <a:endParaRPr lang="ru-RU" dirty="0"/>
          </a:p>
          <a:p>
            <a:r>
              <a:rPr lang="ru-RU" u="sng" dirty="0" smtClean="0">
                <a:hlinkClick r:id="rId4"/>
              </a:rPr>
              <a:t>http</a:t>
            </a:r>
            <a:r>
              <a:rPr lang="ru-RU" u="sng" dirty="0">
                <a:hlinkClick r:id="rId4"/>
              </a:rPr>
              <a:t>://kladovka.kg/tags/%EB%E8%F1%F2%FC%FF/page/2</a:t>
            </a:r>
            <a:r>
              <a:rPr lang="ru-RU" u="sng" dirty="0" smtClean="0">
                <a:hlinkClick r:id="rId4"/>
              </a:rPr>
              <a:t>/</a:t>
            </a:r>
            <a:endParaRPr lang="ru-RU" u="sng" dirty="0" smtClean="0">
              <a:hlinkClick r:id="rId5"/>
            </a:endParaRPr>
          </a:p>
          <a:p>
            <a:r>
              <a:rPr lang="ru-RU" u="sng" dirty="0" smtClean="0">
                <a:hlinkClick r:id="rId5"/>
              </a:rPr>
              <a:t>http</a:t>
            </a:r>
            <a:r>
              <a:rPr lang="ru-RU" u="sng" dirty="0">
                <a:hlinkClick r:id="rId5"/>
              </a:rPr>
              <a:t>://forfans.ru.oboi20.ru/wallpaper-2379/</a:t>
            </a:r>
            <a:endParaRPr lang="ru-RU" dirty="0"/>
          </a:p>
          <a:p>
            <a:r>
              <a:rPr lang="ru-RU" u="sng" dirty="0">
                <a:hlinkClick r:id="rId6"/>
              </a:rPr>
              <a:t>http://</a:t>
            </a:r>
            <a:r>
              <a:rPr lang="ru-RU" u="sng" dirty="0" smtClean="0">
                <a:hlinkClick r:id="rId6"/>
              </a:rPr>
              <a:t>tsvetyzhizni.ru/detskie-stixi/osennee-tvorchestvo-znamenityx-poetov.html</a:t>
            </a:r>
            <a:endParaRPr lang="ru-RU" u="sng" dirty="0" smtClean="0">
              <a:hlinkClick r:id="rId7"/>
            </a:endParaRPr>
          </a:p>
          <a:p>
            <a:r>
              <a:rPr lang="ru-RU" u="sng" dirty="0" smtClean="0">
                <a:hlinkClick r:id="rId7"/>
              </a:rPr>
              <a:t>http</a:t>
            </a:r>
            <a:r>
              <a:rPr lang="ru-RU" u="sng" dirty="0">
                <a:hlinkClick r:id="rId7"/>
              </a:rPr>
              <a:t>://blogs.privet.ru/community/IZBUSHKA/128572746</a:t>
            </a:r>
            <a:endParaRPr lang="ru-RU" dirty="0"/>
          </a:p>
          <a:p>
            <a:r>
              <a:rPr lang="ru-RU" u="sng" dirty="0">
                <a:hlinkClick r:id="rId8"/>
              </a:rPr>
              <a:t>http://www.liveinternet.ru/showjournal.php?journalid=3144445&amp;tagid=70152</a:t>
            </a:r>
            <a:endParaRPr lang="ru-RU" dirty="0"/>
          </a:p>
          <a:p>
            <a:r>
              <a:rPr lang="ru-RU" u="sng" dirty="0" smtClean="0">
                <a:hlinkClick r:id="rId9"/>
              </a:rPr>
              <a:t>http</a:t>
            </a:r>
            <a:r>
              <a:rPr lang="ru-RU" u="sng" dirty="0">
                <a:hlinkClick r:id="rId9"/>
              </a:rPr>
              <a:t>://fotodes.ru/upload/img1347653330.jpg</a:t>
            </a:r>
            <a:endParaRPr lang="ru-RU" dirty="0"/>
          </a:p>
          <a:p>
            <a:r>
              <a:rPr lang="ru-RU" u="sng" dirty="0">
                <a:hlinkClick r:id="rId10"/>
              </a:rPr>
              <a:t>http://</a:t>
            </a:r>
            <a:r>
              <a:rPr lang="ru-RU" u="sng" dirty="0" smtClean="0">
                <a:hlinkClick r:id="rId10"/>
              </a:rPr>
              <a:t>www.seasons-project.ru/upload/iblock/0eb/lodka_460.jpg</a:t>
            </a:r>
            <a:endParaRPr lang="ru-RU" u="sng" dirty="0" smtClean="0"/>
          </a:p>
          <a:p>
            <a:r>
              <a:rPr lang="ru-RU" u="sng" dirty="0">
                <a:hlinkClick r:id="rId11"/>
              </a:rPr>
              <a:t>http://www.ellf.ru/photos/28008-vot-i-osen-nastupila-25-foto.html</a:t>
            </a:r>
            <a:endParaRPr lang="ru-RU" dirty="0"/>
          </a:p>
          <a:p>
            <a:r>
              <a:rPr lang="ru-RU" u="sng" dirty="0">
                <a:hlinkClick r:id="rId12"/>
              </a:rPr>
              <a:t>http://www.diary.ru/~</a:t>
            </a:r>
            <a:r>
              <a:rPr lang="ru-RU" u="sng" dirty="0" smtClean="0">
                <a:hlinkClick r:id="rId12"/>
              </a:rPr>
              <a:t>Cilja/p37002142.htm?oam</a:t>
            </a:r>
            <a:endParaRPr lang="ru-RU" u="sng" dirty="0" smtClean="0"/>
          </a:p>
          <a:p>
            <a:r>
              <a:rPr lang="ru-RU" u="sng">
                <a:hlinkClick r:id="rId13"/>
              </a:rPr>
              <a:t>http://www.liveinternet.ru/tags/%F1%F2%E8%F5%E8+%EE%E1+%EE%F1%E5%ED%E8/</a:t>
            </a:r>
            <a:endParaRPr lang="ru-RU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29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31"/>
          <a:stretch/>
        </p:blipFill>
        <p:spPr>
          <a:xfrm>
            <a:off x="0" y="5789979"/>
            <a:ext cx="9144000" cy="10680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412776"/>
            <a:ext cx="7211144" cy="45259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4000" dirty="0">
                <a:latin typeface="+mj-lt"/>
                <a:ea typeface="Times New Roman"/>
              </a:rPr>
              <a:t>Закруж</a:t>
            </a:r>
            <a:r>
              <a:rPr lang="ru-RU" sz="4000" u="sng" dirty="0">
                <a:solidFill>
                  <a:srgbClr val="FF0000"/>
                </a:solidFill>
                <a:latin typeface="+mj-lt"/>
                <a:ea typeface="Times New Roman"/>
              </a:rPr>
              <a:t>и</a:t>
            </a:r>
            <a:r>
              <a:rPr lang="ru-RU" sz="4000" dirty="0">
                <a:latin typeface="+mj-lt"/>
                <a:ea typeface="Times New Roman"/>
              </a:rPr>
              <a:t>лась л</a:t>
            </a:r>
            <a:r>
              <a:rPr lang="ru-RU" sz="4000" u="sng" dirty="0">
                <a:solidFill>
                  <a:srgbClr val="FF0000"/>
                </a:solidFill>
                <a:latin typeface="+mj-lt"/>
                <a:ea typeface="Times New Roman"/>
              </a:rPr>
              <a:t>и</a:t>
            </a:r>
            <a:r>
              <a:rPr lang="ru-RU" sz="4000" dirty="0">
                <a:latin typeface="+mj-lt"/>
                <a:ea typeface="Times New Roman"/>
              </a:rPr>
              <a:t>ства з</a:t>
            </a:r>
            <a:r>
              <a:rPr lang="ru-RU" sz="4000" u="sng" dirty="0">
                <a:solidFill>
                  <a:srgbClr val="FF0000"/>
                </a:solidFill>
                <a:latin typeface="+mj-lt"/>
                <a:ea typeface="Times New Roman"/>
              </a:rPr>
              <a:t>о</a:t>
            </a:r>
            <a:r>
              <a:rPr lang="ru-RU" sz="4000" dirty="0">
                <a:latin typeface="+mj-lt"/>
                <a:ea typeface="Times New Roman"/>
              </a:rPr>
              <a:t>л</a:t>
            </a:r>
            <a:r>
              <a:rPr lang="ru-RU" sz="4000" u="sng" dirty="0">
                <a:solidFill>
                  <a:srgbClr val="FF0000"/>
                </a:solidFill>
                <a:latin typeface="+mj-lt"/>
                <a:ea typeface="Times New Roman"/>
              </a:rPr>
              <a:t>о</a:t>
            </a:r>
            <a:r>
              <a:rPr lang="ru-RU" sz="4000" dirty="0">
                <a:latin typeface="+mj-lt"/>
                <a:ea typeface="Times New Roman"/>
              </a:rPr>
              <a:t>тая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4000" dirty="0">
                <a:latin typeface="+mj-lt"/>
                <a:ea typeface="Times New Roman"/>
              </a:rPr>
              <a:t>В р</a:t>
            </a:r>
            <a:r>
              <a:rPr lang="ru-RU" sz="4000" u="sng" dirty="0">
                <a:solidFill>
                  <a:srgbClr val="FF0000"/>
                </a:solidFill>
                <a:latin typeface="+mj-lt"/>
                <a:ea typeface="Times New Roman"/>
              </a:rPr>
              <a:t>о</a:t>
            </a:r>
            <a:r>
              <a:rPr lang="ru-RU" sz="4000" dirty="0">
                <a:latin typeface="+mj-lt"/>
                <a:ea typeface="Times New Roman"/>
              </a:rPr>
              <a:t>зоватой в</a:t>
            </a:r>
            <a:r>
              <a:rPr lang="ru-RU" sz="4000" u="sng" dirty="0">
                <a:solidFill>
                  <a:srgbClr val="FF0000"/>
                </a:solidFill>
                <a:latin typeface="+mj-lt"/>
                <a:ea typeface="Times New Roman"/>
              </a:rPr>
              <a:t>о</a:t>
            </a:r>
            <a:r>
              <a:rPr lang="ru-RU" sz="4000" dirty="0">
                <a:latin typeface="+mj-lt"/>
                <a:ea typeface="Times New Roman"/>
              </a:rPr>
              <a:t>д</a:t>
            </a:r>
            <a:r>
              <a:rPr lang="ru-RU" sz="4000" u="sng" dirty="0">
                <a:solidFill>
                  <a:srgbClr val="FF0000"/>
                </a:solidFill>
                <a:latin typeface="+mj-lt"/>
                <a:ea typeface="Times New Roman"/>
              </a:rPr>
              <a:t>е</a:t>
            </a:r>
            <a:r>
              <a:rPr lang="ru-RU" sz="4000" dirty="0">
                <a:latin typeface="+mj-lt"/>
                <a:ea typeface="Times New Roman"/>
              </a:rPr>
              <a:t> на пруду,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4000" dirty="0">
                <a:latin typeface="+mj-lt"/>
                <a:ea typeface="Times New Roman"/>
              </a:rPr>
              <a:t>Словно бабочек лё</a:t>
            </a:r>
            <a:r>
              <a:rPr lang="ru-RU" sz="4000" u="sng" dirty="0">
                <a:solidFill>
                  <a:srgbClr val="FF0000"/>
                </a:solidFill>
                <a:latin typeface="+mj-lt"/>
                <a:ea typeface="Times New Roman"/>
              </a:rPr>
              <a:t>г</a:t>
            </a:r>
            <a:r>
              <a:rPr lang="ru-RU" sz="4000" dirty="0">
                <a:latin typeface="+mj-lt"/>
                <a:ea typeface="Times New Roman"/>
              </a:rPr>
              <a:t>кая стая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4000" dirty="0">
                <a:latin typeface="+mj-lt"/>
                <a:ea typeface="Times New Roman"/>
              </a:rPr>
              <a:t>С зам</a:t>
            </a:r>
            <a:r>
              <a:rPr lang="ru-RU" sz="4000" u="sng" dirty="0">
                <a:solidFill>
                  <a:srgbClr val="FF0000"/>
                </a:solidFill>
                <a:latin typeface="+mj-lt"/>
                <a:ea typeface="Times New Roman"/>
              </a:rPr>
              <a:t>и</a:t>
            </a:r>
            <a:r>
              <a:rPr lang="ru-RU" sz="4000" dirty="0">
                <a:latin typeface="+mj-lt"/>
                <a:ea typeface="Times New Roman"/>
              </a:rPr>
              <a:t>раньем л</a:t>
            </a:r>
            <a:r>
              <a:rPr lang="ru-RU" sz="4000" u="sng" dirty="0">
                <a:solidFill>
                  <a:srgbClr val="FF0000"/>
                </a:solidFill>
                <a:latin typeface="+mj-lt"/>
                <a:ea typeface="Times New Roman"/>
              </a:rPr>
              <a:t>е</a:t>
            </a:r>
            <a:r>
              <a:rPr lang="ru-RU" sz="4000" dirty="0">
                <a:latin typeface="+mj-lt"/>
                <a:ea typeface="Times New Roman"/>
              </a:rPr>
              <a:t>тит на</a:t>
            </a:r>
            <a:r>
              <a:rPr lang="ru-RU" sz="4000" u="sng" dirty="0">
                <a:solidFill>
                  <a:srgbClr val="FF0000"/>
                </a:solidFill>
                <a:latin typeface="+mj-lt"/>
                <a:ea typeface="Times New Roman"/>
              </a:rPr>
              <a:t> </a:t>
            </a:r>
            <a:r>
              <a:rPr lang="ru-RU" sz="4000" dirty="0">
                <a:latin typeface="+mj-lt"/>
                <a:ea typeface="Times New Roman"/>
              </a:rPr>
              <a:t>звезду</a:t>
            </a:r>
            <a:r>
              <a:rPr lang="ru-RU" sz="4000" dirty="0" smtClean="0">
                <a:latin typeface="+mj-lt"/>
                <a:ea typeface="Times New Roman"/>
              </a:rPr>
              <a:t>.</a:t>
            </a:r>
          </a:p>
          <a:p>
            <a:pPr marL="0" indent="0" algn="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600" i="1" dirty="0" smtClean="0">
                <a:latin typeface="+mj-lt"/>
                <a:ea typeface="Times New Roman"/>
              </a:rPr>
              <a:t>С. Есенин</a:t>
            </a:r>
            <a:endParaRPr lang="ru-RU" sz="3600" i="1" dirty="0">
              <a:latin typeface="+mj-lt"/>
              <a:ea typeface="Times New Roman"/>
            </a:endParaRPr>
          </a:p>
          <a:p>
            <a:endParaRPr lang="ru-RU" sz="4000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C967-43AB-4A5A-8FDD-CDBE6E071D4E}" type="slidenum">
              <a:rPr lang="ru-RU" smtClean="0"/>
              <a:t>2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31"/>
          <a:stretch/>
        </p:blipFill>
        <p:spPr>
          <a:xfrm>
            <a:off x="0" y="0"/>
            <a:ext cx="9144000" cy="1068021"/>
          </a:xfrm>
          <a:prstGeom prst="rect">
            <a:avLst/>
          </a:prstGeom>
        </p:spPr>
      </p:pic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963179"/>
            <a:ext cx="792088" cy="71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8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27"/>
            <a:ext cx="2771800" cy="3023173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Речевая ситуация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09364" y="1556792"/>
            <a:ext cx="4038600" cy="45259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sz="4000" dirty="0" smtClean="0"/>
              <a:t>Художественный </a:t>
            </a:r>
          </a:p>
          <a:p>
            <a:pPr marL="0" indent="0" algn="ctr">
              <a:buNone/>
            </a:pPr>
            <a:r>
              <a:rPr lang="ru-RU" sz="4000" dirty="0" smtClean="0"/>
              <a:t>стиль речи</a:t>
            </a:r>
            <a:endParaRPr lang="ru-RU" sz="40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644008" y="1192311"/>
            <a:ext cx="424847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С кем?</a:t>
            </a:r>
          </a:p>
          <a:p>
            <a:pPr marL="0" indent="0">
              <a:buNone/>
            </a:pPr>
            <a:r>
              <a:rPr lang="ru-RU" sz="3200" dirty="0" smtClean="0"/>
              <a:t>1 – много</a:t>
            </a:r>
          </a:p>
          <a:p>
            <a:pPr marL="0" indent="0"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Зачем?</a:t>
            </a:r>
            <a:endParaRPr lang="ru-RU" sz="32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200" dirty="0" smtClean="0"/>
              <a:t>Воздействие на воображение и чувства (изобразить)</a:t>
            </a:r>
          </a:p>
          <a:p>
            <a:pPr marL="0" indent="0"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Стилевые черты</a:t>
            </a:r>
            <a:endParaRPr lang="ru-RU" sz="32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200" dirty="0" smtClean="0"/>
              <a:t>Конкретность, образность, эмоциональность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C967-43AB-4A5A-8FDD-CDBE6E071D4E}" type="slidenum">
              <a:rPr lang="ru-RU" smtClean="0"/>
              <a:t>3</a:t>
            </a:fld>
            <a:endParaRPr lang="ru-RU" dirty="0"/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4067944" y="1700808"/>
            <a:ext cx="548811" cy="1440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148703" y="335699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067944" y="3645024"/>
            <a:ext cx="548811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5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Эпитеты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i="1" dirty="0">
                <a:latin typeface="+mj-lt"/>
                <a:ea typeface="Times New Roman"/>
              </a:rPr>
              <a:t>листва </a:t>
            </a:r>
            <a:r>
              <a:rPr lang="ru-RU" sz="4000" b="1" i="1" dirty="0" smtClean="0">
                <a:solidFill>
                  <a:schemeClr val="accent6"/>
                </a:solidFill>
                <a:latin typeface="+mj-lt"/>
                <a:ea typeface="Times New Roman"/>
              </a:rPr>
              <a:t>золотая;</a:t>
            </a:r>
            <a:r>
              <a:rPr lang="ru-RU" sz="4000" i="1" dirty="0" smtClean="0">
                <a:solidFill>
                  <a:schemeClr val="accent6"/>
                </a:solidFill>
                <a:latin typeface="+mj-lt"/>
                <a:ea typeface="Times New Roman"/>
              </a:rPr>
              <a:t> </a:t>
            </a:r>
          </a:p>
          <a:p>
            <a:r>
              <a:rPr lang="ru-RU" sz="4000" i="1" dirty="0" smtClean="0">
                <a:latin typeface="+mj-lt"/>
                <a:ea typeface="Times New Roman"/>
              </a:rPr>
              <a:t>в </a:t>
            </a:r>
            <a:r>
              <a:rPr lang="ru-RU" sz="4000" b="1" i="1" dirty="0">
                <a:solidFill>
                  <a:srgbClr val="FF6699"/>
                </a:solidFill>
                <a:latin typeface="+mj-lt"/>
                <a:ea typeface="Times New Roman"/>
              </a:rPr>
              <a:t>розоватой</a:t>
            </a:r>
            <a:r>
              <a:rPr lang="ru-RU" sz="4000" i="1" dirty="0">
                <a:latin typeface="+mj-lt"/>
                <a:ea typeface="Times New Roman"/>
              </a:rPr>
              <a:t> </a:t>
            </a:r>
            <a:r>
              <a:rPr lang="ru-RU" sz="4000" i="1" dirty="0" smtClean="0">
                <a:latin typeface="+mj-lt"/>
                <a:ea typeface="Times New Roman"/>
              </a:rPr>
              <a:t>воде; </a:t>
            </a:r>
          </a:p>
          <a:p>
            <a:r>
              <a:rPr lang="ru-RU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Times New Roman"/>
              </a:rPr>
              <a:t>лёгкая</a:t>
            </a:r>
            <a:r>
              <a:rPr lang="ru-RU" sz="4000" i="1" dirty="0" smtClean="0">
                <a:latin typeface="+mj-lt"/>
                <a:ea typeface="Times New Roman"/>
              </a:rPr>
              <a:t> стая.</a:t>
            </a:r>
            <a:endParaRPr lang="ru-RU" sz="4000" i="1" dirty="0">
              <a:latin typeface="+mj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C967-43AB-4A5A-8FDD-CDBE6E071D4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05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Сравнение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4000" i="1" dirty="0" smtClean="0">
                <a:solidFill>
                  <a:srgbClr val="FF0000"/>
                </a:solidFill>
                <a:latin typeface="+mj-lt"/>
                <a:ea typeface="Times New Roman"/>
              </a:rPr>
              <a:t>Словно </a:t>
            </a:r>
            <a:r>
              <a:rPr lang="ru-RU" sz="4000" i="1" dirty="0">
                <a:solidFill>
                  <a:srgbClr val="FF0000"/>
                </a:solidFill>
                <a:latin typeface="+mj-lt"/>
                <a:ea typeface="Times New Roman"/>
              </a:rPr>
              <a:t>бабочек </a:t>
            </a:r>
            <a:r>
              <a:rPr lang="ru-RU" sz="4000" i="1" dirty="0">
                <a:solidFill>
                  <a:schemeClr val="bg1"/>
                </a:solidFill>
                <a:latin typeface="+mj-lt"/>
                <a:ea typeface="Times New Roman"/>
              </a:rPr>
              <a:t>лёгкая </a:t>
            </a:r>
            <a:r>
              <a:rPr lang="ru-RU" sz="4000" i="1" dirty="0">
                <a:solidFill>
                  <a:srgbClr val="FF0000"/>
                </a:solidFill>
                <a:latin typeface="+mj-lt"/>
                <a:ea typeface="Times New Roman"/>
              </a:rPr>
              <a:t>стая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4000" i="1" dirty="0">
                <a:solidFill>
                  <a:schemeClr val="bg1"/>
                </a:solidFill>
                <a:latin typeface="+mj-lt"/>
                <a:ea typeface="Times New Roman"/>
              </a:rPr>
              <a:t>С замираньем летит на звезду.</a:t>
            </a:r>
          </a:p>
          <a:p>
            <a:endParaRPr lang="ru-RU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C967-43AB-4A5A-8FDD-CDBE6E071D4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1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Олицетворения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4000" i="1" dirty="0" smtClean="0">
                <a:solidFill>
                  <a:srgbClr val="FFFF00"/>
                </a:solidFill>
                <a:latin typeface="+mj-lt"/>
                <a:ea typeface="Times New Roman"/>
              </a:rPr>
              <a:t>Закружилась</a:t>
            </a:r>
            <a:r>
              <a:rPr lang="ru-RU" sz="4000" i="1" dirty="0" smtClean="0">
                <a:solidFill>
                  <a:schemeClr val="bg1"/>
                </a:solidFill>
                <a:latin typeface="+mj-lt"/>
                <a:ea typeface="Times New Roman"/>
              </a:rPr>
              <a:t> листва</a:t>
            </a:r>
            <a:endParaRPr lang="ru-RU" sz="4000" i="1" dirty="0">
              <a:solidFill>
                <a:schemeClr val="bg1"/>
              </a:solidFill>
              <a:latin typeface="+mj-lt"/>
              <a:ea typeface="Times New Roman"/>
            </a:endParaRPr>
          </a:p>
          <a:p>
            <a:pPr algn="just">
              <a:lnSpc>
                <a:spcPct val="150000"/>
              </a:lnSpc>
            </a:pPr>
            <a:r>
              <a:rPr lang="ru-RU" sz="4000" i="1" dirty="0">
                <a:solidFill>
                  <a:srgbClr val="FFFF00"/>
                </a:solidFill>
                <a:latin typeface="+mj-lt"/>
                <a:ea typeface="Times New Roman"/>
              </a:rPr>
              <a:t>С замираньем </a:t>
            </a:r>
            <a:r>
              <a:rPr lang="ru-RU" sz="4000" i="1" dirty="0" smtClean="0">
                <a:solidFill>
                  <a:schemeClr val="bg1"/>
                </a:solidFill>
                <a:latin typeface="+mj-lt"/>
                <a:ea typeface="Times New Roman"/>
              </a:rPr>
              <a:t>летит</a:t>
            </a:r>
            <a:endParaRPr lang="ru-RU" sz="4000" i="1" dirty="0">
              <a:solidFill>
                <a:schemeClr val="bg1"/>
              </a:solidFill>
              <a:latin typeface="+mj-lt"/>
              <a:ea typeface="Times New Roman"/>
            </a:endParaRPr>
          </a:p>
          <a:p>
            <a:endParaRPr lang="ru-RU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C967-43AB-4A5A-8FDD-CDBE6E071D4E}" type="slidenum">
              <a:rPr lang="ru-RU" smtClean="0"/>
              <a:t>6</a:t>
            </a:fld>
            <a:endParaRPr lang="ru-RU"/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963179"/>
            <a:ext cx="792088" cy="71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2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905">
            <a:off x="4507105" y="483329"/>
            <a:ext cx="4091947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C967-43AB-4A5A-8FDD-CDBE6E071D4E}" type="slidenum">
              <a:rPr lang="ru-RU" smtClean="0"/>
              <a:t>7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7761">
            <a:off x="528051" y="3559437"/>
            <a:ext cx="4199040" cy="2726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0536"/>
            <a:ext cx="3958163" cy="3166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541" y="2372028"/>
            <a:ext cx="4762500" cy="1905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750" y="3547067"/>
            <a:ext cx="3770032" cy="2835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752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1" descr="Описание: C:\Users\Дмитрий\Desktop\Осень\Autumn-Lea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882" y="113252"/>
            <a:ext cx="1615886" cy="137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2718453"/>
              </p:ext>
            </p:extLst>
          </p:nvPr>
        </p:nvGraphicFramePr>
        <p:xfrm>
          <a:off x="502365" y="188640"/>
          <a:ext cx="8280919" cy="6448861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759747"/>
                <a:gridCol w="2760586"/>
                <a:gridCol w="2760586"/>
              </a:tblGrid>
              <a:tr h="12558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ru-RU" sz="6000" dirty="0">
                          <a:effectLst/>
                        </a:rPr>
                        <a:t>П</a:t>
                      </a:r>
                      <a:endParaRPr lang="ru-RU" sz="6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ru-RU" sz="6000" dirty="0">
                          <a:effectLst/>
                        </a:rPr>
                        <a:t>О</a:t>
                      </a:r>
                      <a:endParaRPr lang="ru-RU" sz="6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ru-RU" sz="6000" dirty="0">
                          <a:effectLst/>
                        </a:rPr>
                        <a:t>Р</a:t>
                      </a:r>
                      <a:endParaRPr lang="ru-RU" sz="6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196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ru-RU" sz="3200" b="0" dirty="0">
                          <a:effectLst/>
                        </a:rPr>
                        <a:t>Что произошло?</a:t>
                      </a:r>
                      <a:endParaRPr lang="ru-RU" sz="32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ru-RU" sz="3200" dirty="0">
                          <a:effectLst/>
                        </a:rPr>
                        <a:t>Какой?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ru-RU" sz="3200" dirty="0">
                          <a:effectLst/>
                        </a:rPr>
                        <a:t>Почему?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95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ru-RU" sz="3200" b="0" i="1" dirty="0">
                          <a:effectLst/>
                        </a:rPr>
                        <a:t>Несколько рисунков-фотографий</a:t>
                      </a:r>
                      <a:endParaRPr lang="ru-RU" sz="3200" b="0" i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ru-RU" sz="3200" i="1" dirty="0">
                          <a:effectLst/>
                        </a:rPr>
                        <a:t>Один рисунок-фотография</a:t>
                      </a:r>
                      <a:endParaRPr lang="ru-RU" sz="3200" i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ru-RU" sz="3200" i="1" dirty="0">
                          <a:effectLst/>
                        </a:rPr>
                        <a:t>Нет рисунка-фотографии</a:t>
                      </a:r>
                      <a:endParaRPr lang="ru-RU" sz="3200" i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196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ru-RU" sz="3200" b="0" dirty="0">
                          <a:effectLst/>
                        </a:rPr>
                        <a:t>Глаголы</a:t>
                      </a:r>
                      <a:endParaRPr lang="ru-RU" sz="32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ru-RU" sz="2800" dirty="0">
                          <a:effectLst/>
                        </a:rPr>
                        <a:t>Прилагательные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</a:tabLst>
                      </a:pPr>
                      <a:r>
                        <a:rPr lang="ru-RU" sz="3200" dirty="0">
                          <a:effectLst/>
                        </a:rPr>
                        <a:t>Наречия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50" name="Рисунок 2" descr="Описание: C:\Users\Дмитрий\Desktop\Осень\b55ba8a5af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65" y="88975"/>
            <a:ext cx="2776088" cy="71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C967-43AB-4A5A-8FDD-CDBE6E071D4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35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Упражнение 574 (с.261)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ru-RU" sz="4000" dirty="0" smtClean="0"/>
              <a:t>повествование</a:t>
            </a:r>
            <a:endParaRPr lang="ru-RU" sz="4000" dirty="0"/>
          </a:p>
          <a:p>
            <a:pPr marL="514350" lvl="0" indent="-514350">
              <a:buFont typeface="+mj-lt"/>
              <a:buAutoNum type="arabicParenR"/>
            </a:pPr>
            <a:r>
              <a:rPr lang="ru-RU" sz="4000" dirty="0"/>
              <a:t>рассуждение </a:t>
            </a:r>
            <a:endParaRPr lang="ru-RU" sz="4000" dirty="0" smtClean="0"/>
          </a:p>
          <a:p>
            <a:pPr marL="514350" lvl="0" indent="-514350">
              <a:buFont typeface="+mj-lt"/>
              <a:buAutoNum type="arabicParenR"/>
            </a:pPr>
            <a:r>
              <a:rPr lang="ru-RU" sz="4000" dirty="0" smtClean="0"/>
              <a:t>описание         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sz="4000" dirty="0" smtClean="0"/>
              <a:t>описание</a:t>
            </a:r>
            <a:endParaRPr lang="ru-RU" sz="40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779912" y="1628800"/>
            <a:ext cx="274664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000" dirty="0" smtClean="0"/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r>
              <a:rPr lang="ru-RU" sz="4000" dirty="0" smtClean="0"/>
              <a:t>внешности</a:t>
            </a:r>
          </a:p>
          <a:p>
            <a:pPr marL="0" indent="0">
              <a:buNone/>
            </a:pPr>
            <a:r>
              <a:rPr lang="ru-RU" sz="4000" dirty="0" smtClean="0"/>
              <a:t>местности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C967-43AB-4A5A-8FDD-CDBE6E071D4E}" type="slidenum">
              <a:rPr lang="ru-RU" smtClean="0"/>
              <a:t>9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19872" y="3204626"/>
            <a:ext cx="0" cy="12241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3481670" y="3356992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481670" y="4077072"/>
            <a:ext cx="360040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46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419</Words>
  <Application>Microsoft Office PowerPoint</Application>
  <PresentationFormat>Экран (4:3)</PresentationFormat>
  <Paragraphs>100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Типы речи Повторение изученного  в 5 классе</vt:lpstr>
      <vt:lpstr>Презентация PowerPoint</vt:lpstr>
      <vt:lpstr>Речевая ситуация</vt:lpstr>
      <vt:lpstr>Эпитеты </vt:lpstr>
      <vt:lpstr>Сравнение </vt:lpstr>
      <vt:lpstr>Олицетворения </vt:lpstr>
      <vt:lpstr>Презентация PowerPoint</vt:lpstr>
      <vt:lpstr>Презентация PowerPoint</vt:lpstr>
      <vt:lpstr>Упражнение 574 (с.261)</vt:lpstr>
      <vt:lpstr>Сочинение-миниатюра</vt:lpstr>
      <vt:lpstr>Презентация PowerPoint</vt:lpstr>
      <vt:lpstr>Терминологический диктант  «Одним словом»</vt:lpstr>
      <vt:lpstr>Терминологический диктант  «Одним словом»</vt:lpstr>
      <vt:lpstr>Презентация PowerPoint</vt:lpstr>
      <vt:lpstr>Использованные картинки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Дмитрий</cp:lastModifiedBy>
  <cp:revision>76</cp:revision>
  <dcterms:created xsi:type="dcterms:W3CDTF">2013-01-27T00:38:27Z</dcterms:created>
  <dcterms:modified xsi:type="dcterms:W3CDTF">2013-01-29T10:07:24Z</dcterms:modified>
</cp:coreProperties>
</file>