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7" r:id="rId11"/>
    <p:sldId id="265" r:id="rId12"/>
    <p:sldId id="268" r:id="rId13"/>
    <p:sldId id="269" r:id="rId14"/>
    <p:sldId id="270" r:id="rId15"/>
    <p:sldId id="273" r:id="rId16"/>
    <p:sldId id="272" r:id="rId17"/>
    <p:sldId id="271" r:id="rId1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09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8A0764-4CD0-450D-939A-4CD1646763CC}" type="datetimeFigureOut">
              <a:rPr lang="ru-RU" smtClean="0"/>
              <a:pPr/>
              <a:t>11.12.2012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8B9F82-F766-45EB-8582-15E69617B37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8A0764-4CD0-450D-939A-4CD1646763CC}" type="datetimeFigureOut">
              <a:rPr lang="ru-RU" smtClean="0"/>
              <a:pPr/>
              <a:t>11.12.2012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8B9F82-F766-45EB-8582-15E69617B37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8A0764-4CD0-450D-939A-4CD1646763CC}" type="datetimeFigureOut">
              <a:rPr lang="ru-RU" smtClean="0"/>
              <a:pPr/>
              <a:t>11.12.2012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8B9F82-F766-45EB-8582-15E69617B37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8A0764-4CD0-450D-939A-4CD1646763CC}" type="datetimeFigureOut">
              <a:rPr lang="ru-RU" smtClean="0"/>
              <a:pPr/>
              <a:t>11.12.2012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8B9F82-F766-45EB-8582-15E69617B37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8A0764-4CD0-450D-939A-4CD1646763CC}" type="datetimeFigureOut">
              <a:rPr lang="ru-RU" smtClean="0"/>
              <a:pPr/>
              <a:t>11.12.2012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8B9F82-F766-45EB-8582-15E69617B37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8A0764-4CD0-450D-939A-4CD1646763CC}" type="datetimeFigureOut">
              <a:rPr lang="ru-RU" smtClean="0"/>
              <a:pPr/>
              <a:t>11.12.2012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8B9F82-F766-45EB-8582-15E69617B37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8A0764-4CD0-450D-939A-4CD1646763CC}" type="datetimeFigureOut">
              <a:rPr lang="ru-RU" smtClean="0"/>
              <a:pPr/>
              <a:t>11.12.2012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8B9F82-F766-45EB-8582-15E69617B37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8A0764-4CD0-450D-939A-4CD1646763CC}" type="datetimeFigureOut">
              <a:rPr lang="ru-RU" smtClean="0"/>
              <a:pPr/>
              <a:t>11.12.2012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8B9F82-F766-45EB-8582-15E69617B37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8A0764-4CD0-450D-939A-4CD1646763CC}" type="datetimeFigureOut">
              <a:rPr lang="ru-RU" smtClean="0"/>
              <a:pPr/>
              <a:t>11.12.2012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8B9F82-F766-45EB-8582-15E69617B37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8A0764-4CD0-450D-939A-4CD1646763CC}" type="datetimeFigureOut">
              <a:rPr lang="ru-RU" smtClean="0"/>
              <a:pPr/>
              <a:t>11.12.2012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8B9F82-F766-45EB-8582-15E69617B37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8A0764-4CD0-450D-939A-4CD1646763CC}" type="datetimeFigureOut">
              <a:rPr lang="ru-RU" smtClean="0"/>
              <a:pPr/>
              <a:t>11.12.2012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8B9F82-F766-45EB-8582-15E69617B37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8A0764-4CD0-450D-939A-4CD1646763CC}" type="datetimeFigureOut">
              <a:rPr lang="ru-RU" smtClean="0"/>
              <a:pPr/>
              <a:t>11.12.2012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8B9F82-F766-45EB-8582-15E69617B373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Picture 5" descr="42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3726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1357290" y="5857892"/>
            <a:ext cx="714323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>
                <a:solidFill>
                  <a:srgbClr val="002060"/>
                </a:solidFill>
              </a:rPr>
              <a:t>Урок литературного чтения во 2 классе</a:t>
            </a:r>
            <a:endParaRPr lang="ru-RU" sz="3200" b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2500" autoRev="1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7" dur="2500" autoRev="1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8" dur="2500" autoRev="1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2500" autoRev="1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555036" y="285728"/>
            <a:ext cx="170431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План</a:t>
            </a:r>
            <a:endParaRPr lang="ru-RU" sz="5400" b="1" cap="none" spc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0" y="1714488"/>
            <a:ext cx="8858280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42950" indent="-742950">
              <a:buAutoNum type="arabicPeriod"/>
            </a:pPr>
            <a:r>
              <a:rPr lang="ru-RU" sz="4400" dirty="0" smtClean="0"/>
              <a:t>Как дед и баба слепили Снегурочку</a:t>
            </a:r>
          </a:p>
          <a:p>
            <a:pPr marL="742950" indent="-742950">
              <a:buAutoNum type="arabicPeriod"/>
            </a:pPr>
            <a:r>
              <a:rPr lang="ru-RU" sz="4400" dirty="0" smtClean="0"/>
              <a:t>Снегурочка боится солнышка</a:t>
            </a:r>
          </a:p>
          <a:p>
            <a:pPr marL="742950" indent="-742950">
              <a:buAutoNum type="arabicPeriod"/>
            </a:pPr>
            <a:r>
              <a:rPr lang="ru-RU" sz="4400" dirty="0" smtClean="0"/>
              <a:t>Растаяла Снегурочка</a:t>
            </a:r>
            <a:endParaRPr lang="ru-RU" sz="4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Увеличить иллюстрацию от автора сайта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4429124" cy="6858000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4429124" y="214290"/>
            <a:ext cx="4735311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400" dirty="0" smtClean="0"/>
              <a:t>   </a:t>
            </a:r>
            <a:r>
              <a:rPr lang="ru-RU" sz="4400" b="1" dirty="0" smtClean="0"/>
              <a:t>Снегурочка   </a:t>
            </a:r>
          </a:p>
          <a:p>
            <a:r>
              <a:rPr lang="ru-RU" sz="4400" dirty="0"/>
              <a:t> </a:t>
            </a:r>
            <a:r>
              <a:rPr lang="ru-RU" sz="4400" dirty="0" smtClean="0"/>
              <a:t>      (какая?)</a:t>
            </a:r>
          </a:p>
          <a:p>
            <a:r>
              <a:rPr lang="ru-RU" sz="4400" b="1" i="1" dirty="0" smtClean="0"/>
              <a:t>     беленькая</a:t>
            </a:r>
          </a:p>
          <a:p>
            <a:r>
              <a:rPr lang="ru-RU" sz="4400" b="1" i="1" dirty="0" smtClean="0"/>
              <a:t>     кругленькая</a:t>
            </a:r>
          </a:p>
          <a:p>
            <a:r>
              <a:rPr lang="ru-RU" sz="4400" b="1" i="1" dirty="0" smtClean="0"/>
              <a:t>     искристая</a:t>
            </a:r>
          </a:p>
          <a:p>
            <a:r>
              <a:rPr lang="ru-RU" sz="4400" b="1" i="1" dirty="0" smtClean="0"/>
              <a:t>     нежная</a:t>
            </a:r>
          </a:p>
          <a:p>
            <a:r>
              <a:rPr lang="ru-RU" sz="4400" b="1" i="1" dirty="0" smtClean="0"/>
              <a:t>     румяная</a:t>
            </a:r>
            <a:endParaRPr lang="ru-RU" sz="4400" b="1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14282" y="214290"/>
            <a:ext cx="8569293" cy="59093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Эпитет</a:t>
            </a:r>
            <a:r>
              <a:rPr lang="ru-RU" sz="5400" b="0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-  </a:t>
            </a:r>
            <a:r>
              <a:rPr lang="ru-RU" sz="5400" b="1" i="1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это яркое  </a:t>
            </a:r>
          </a:p>
          <a:p>
            <a:pPr algn="ctr"/>
            <a:r>
              <a:rPr lang="ru-RU" sz="5400" b="1" i="1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образное определение</a:t>
            </a:r>
          </a:p>
          <a:p>
            <a:pPr algn="ctr"/>
            <a:endParaRPr lang="ru-RU" sz="5400" b="1" i="1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  <a:p>
            <a:pPr algn="ctr"/>
            <a:r>
              <a:rPr lang="ru-RU" sz="5400" b="1" i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Например: золотая осень, синее море, белоснежная зима, бархатная кожа, хрустальный звон</a:t>
            </a:r>
            <a:r>
              <a:rPr lang="ru-RU" sz="5400" b="1" i="1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endParaRPr lang="ru-RU" sz="5400" b="1" i="1" cap="none" spc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08321" y="1928802"/>
            <a:ext cx="3957302" cy="156966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9600" b="1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ДОЧКА</a:t>
            </a:r>
            <a:endParaRPr lang="ru-RU" sz="9600" b="1" cap="none" spc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928662" y="1714488"/>
          <a:ext cx="1000132" cy="8572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00132"/>
              </a:tblGrid>
              <a:tr h="857256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1928794" y="1714488"/>
          <a:ext cx="1000132" cy="8572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00132"/>
              </a:tblGrid>
              <a:tr h="857256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2928926" y="1714488"/>
          <a:ext cx="904860" cy="8572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04860"/>
              </a:tblGrid>
              <a:tr h="857256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7" name="Таблица 6"/>
          <p:cNvGraphicFramePr>
            <a:graphicFrameLocks noGrp="1"/>
          </p:cNvGraphicFramePr>
          <p:nvPr/>
        </p:nvGraphicFramePr>
        <p:xfrm>
          <a:off x="3857620" y="1714488"/>
          <a:ext cx="928694" cy="8572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28694"/>
              </a:tblGrid>
              <a:tr h="857256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8" name="Таблица 7"/>
          <p:cNvGraphicFramePr>
            <a:graphicFrameLocks noGrp="1"/>
          </p:cNvGraphicFramePr>
          <p:nvPr/>
        </p:nvGraphicFramePr>
        <p:xfrm>
          <a:off x="4786314" y="1714488"/>
          <a:ext cx="928694" cy="8572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28694"/>
              </a:tblGrid>
              <a:tr h="857256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85786" y="214290"/>
            <a:ext cx="718215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0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Я всё хорошо запомнил</a:t>
            </a:r>
            <a:endParaRPr lang="ru-RU" sz="5400" b="0" cap="none" spc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571472" y="1928802"/>
            <a:ext cx="8151911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0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Мне было интересно, но я </a:t>
            </a:r>
          </a:p>
          <a:p>
            <a:pPr algn="ctr"/>
            <a:r>
              <a:rPr lang="ru-RU" sz="5400" b="0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работал медленно</a:t>
            </a:r>
            <a:endParaRPr lang="ru-RU" sz="5400" b="0" cap="none" spc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42844" y="4572008"/>
            <a:ext cx="8801897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0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Вопросы для меня оказались</a:t>
            </a:r>
          </a:p>
          <a:p>
            <a:pPr algn="ctr"/>
            <a:r>
              <a:rPr lang="ru-RU" sz="5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трудными</a:t>
            </a:r>
            <a:endParaRPr lang="ru-RU" sz="5400" b="0" cap="none" spc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5" name="Выноска с четырьмя стрелками 4"/>
          <p:cNvSpPr/>
          <p:nvPr/>
        </p:nvSpPr>
        <p:spPr>
          <a:xfrm>
            <a:off x="4071934" y="1285860"/>
            <a:ext cx="716086" cy="571504"/>
          </a:xfrm>
          <a:prstGeom prst="quadArrow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Выноска с четырьмя стрелками 5"/>
          <p:cNvSpPr/>
          <p:nvPr/>
        </p:nvSpPr>
        <p:spPr>
          <a:xfrm>
            <a:off x="4214810" y="3714752"/>
            <a:ext cx="785818" cy="714380"/>
          </a:xfrm>
          <a:prstGeom prst="quadArrow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71736" y="428604"/>
            <a:ext cx="4066434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b="1" dirty="0" smtClean="0">
                <a:solidFill>
                  <a:srgbClr val="0000CC"/>
                </a:solidFill>
                <a:latin typeface="Times New Roman" pitchFamily="18" charset="0"/>
              </a:rPr>
              <a:t>Домашнее задание</a:t>
            </a:r>
            <a:endParaRPr lang="ru-RU" sz="3600" b="1" dirty="0">
              <a:solidFill>
                <a:srgbClr val="0000CC"/>
              </a:solidFill>
              <a:latin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0" y="1428736"/>
            <a:ext cx="9263626" cy="501675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dirty="0" smtClean="0"/>
              <a:t>1 уровень – обязательный</a:t>
            </a:r>
          </a:p>
          <a:p>
            <a:r>
              <a:rPr lang="ru-RU" sz="3200" dirty="0" smtClean="0"/>
              <a:t>    стр. 151-154, читать выразительно, отвечать </a:t>
            </a:r>
          </a:p>
          <a:p>
            <a:r>
              <a:rPr lang="ru-RU" sz="3200" dirty="0"/>
              <a:t> </a:t>
            </a:r>
            <a:r>
              <a:rPr lang="ru-RU" sz="3200" dirty="0" smtClean="0"/>
              <a:t>                             на вопросы</a:t>
            </a:r>
          </a:p>
          <a:p>
            <a:r>
              <a:rPr lang="ru-RU" sz="3200" dirty="0"/>
              <a:t> </a:t>
            </a:r>
            <a:r>
              <a:rPr lang="ru-RU" sz="3200" dirty="0" smtClean="0"/>
              <a:t>                             РТ стр.6,  №2, №3</a:t>
            </a:r>
          </a:p>
          <a:p>
            <a:r>
              <a:rPr lang="ru-RU" sz="3200" dirty="0" smtClean="0"/>
              <a:t>2 уровень – тренировочный </a:t>
            </a:r>
          </a:p>
          <a:p>
            <a:r>
              <a:rPr lang="ru-RU" sz="3200" dirty="0"/>
              <a:t> </a:t>
            </a:r>
            <a:r>
              <a:rPr lang="ru-RU" sz="3200" dirty="0" smtClean="0"/>
              <a:t>   пересказ сказки по плану</a:t>
            </a:r>
          </a:p>
          <a:p>
            <a:r>
              <a:rPr lang="ru-RU" sz="3200" dirty="0" smtClean="0"/>
              <a:t>3 уровень – творческий</a:t>
            </a:r>
          </a:p>
          <a:p>
            <a:r>
              <a:rPr lang="ru-RU" sz="3200" dirty="0"/>
              <a:t> </a:t>
            </a:r>
            <a:r>
              <a:rPr lang="ru-RU" sz="3200" dirty="0" smtClean="0"/>
              <a:t>   нарисовать девочку- Снегурочку;</a:t>
            </a:r>
          </a:p>
          <a:p>
            <a:r>
              <a:rPr lang="ru-RU" sz="3200" dirty="0"/>
              <a:t> </a:t>
            </a:r>
            <a:r>
              <a:rPr lang="ru-RU" sz="3200" dirty="0" smtClean="0"/>
              <a:t>   написать эссе «Почему Снегурочка растаяла?»;</a:t>
            </a:r>
          </a:p>
          <a:p>
            <a:r>
              <a:rPr lang="ru-RU" sz="3200" dirty="0"/>
              <a:t> </a:t>
            </a:r>
            <a:r>
              <a:rPr lang="ru-RU" sz="3200" dirty="0" smtClean="0"/>
              <a:t>   подобрать пословицы, подходящие к этой сказке </a:t>
            </a:r>
            <a:endParaRPr lang="ru-RU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3999" cy="6857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0" y="214290"/>
            <a:ext cx="241579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Тема: «</a:t>
            </a:r>
            <a:endParaRPr lang="ru-RU" sz="5400" b="1" cap="none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2357422" y="285728"/>
          <a:ext cx="6096000" cy="87090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</a:tblGrid>
              <a:tr h="870906">
                <a:tc>
                  <a:txBody>
                    <a:bodyPr/>
                    <a:lstStyle/>
                    <a:p>
                      <a:r>
                        <a:rPr lang="ru-RU" sz="4400" dirty="0" smtClean="0"/>
                        <a:t>С</a:t>
                      </a:r>
                      <a:endParaRPr lang="ru-RU" sz="4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4400" dirty="0" err="1" smtClean="0"/>
                        <a:t>н</a:t>
                      </a:r>
                      <a:endParaRPr lang="ru-RU" sz="4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4400" dirty="0" smtClean="0"/>
                        <a:t>е</a:t>
                      </a:r>
                      <a:endParaRPr lang="ru-RU" sz="4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4400" dirty="0" smtClean="0"/>
                        <a:t>г</a:t>
                      </a:r>
                      <a:endParaRPr lang="ru-RU" sz="4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4400" dirty="0" smtClean="0"/>
                        <a:t>у</a:t>
                      </a:r>
                      <a:endParaRPr lang="ru-RU" sz="4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4400" dirty="0" err="1" smtClean="0"/>
                        <a:t>р</a:t>
                      </a:r>
                      <a:endParaRPr lang="ru-RU" sz="4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4400" dirty="0" smtClean="0"/>
                        <a:t>о</a:t>
                      </a:r>
                      <a:endParaRPr lang="ru-RU" sz="4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4400" dirty="0" smtClean="0"/>
                        <a:t>ч</a:t>
                      </a:r>
                      <a:endParaRPr lang="ru-RU" sz="4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4400" dirty="0" smtClean="0"/>
                        <a:t>к</a:t>
                      </a:r>
                      <a:endParaRPr lang="ru-RU" sz="4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4400" dirty="0" smtClean="0"/>
                        <a:t>а</a:t>
                      </a:r>
                      <a:endParaRPr lang="ru-RU" sz="44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8501090" y="357166"/>
            <a:ext cx="64291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400" dirty="0" smtClean="0"/>
              <a:t>»</a:t>
            </a:r>
            <a:endParaRPr lang="ru-RU" sz="440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0" y="2357430"/>
            <a:ext cx="5286380" cy="34163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Русская народная сказка</a:t>
            </a:r>
          </a:p>
          <a:p>
            <a:pPr algn="ctr"/>
            <a:r>
              <a:rPr lang="ru-RU" sz="54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в обработке Л.Толстого</a:t>
            </a:r>
            <a:endParaRPr lang="ru-RU" sz="5400" b="1" cap="none" spc="0" dirty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solidFill>
                <a:schemeClr val="accent1">
                  <a:satMod val="200000"/>
                  <a:tint val="3000"/>
                </a:schemeClr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</a:endParaRPr>
          </a:p>
        </p:txBody>
      </p:sp>
      <p:pic>
        <p:nvPicPr>
          <p:cNvPr id="8" name="Picture 5" descr="Толстой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15008" y="1714488"/>
            <a:ext cx="3143272" cy="46434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642910" y="857232"/>
            <a:ext cx="8358246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400" dirty="0" smtClean="0"/>
              <a:t>Задачи урока:</a:t>
            </a:r>
          </a:p>
          <a:p>
            <a:r>
              <a:rPr lang="ru-RU" sz="4400" dirty="0" smtClean="0"/>
              <a:t>- формировать  навыки работы с </a:t>
            </a:r>
          </a:p>
          <a:p>
            <a:r>
              <a:rPr lang="ru-RU" sz="4400" dirty="0" smtClean="0"/>
              <a:t>   текстом;</a:t>
            </a:r>
          </a:p>
          <a:p>
            <a:pPr>
              <a:buFontTx/>
              <a:buChar char="-"/>
            </a:pPr>
            <a:r>
              <a:rPr lang="ru-RU" sz="4400" dirty="0" smtClean="0"/>
              <a:t> формировать монологическую</a:t>
            </a:r>
          </a:p>
          <a:p>
            <a:r>
              <a:rPr lang="ru-RU" sz="4400" dirty="0" smtClean="0"/>
              <a:t>   речь;</a:t>
            </a:r>
          </a:p>
          <a:p>
            <a:r>
              <a:rPr lang="ru-RU" sz="4400" dirty="0" smtClean="0"/>
              <a:t>- обогащать читательский опыт</a:t>
            </a:r>
            <a:endParaRPr lang="ru-RU" sz="4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857356" y="357166"/>
            <a:ext cx="3324949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b="1" dirty="0" smtClean="0"/>
              <a:t>г </a:t>
            </a:r>
            <a:r>
              <a:rPr lang="ru-RU" sz="5400" b="1" dirty="0" err="1" smtClean="0"/>
              <a:t>р</a:t>
            </a:r>
            <a:r>
              <a:rPr lang="ru-RU" sz="5400" b="1" dirty="0" smtClean="0"/>
              <a:t> о м к о </a:t>
            </a:r>
            <a:endParaRPr lang="ru-RU" sz="5400" b="1" dirty="0"/>
          </a:p>
        </p:txBody>
      </p:sp>
      <p:sp>
        <p:nvSpPr>
          <p:cNvPr id="5" name="6-конечная звезда 4"/>
          <p:cNvSpPr/>
          <p:nvPr/>
        </p:nvSpPr>
        <p:spPr>
          <a:xfrm>
            <a:off x="857224" y="1857364"/>
            <a:ext cx="71438" cy="45719"/>
          </a:xfrm>
          <a:prstGeom prst="star6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TextBox 6"/>
          <p:cNvSpPr txBox="1"/>
          <p:nvPr/>
        </p:nvSpPr>
        <p:spPr>
          <a:xfrm>
            <a:off x="2071670" y="1785926"/>
            <a:ext cx="3046027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b="1" dirty="0" err="1" smtClean="0"/>
              <a:t>п</a:t>
            </a:r>
            <a:r>
              <a:rPr lang="ru-RU" sz="5400" b="1" dirty="0" smtClean="0"/>
              <a:t> е в у ч е</a:t>
            </a:r>
            <a:endParaRPr lang="ru-RU" sz="5400" b="1" dirty="0"/>
          </a:p>
        </p:txBody>
      </p:sp>
      <p:sp>
        <p:nvSpPr>
          <p:cNvPr id="9" name="Выноска с четырьмя стрелками 8"/>
          <p:cNvSpPr/>
          <p:nvPr/>
        </p:nvSpPr>
        <p:spPr>
          <a:xfrm>
            <a:off x="428596" y="3000372"/>
            <a:ext cx="1216152" cy="1216152"/>
          </a:xfrm>
          <a:prstGeom prst="quadArrow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Выноска с четырьмя стрелками 12"/>
          <p:cNvSpPr/>
          <p:nvPr/>
        </p:nvSpPr>
        <p:spPr>
          <a:xfrm>
            <a:off x="214282" y="357166"/>
            <a:ext cx="1216152" cy="1216152"/>
          </a:xfrm>
          <a:prstGeom prst="quadArrow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Выноска с четырьмя стрелками 16"/>
          <p:cNvSpPr/>
          <p:nvPr/>
        </p:nvSpPr>
        <p:spPr>
          <a:xfrm>
            <a:off x="357158" y="1643050"/>
            <a:ext cx="1216152" cy="1216152"/>
          </a:xfrm>
          <a:prstGeom prst="quadArrow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TextBox 17"/>
          <p:cNvSpPr txBox="1"/>
          <p:nvPr/>
        </p:nvSpPr>
        <p:spPr>
          <a:xfrm>
            <a:off x="2143108" y="3286124"/>
            <a:ext cx="214314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b="1" dirty="0" smtClean="0"/>
              <a:t>т и </a:t>
            </a:r>
            <a:r>
              <a:rPr lang="ru-RU" sz="5400" b="1" dirty="0" err="1" smtClean="0"/>
              <a:t>х</a:t>
            </a:r>
            <a:r>
              <a:rPr lang="ru-RU" sz="5400" b="1" dirty="0" smtClean="0"/>
              <a:t> о </a:t>
            </a:r>
            <a:endParaRPr lang="ru-RU" sz="5400" b="1" dirty="0"/>
          </a:p>
        </p:txBody>
      </p:sp>
      <p:sp>
        <p:nvSpPr>
          <p:cNvPr id="19" name="Выноска с четырьмя стрелками 18"/>
          <p:cNvSpPr/>
          <p:nvPr/>
        </p:nvSpPr>
        <p:spPr>
          <a:xfrm>
            <a:off x="571472" y="4929198"/>
            <a:ext cx="1216152" cy="1216152"/>
          </a:xfrm>
          <a:prstGeom prst="quadArrow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>
            <a:off x="2428860" y="5000636"/>
            <a:ext cx="365837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b="1" dirty="0" err="1" smtClean="0"/>
              <a:t>н</a:t>
            </a:r>
            <a:r>
              <a:rPr lang="ru-RU" sz="5400" b="1" dirty="0" smtClean="0"/>
              <a:t> а </a:t>
            </a:r>
            <a:r>
              <a:rPr lang="ru-RU" sz="5400" b="1" dirty="0" err="1" smtClean="0"/>
              <a:t>п</a:t>
            </a:r>
            <a:r>
              <a:rPr lang="ru-RU" sz="5400" b="1" dirty="0" smtClean="0"/>
              <a:t> е в </a:t>
            </a:r>
            <a:r>
              <a:rPr lang="ru-RU" sz="5400" b="1" dirty="0" err="1" smtClean="0"/>
              <a:t>н</a:t>
            </a:r>
            <a:r>
              <a:rPr lang="ru-RU" sz="5400" b="1" dirty="0" smtClean="0"/>
              <a:t> о</a:t>
            </a:r>
            <a:endParaRPr lang="ru-RU" sz="5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42844" y="0"/>
            <a:ext cx="8529323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72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с</a:t>
            </a:r>
            <a:r>
              <a:rPr lang="ru-RU" sz="7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апожки сафьяновые</a:t>
            </a:r>
            <a:endParaRPr lang="ru-RU" sz="72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0" y="3429000"/>
            <a:ext cx="6947223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8000" b="1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л</a:t>
            </a:r>
            <a:r>
              <a:rPr lang="ru-RU" sz="8000" b="1" cap="none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ента атласная</a:t>
            </a:r>
            <a:endParaRPr lang="ru-RU" sz="8000" b="1" cap="none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  <p:pic>
        <p:nvPicPr>
          <p:cNvPr id="1026" name="Picture 2" descr="ичиги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43636" y="1214422"/>
            <a:ext cx="2143140" cy="2571768"/>
          </a:xfrm>
          <a:prstGeom prst="rect">
            <a:avLst/>
          </a:prstGeom>
          <a:noFill/>
        </p:spPr>
      </p:pic>
      <p:pic>
        <p:nvPicPr>
          <p:cNvPr id="1028" name="Picture 4" descr="06 мм/33 м Лента атласная Бежевая №093 00003837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42976" y="4857760"/>
            <a:ext cx="6072230" cy="185738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71538" y="1000108"/>
            <a:ext cx="7515262" cy="507831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b="1" i="1" dirty="0" smtClean="0"/>
              <a:t>«яблочки наливные»</a:t>
            </a:r>
          </a:p>
          <a:p>
            <a:r>
              <a:rPr lang="ru-RU" sz="5400" b="1" i="1" dirty="0" smtClean="0"/>
              <a:t>«щёчки румяные»</a:t>
            </a:r>
          </a:p>
          <a:p>
            <a:r>
              <a:rPr lang="ru-RU" sz="5400" b="1" i="1" dirty="0" smtClean="0"/>
              <a:t>«листья золотые»</a:t>
            </a:r>
          </a:p>
          <a:p>
            <a:r>
              <a:rPr lang="ru-RU" sz="5400" b="1" i="1" dirty="0" smtClean="0"/>
              <a:t>«веточки серебряные»</a:t>
            </a:r>
          </a:p>
          <a:p>
            <a:r>
              <a:rPr lang="ru-RU" sz="5400" b="1" i="1" dirty="0" smtClean="0"/>
              <a:t>«сапожки сафьяновые»</a:t>
            </a:r>
          </a:p>
          <a:p>
            <a:r>
              <a:rPr lang="ru-RU" sz="5400" b="1" i="1" dirty="0" smtClean="0"/>
              <a:t>«ленты атласные»</a:t>
            </a:r>
            <a:endParaRPr lang="ru-RU" sz="5400" b="1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71538" y="500042"/>
            <a:ext cx="7000924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b="1" dirty="0" smtClean="0"/>
              <a:t>Инверсия</a:t>
            </a:r>
            <a:r>
              <a:rPr lang="ru-RU" sz="5400" b="1" i="1" dirty="0" smtClean="0"/>
              <a:t> – </a:t>
            </a:r>
            <a:r>
              <a:rPr lang="ru-RU" sz="4800" b="1" i="1" dirty="0" smtClean="0"/>
              <a:t>изменение нормального порядка слов в предложении, сопровождаемое перемещением его интонационного центра</a:t>
            </a:r>
            <a:endParaRPr lang="ru-RU" sz="4800" b="1" i="1" dirty="0"/>
          </a:p>
        </p:txBody>
      </p:sp>
      <p:pic>
        <p:nvPicPr>
          <p:cNvPr id="4" name="Рисунок 2" descr="bu30.gif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429388" y="4286256"/>
            <a:ext cx="2428892" cy="21431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3485202" y="571480"/>
            <a:ext cx="211147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ГЕРОИ</a:t>
            </a:r>
            <a:endParaRPr lang="ru-RU" sz="5400" b="1" cap="none" spc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14282" y="3357562"/>
            <a:ext cx="4160819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400" b="1" dirty="0" smtClean="0"/>
              <a:t>положительные</a:t>
            </a:r>
            <a:endParaRPr lang="ru-RU" sz="4400" b="1" dirty="0"/>
          </a:p>
        </p:txBody>
      </p:sp>
      <p:sp>
        <p:nvSpPr>
          <p:cNvPr id="11" name="TextBox 10"/>
          <p:cNvSpPr txBox="1"/>
          <p:nvPr/>
        </p:nvSpPr>
        <p:spPr>
          <a:xfrm>
            <a:off x="4786282" y="3286124"/>
            <a:ext cx="435771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400" b="1" dirty="0" smtClean="0"/>
              <a:t>отрицательны</a:t>
            </a:r>
            <a:r>
              <a:rPr lang="ru-RU" sz="4400" dirty="0" smtClean="0"/>
              <a:t>е</a:t>
            </a:r>
            <a:endParaRPr lang="ru-RU" sz="4400" dirty="0"/>
          </a:p>
        </p:txBody>
      </p:sp>
      <p:sp>
        <p:nvSpPr>
          <p:cNvPr id="12" name="Стрелка вниз 11"/>
          <p:cNvSpPr/>
          <p:nvPr/>
        </p:nvSpPr>
        <p:spPr>
          <a:xfrm rot="1575042">
            <a:off x="3718742" y="1594009"/>
            <a:ext cx="484632" cy="1879708"/>
          </a:xfrm>
          <a:prstGeom prst="downArrow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Стрелка вниз 12"/>
          <p:cNvSpPr/>
          <p:nvPr/>
        </p:nvSpPr>
        <p:spPr>
          <a:xfrm rot="20232545">
            <a:off x="5151942" y="1612552"/>
            <a:ext cx="484632" cy="1759650"/>
          </a:xfrm>
          <a:prstGeom prst="downArrow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2" descr="C:\Users\Мои Документы\Pictures\2012-12-11\Imag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153</TotalTime>
  <Words>245</Words>
  <Application>Microsoft Office PowerPoint</Application>
  <PresentationFormat>Экран (4:3)</PresentationFormat>
  <Paragraphs>69</Paragraphs>
  <Slides>17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8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</vt:vector>
  </TitlesOfParts>
  <Company>Krokoz™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Мои Документы</dc:creator>
  <cp:lastModifiedBy>Ералиева</cp:lastModifiedBy>
  <cp:revision>15</cp:revision>
  <dcterms:created xsi:type="dcterms:W3CDTF">2012-12-11T09:51:08Z</dcterms:created>
  <dcterms:modified xsi:type="dcterms:W3CDTF">2012-12-11T19:08:32Z</dcterms:modified>
</cp:coreProperties>
</file>