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9"/>
  </p:notesMasterIdLst>
  <p:sldIdLst>
    <p:sldId id="272" r:id="rId2"/>
    <p:sldId id="273" r:id="rId3"/>
    <p:sldId id="256" r:id="rId4"/>
    <p:sldId id="258" r:id="rId5"/>
    <p:sldId id="257" r:id="rId6"/>
    <p:sldId id="261" r:id="rId7"/>
    <p:sldId id="262" r:id="rId8"/>
    <p:sldId id="263" r:id="rId9"/>
    <p:sldId id="260" r:id="rId10"/>
    <p:sldId id="259" r:id="rId11"/>
    <p:sldId id="264" r:id="rId12"/>
    <p:sldId id="265" r:id="rId13"/>
    <p:sldId id="266" r:id="rId14"/>
    <p:sldId id="270" r:id="rId15"/>
    <p:sldId id="268" r:id="rId16"/>
    <p:sldId id="269" r:id="rId17"/>
    <p:sldId id="27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3A4D50BD-2278-4D7F-B019-AFF0EBACE23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3223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02B26-B2E9-401F-B407-1A142190E4B5}" type="slidenum">
              <a:rPr lang="ru-RU"/>
              <a:pPr/>
              <a:t>1</a:t>
            </a:fld>
            <a:endParaRPr lang="ru-RU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60A73F-BDEA-46A0-AE84-9D10490930AB}" type="slidenum">
              <a:rPr lang="ru-RU"/>
              <a:pPr/>
              <a:t>10</a:t>
            </a:fld>
            <a:endParaRPr lang="ru-RU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55BFEF-F1DE-4A65-8EFA-A541EA1DC754}" type="slidenum">
              <a:rPr lang="ru-RU"/>
              <a:pPr/>
              <a:t>11</a:t>
            </a:fld>
            <a:endParaRPr lang="ru-RU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A6552-EEBA-417B-9F26-8F3B8226B863}" type="slidenum">
              <a:rPr lang="ru-RU"/>
              <a:pPr/>
              <a:t>12</a:t>
            </a:fld>
            <a:endParaRPr lang="ru-R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8B7F86-A6B1-4398-BD52-BCCB1B0DF196}" type="slidenum">
              <a:rPr lang="ru-RU"/>
              <a:pPr/>
              <a:t>13</a:t>
            </a:fld>
            <a:endParaRPr lang="ru-RU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F318B9-0FFA-44BD-9D79-C4E54C69089E}" type="slidenum">
              <a:rPr lang="ru-RU"/>
              <a:pPr/>
              <a:t>14</a:t>
            </a:fld>
            <a:endParaRPr lang="ru-RU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38411C-5188-47CF-8A47-8EA02F77E7C8}" type="slidenum">
              <a:rPr lang="ru-RU"/>
              <a:pPr/>
              <a:t>15</a:t>
            </a:fld>
            <a:endParaRPr lang="ru-RU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E0879-0614-4779-A9A2-38E85935043E}" type="slidenum">
              <a:rPr lang="ru-RU"/>
              <a:pPr/>
              <a:t>16</a:t>
            </a:fld>
            <a:endParaRPr lang="ru-RU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6FB5D-937A-4B7E-87D4-82EAE1E600D5}" type="slidenum">
              <a:rPr lang="ru-RU"/>
              <a:pPr/>
              <a:t>17</a:t>
            </a:fld>
            <a:endParaRPr lang="ru-RU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38646B-AF70-409E-AE48-7B61B2FBBA24}" type="slidenum">
              <a:rPr lang="ru-RU"/>
              <a:pPr/>
              <a:t>2</a:t>
            </a:fld>
            <a:endParaRPr lang="ru-RU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056592-B507-486F-92DC-0DD5811B5394}" type="slidenum">
              <a:rPr lang="ru-RU"/>
              <a:pPr/>
              <a:t>3</a:t>
            </a:fld>
            <a:endParaRPr lang="ru-RU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EA143C-9609-4908-A9F6-32F01E4FB3BB}" type="slidenum">
              <a:rPr lang="ru-RU"/>
              <a:pPr/>
              <a:t>4</a:t>
            </a:fld>
            <a:endParaRPr lang="ru-RU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465C94-96BE-41A8-AF67-50877F9CF460}" type="slidenum">
              <a:rPr lang="ru-RU"/>
              <a:pPr/>
              <a:t>5</a:t>
            </a:fld>
            <a:endParaRPr lang="ru-RU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9DE5C-94B4-4E20-93F4-7B8F012FFB65}" type="slidenum">
              <a:rPr lang="ru-RU"/>
              <a:pPr/>
              <a:t>6</a:t>
            </a:fld>
            <a:endParaRPr lang="ru-RU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7CFC48-14AA-4D73-A794-A8C21D104D60}" type="slidenum">
              <a:rPr lang="ru-RU"/>
              <a:pPr/>
              <a:t>7</a:t>
            </a:fld>
            <a:endParaRPr lang="ru-RU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B9EA19-9B15-4B2E-A477-1012309E13CB}" type="slidenum">
              <a:rPr lang="ru-RU"/>
              <a:pPr/>
              <a:t>8</a:t>
            </a:fld>
            <a:endParaRPr lang="ru-RU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3694F-B07D-492E-95CF-A82B68F9A83C}" type="slidenum">
              <a:rPr lang="ru-RU"/>
              <a:pPr/>
              <a:t>9</a:t>
            </a:fld>
            <a:endParaRPr lang="ru-RU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413BD7-4608-451D-93D9-94BBAA5AD4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7BA3-6693-43B9-942E-B53278AD48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0446F-9DFD-4C45-BC35-5FEE092705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63525" y="1598613"/>
            <a:ext cx="3616325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263525" y="3922713"/>
            <a:ext cx="3616325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6601AAF2-8C7F-4294-8709-D8FD9CC7017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581079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779AC5AE-DFF8-49AC-B7E7-CCF38AA833A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95200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ADC77A0-5D6E-4668-B6B7-1300F890A7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32FE-B8BB-43B4-A5FD-6893CCD2A4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8519A-9221-461D-A734-065E2DBAF2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5F579D4-AA61-4596-B4A4-E4541681BE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83FA-A559-4C76-8BCB-F28779745B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AC3A-13DA-4F48-9F02-A01119B65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5026-0A1C-4BAB-97E7-35E74A186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7E794-0AA3-404E-91F8-A92D803FBF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7DC9D53-3B8C-4BAF-B4CA-F3CE3F13DD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3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1.jpeg"/><Relationship Id="rId5" Type="http://schemas.openxmlformats.org/officeDocument/2006/relationships/image" Target="../media/image6.png"/><Relationship Id="rId10" Type="http://schemas.openxmlformats.org/officeDocument/2006/relationships/image" Target="../media/image3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77142" y="0"/>
            <a:ext cx="4895850" cy="1143000"/>
          </a:xfrm>
        </p:spPr>
        <p:txBody>
          <a:bodyPr>
            <a:normAutofit/>
          </a:bodyPr>
          <a:lstStyle/>
          <a:p>
            <a:pPr algn="ctr"/>
            <a:r>
              <a:rPr lang="ru-RU" sz="1800" dirty="0"/>
              <a:t>Гимназия №278</a:t>
            </a:r>
            <a:br>
              <a:rPr lang="ru-RU" sz="1800" dirty="0"/>
            </a:br>
            <a:r>
              <a:rPr lang="ru-RU" sz="1800" dirty="0"/>
              <a:t>Адмиралтейского района</a:t>
            </a:r>
            <a:br>
              <a:rPr lang="ru-RU" sz="1800" dirty="0"/>
            </a:br>
            <a:r>
              <a:rPr lang="ru-RU" sz="1800" dirty="0"/>
              <a:t>Санкт-Петербурга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412776"/>
            <a:ext cx="7386638" cy="3125787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sz="4400" dirty="0"/>
              <a:t>Можно ли научить людей радоваться?</a:t>
            </a:r>
          </a:p>
          <a:p>
            <a:pPr algn="ctr">
              <a:buFontTx/>
              <a:buNone/>
            </a:pPr>
            <a:r>
              <a:rPr lang="ru-RU" sz="2800" dirty="0"/>
              <a:t>Урок-дискуссия</a:t>
            </a:r>
          </a:p>
          <a:p>
            <a:pPr algn="ctr">
              <a:buFontTx/>
              <a:buNone/>
            </a:pPr>
            <a:r>
              <a:rPr lang="ru-RU" sz="2800" dirty="0"/>
              <a:t>По роману Элинор Портер</a:t>
            </a:r>
          </a:p>
          <a:p>
            <a:pPr algn="ctr">
              <a:buFontTx/>
              <a:buNone/>
            </a:pPr>
            <a:r>
              <a:rPr lang="ru-RU" sz="2800" dirty="0"/>
              <a:t>«</a:t>
            </a:r>
            <a:r>
              <a:rPr lang="ru-RU" sz="2800" dirty="0" err="1"/>
              <a:t>Поллианна</a:t>
            </a:r>
            <a:r>
              <a:rPr lang="ru-RU" sz="2800" dirty="0"/>
              <a:t>»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4932040" y="5553869"/>
            <a:ext cx="3063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dirty="0"/>
              <a:t>Учитель литературы</a:t>
            </a:r>
          </a:p>
          <a:p>
            <a:r>
              <a:rPr lang="ru-RU" dirty="0"/>
              <a:t>Павлова Алла Николаевна</a:t>
            </a:r>
          </a:p>
        </p:txBody>
      </p:sp>
      <p:pic>
        <p:nvPicPr>
          <p:cNvPr id="58373" name="Picture 5" descr="i?id=65768379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92" y="4689735"/>
            <a:ext cx="1728267" cy="1728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507288" cy="1371600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Отношение </a:t>
            </a:r>
            <a:r>
              <a:rPr lang="ru-RU" sz="3200" dirty="0" err="1"/>
              <a:t>Поллианны</a:t>
            </a:r>
            <a:r>
              <a:rPr lang="ru-RU" sz="3200" dirty="0"/>
              <a:t> к людям: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675"/>
            <a:ext cx="8820472" cy="4752677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4000" b="1" dirty="0"/>
              <a:t>  Человек похож на раковину. Нужно только открыть ее, а там внутри – </a:t>
            </a:r>
            <a:endParaRPr lang="ru-RU" sz="4000" b="1" dirty="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6600" b="1" dirty="0" smtClean="0">
                <a:solidFill>
                  <a:schemeClr val="tx2"/>
                </a:solidFill>
              </a:rPr>
              <a:t>доброта.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sz="3000" b="1" dirty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3000" b="1" dirty="0"/>
              <a:t>Что такое доброта, по-вашему?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3000" b="1" dirty="0"/>
              <a:t>Согласны ли вы с утверждением </a:t>
            </a:r>
            <a:r>
              <a:rPr lang="ru-RU" sz="3000" b="1" dirty="0" err="1"/>
              <a:t>Поллианны</a:t>
            </a:r>
            <a:r>
              <a:rPr lang="ru-RU" sz="3000" b="1" dirty="0"/>
              <a:t>? Обоснуйте свою точку зрения</a:t>
            </a:r>
            <a:r>
              <a:rPr lang="ru-RU" b="1" dirty="0">
                <a:solidFill>
                  <a:schemeClr val="hlink"/>
                </a:solidFill>
              </a:rPr>
              <a:t>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8983"/>
            <a:ext cx="8641655" cy="792435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Нужно ли людям радоваться?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196752"/>
            <a:ext cx="7667625" cy="5400675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800" dirty="0"/>
              <a:t>          Что думают об этом герои романа</a:t>
            </a:r>
            <a:r>
              <a:rPr lang="ru-RU" sz="2800" dirty="0" smtClean="0"/>
              <a:t>?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 dirty="0" smtClean="0"/>
              <a:t>                    </a:t>
            </a:r>
            <a:r>
              <a:rPr lang="ru-RU" sz="3000" b="1" i="1" dirty="0"/>
              <a:t>Тетя Полли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Тетя Полли считает, что радоваться в жизни не обязательно, нужно заниматься каким-нибудь полезным делом.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 dirty="0"/>
              <a:t>                  </a:t>
            </a:r>
            <a:r>
              <a:rPr lang="ru-RU" sz="3000" b="1" i="1" dirty="0"/>
              <a:t>Мистер </a:t>
            </a:r>
            <a:r>
              <a:rPr lang="ru-RU" sz="3000" b="1" i="1" dirty="0" err="1"/>
              <a:t>Педлентон</a:t>
            </a:r>
            <a:endParaRPr lang="ru-RU" sz="3000" b="1" i="1" dirty="0"/>
          </a:p>
          <a:p>
            <a:pPr>
              <a:lnSpc>
                <a:spcPct val="80000"/>
              </a:lnSpc>
            </a:pPr>
            <a:r>
              <a:rPr lang="ru-RU" sz="2800" dirty="0"/>
              <a:t>Мистер </a:t>
            </a:r>
            <a:r>
              <a:rPr lang="ru-RU" sz="2800" dirty="0" err="1"/>
              <a:t>Педлентон</a:t>
            </a:r>
            <a:r>
              <a:rPr lang="ru-RU" sz="2800" dirty="0"/>
              <a:t> утверждает, что научить людей радоваться нельзя.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 dirty="0"/>
              <a:t>                  </a:t>
            </a:r>
            <a:r>
              <a:rPr lang="ru-RU" sz="3000" b="1" i="1" dirty="0" err="1"/>
              <a:t>Поллианна</a:t>
            </a:r>
            <a:endParaRPr lang="ru-RU" sz="3000" b="1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</a:t>
            </a:r>
            <a:r>
              <a:rPr lang="ru-RU" sz="2800" dirty="0" err="1"/>
              <a:t>Поллианна</a:t>
            </a:r>
            <a:r>
              <a:rPr lang="ru-RU" sz="2800" dirty="0"/>
              <a:t> полагает, что нужно уметь радоваться, причем, причем у каждого человека есть для этого основания. 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А вы как думаете? Можно и нужно ли учить людей радоваться?</a:t>
            </a:r>
          </a:p>
          <a:p>
            <a:pPr>
              <a:lnSpc>
                <a:spcPct val="80000"/>
              </a:lnSpc>
            </a:pP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7992888" cy="1081088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Подведем итоги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628800"/>
            <a:ext cx="7386637" cy="360045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dirty="0"/>
              <a:t>   Что нужно для того, чтобы научиться радоваться жизни и уметь радовать других?</a:t>
            </a:r>
          </a:p>
          <a:p>
            <a:pPr>
              <a:buFontTx/>
              <a:buNone/>
            </a:pPr>
            <a:endParaRPr lang="ru-RU" dirty="0"/>
          </a:p>
          <a:p>
            <a:pPr>
              <a:buFontTx/>
              <a:buNone/>
            </a:pPr>
            <a:r>
              <a:rPr lang="ru-RU" dirty="0"/>
              <a:t>          </a:t>
            </a:r>
            <a:r>
              <a:rPr lang="ru-RU" sz="5400" dirty="0"/>
              <a:t>Верить в людей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48550" cy="1473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/>
              <a:t>Что значит </a:t>
            </a:r>
            <a:br>
              <a:rPr lang="ru-RU" sz="4800" b="1"/>
            </a:br>
            <a:r>
              <a:rPr lang="ru-RU" sz="4800" b="1"/>
              <a:t>верить в людей?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89138"/>
            <a:ext cx="8497068" cy="33845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600" dirty="0"/>
              <a:t>Видеть в них хорошие стороны.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Верить, что в любом человеке можно пробудить добрые чувства.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Стараться не винить </a:t>
            </a:r>
            <a:r>
              <a:rPr lang="ru-RU" sz="3600" dirty="0" smtClean="0"/>
              <a:t>окружающих в </a:t>
            </a:r>
            <a:r>
              <a:rPr lang="ru-RU" sz="3600" dirty="0"/>
              <a:t>своих </a:t>
            </a:r>
            <a:r>
              <a:rPr lang="ru-RU" sz="3600" dirty="0" smtClean="0"/>
              <a:t>неудачах.</a:t>
            </a:r>
            <a:endParaRPr lang="ru-RU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Что нужно, </a:t>
            </a:r>
            <a:r>
              <a:rPr lang="ru-RU" sz="3600" dirty="0" smtClean="0"/>
              <a:t>чтобы почувствовать </a:t>
            </a:r>
            <a:r>
              <a:rPr lang="ru-RU" sz="3600" dirty="0"/>
              <a:t>себя счастливым?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12776"/>
            <a:ext cx="7488237" cy="4608512"/>
          </a:xfrm>
        </p:spPr>
        <p:txBody>
          <a:bodyPr/>
          <a:lstStyle/>
          <a:p>
            <a:r>
              <a:rPr lang="ru-RU" sz="2800" dirty="0"/>
              <a:t>Помнить, что в жизни бывают не только неприятности. </a:t>
            </a:r>
          </a:p>
          <a:p>
            <a:r>
              <a:rPr lang="ru-RU" sz="2800" dirty="0"/>
              <a:t>Верить, что за неприятностями обязательно последуют приятные моменты.</a:t>
            </a:r>
          </a:p>
          <a:p>
            <a:r>
              <a:rPr lang="ru-RU" sz="2800" dirty="0"/>
              <a:t>Понимать, что счастье человек должен создавать своими руками, а не ждать его как подарка.</a:t>
            </a:r>
          </a:p>
          <a:p>
            <a:r>
              <a:rPr lang="ru-RU" sz="2800" dirty="0"/>
              <a:t>Стараться приносить радость людям.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8892480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4400" dirty="0"/>
              <a:t>Закончите предложение.</a:t>
            </a:r>
            <a:br>
              <a:rPr lang="ru-RU" sz="44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988840"/>
            <a:ext cx="7386638" cy="363058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</a:t>
            </a:r>
            <a:r>
              <a:rPr lang="ru-RU" sz="5400" dirty="0"/>
              <a:t>Счастливым человеком может считаться тот, кто…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54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60648"/>
            <a:ext cx="7921376" cy="151130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Изменилось ли ваше мнение по главному вопросу дискуссии ?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772816"/>
            <a:ext cx="7386638" cy="4179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/>
              <a:t>Напишите импровизированное эссе (сочинение-миниатюру) </a:t>
            </a:r>
            <a:r>
              <a:rPr lang="ru-RU" sz="2800" dirty="0" smtClean="0"/>
              <a:t>на тему:</a:t>
            </a:r>
            <a:endParaRPr lang="ru-RU" sz="28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 b="1" dirty="0">
                <a:solidFill>
                  <a:srgbClr val="C00000"/>
                </a:solidFill>
              </a:rPr>
              <a:t>«Можно ли научить людей радоваться?»</a:t>
            </a:r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dirty="0">
                <a:solidFill>
                  <a:schemeClr val="tx2"/>
                </a:solidFill>
              </a:rPr>
              <a:t>             </a:t>
            </a:r>
            <a:r>
              <a:rPr lang="ru-RU" dirty="0" smtClean="0">
                <a:solidFill>
                  <a:schemeClr val="tx2"/>
                </a:solidFill>
              </a:rPr>
              <a:t>              </a:t>
            </a:r>
            <a:r>
              <a:rPr lang="ru-RU" sz="3600" dirty="0" smtClean="0">
                <a:solidFill>
                  <a:schemeClr val="tx2"/>
                </a:solidFill>
              </a:rPr>
              <a:t>Желаю </a:t>
            </a:r>
            <a:r>
              <a:rPr lang="ru-RU" sz="3600" dirty="0">
                <a:solidFill>
                  <a:schemeClr val="tx2"/>
                </a:solidFill>
              </a:rPr>
              <a:t>успеха.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3" y="0"/>
            <a:ext cx="4392488" cy="1143000"/>
          </a:xfrm>
        </p:spPr>
        <p:txBody>
          <a:bodyPr>
            <a:normAutofit/>
          </a:bodyPr>
          <a:lstStyle/>
          <a:p>
            <a:r>
              <a:rPr lang="ru-RU" sz="6000" dirty="0"/>
              <a:t>Молодцы!</a:t>
            </a:r>
          </a:p>
        </p:txBody>
      </p:sp>
      <p:sp>
        <p:nvSpPr>
          <p:cNvPr id="55300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115616" y="908050"/>
            <a:ext cx="6840537" cy="331311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Спасибо за работу</a:t>
            </a:r>
          </a:p>
        </p:txBody>
      </p:sp>
      <p:pic>
        <p:nvPicPr>
          <p:cNvPr id="55301" name="Picture 5" descr="26192545_1212265308_080266028e1bd2995329e8c493443fa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437063"/>
            <a:ext cx="2463800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188640"/>
            <a:ext cx="3815953" cy="1143000"/>
          </a:xfrm>
        </p:spPr>
        <p:txBody>
          <a:bodyPr>
            <a:normAutofit/>
          </a:bodyPr>
          <a:lstStyle/>
          <a:p>
            <a:r>
              <a:rPr lang="ru-RU" dirty="0"/>
              <a:t>ц</a:t>
            </a:r>
            <a:r>
              <a:rPr lang="ru-RU" dirty="0" smtClean="0"/>
              <a:t>ель урока</a:t>
            </a:r>
            <a:endParaRPr lang="ru-RU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88840"/>
            <a:ext cx="7386638" cy="3313087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   </a:t>
            </a:r>
            <a:r>
              <a:rPr lang="ru-RU" sz="2800" dirty="0"/>
              <a:t>В процессе дискуссии мы должны выяснить:</a:t>
            </a:r>
          </a:p>
          <a:p>
            <a:r>
              <a:rPr lang="ru-RU" sz="2800" dirty="0"/>
              <a:t>Нужно ли человеку радоваться,</a:t>
            </a:r>
          </a:p>
          <a:p>
            <a:r>
              <a:rPr lang="ru-RU" sz="2800" dirty="0"/>
              <a:t>Зачем ему это нужно?</a:t>
            </a:r>
          </a:p>
          <a:p>
            <a:r>
              <a:rPr lang="ru-RU" sz="2800" dirty="0"/>
              <a:t>Можно ли этому научить или научиться?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07904" y="152512"/>
            <a:ext cx="3952875" cy="60642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sz="4400" dirty="0"/>
              <a:t>«</a:t>
            </a:r>
            <a:r>
              <a:rPr lang="ru-RU" sz="4400" dirty="0" err="1"/>
              <a:t>Поллианна</a:t>
            </a:r>
            <a:r>
              <a:rPr lang="ru-RU" sz="4400" dirty="0"/>
              <a:t>»</a:t>
            </a:r>
          </a:p>
        </p:txBody>
      </p:sp>
      <p:pic>
        <p:nvPicPr>
          <p:cNvPr id="4106" name="Picture 10" descr="i?id=161375022-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722968"/>
            <a:ext cx="1554956" cy="2292297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i?id=164061077-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681" y="2636838"/>
            <a:ext cx="1583829" cy="1583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La6qi18Z8LwgnZdsAr1qy1GwCw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63" y="130175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2684463" y="3559175"/>
            <a:ext cx="2413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ru-RU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2684463" y="3559175"/>
            <a:ext cx="2413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ru-RU"/>
          </a:p>
        </p:txBody>
      </p:sp>
      <p:graphicFrame>
        <p:nvGraphicFramePr>
          <p:cNvPr id="4131" name="Group 35"/>
          <p:cNvGraphicFramePr>
            <a:graphicFrameLocks noGrp="1"/>
          </p:cNvGraphicFramePr>
          <p:nvPr/>
        </p:nvGraphicFramePr>
        <p:xfrm>
          <a:off x="250825" y="5949950"/>
          <a:ext cx="9548813" cy="594360"/>
        </p:xfrm>
        <a:graphic>
          <a:graphicData uri="http://schemas.openxmlformats.org/drawingml/2006/table">
            <a:tbl>
              <a:tblPr/>
              <a:tblGrid>
                <a:gridCol w="4616450"/>
                <a:gridCol w="2651125"/>
                <a:gridCol w="2281238"/>
              </a:tblGrid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2684463" y="5905500"/>
            <a:ext cx="1968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ru-RU"/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2684463" y="5905500"/>
            <a:ext cx="1968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ru-RU"/>
          </a:p>
        </p:txBody>
      </p:sp>
      <p:pic>
        <p:nvPicPr>
          <p:cNvPr id="4167" name="Picture 71" descr="i?id=37312771-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305" y="758938"/>
            <a:ext cx="1095726" cy="1655763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68" name="Picture 72" descr="i?id=214171352-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716" y="4493250"/>
            <a:ext cx="1685815" cy="127033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76" name="Picture 80" descr="i?id=2911648-0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314597"/>
            <a:ext cx="1248072" cy="1259380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19" name="Picture 123" descr="i?id=66513175-0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2636838"/>
            <a:ext cx="2339975" cy="1590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38" name="Picture 142" descr="i?id=65768379-0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96872"/>
            <a:ext cx="1512888" cy="1512888"/>
          </a:xfrm>
          <a:prstGeom prst="rect">
            <a:avLst/>
          </a:prstGeom>
          <a:noFill/>
          <a:ln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63" name="Picture 167" descr="i?id=228810517-0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573463"/>
            <a:ext cx="1554956" cy="1554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74" name="Picture 178" descr="i?id=97085090-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133725" cy="2362200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98" name="Picture 202" descr="i?id=64802181-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025655"/>
            <a:ext cx="1267279" cy="1837265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" name="Rectangle 205"/>
          <p:cNvSpPr>
            <a:spLocks noChangeArrowheads="1"/>
          </p:cNvSpPr>
          <p:nvPr/>
        </p:nvSpPr>
        <p:spPr bwMode="auto">
          <a:xfrm>
            <a:off x="2684463" y="5905500"/>
            <a:ext cx="184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Times New Roman" pitchFamily="18" charset="0"/>
              </a:rPr>
              <a:t/>
            </a:r>
            <a:br>
              <a:rPr lang="en-US" sz="2400">
                <a:latin typeface="Times New Roman" pitchFamily="18" charset="0"/>
              </a:rPr>
            </a:br>
            <a:endParaRPr lang="en-US" sz="2400">
              <a:latin typeface="Times New Roman" pitchFamily="18" charset="0"/>
            </a:endParaRPr>
          </a:p>
        </p:txBody>
      </p:sp>
      <p:sp>
        <p:nvSpPr>
          <p:cNvPr id="4303" name="Text Box 207"/>
          <p:cNvSpPr txBox="1">
            <a:spLocks noChangeArrowheads="1"/>
          </p:cNvSpPr>
          <p:nvPr/>
        </p:nvSpPr>
        <p:spPr bwMode="auto">
          <a:xfrm>
            <a:off x="250825" y="6021388"/>
            <a:ext cx="787407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dirty="0"/>
              <a:t>О чем говорит такое количество изданий  </a:t>
            </a:r>
            <a:r>
              <a:rPr lang="ru-RU" sz="2400" dirty="0" smtClean="0"/>
              <a:t>этой книги</a:t>
            </a:r>
            <a:r>
              <a:rPr lang="ru-RU" sz="2400" dirty="0"/>
              <a:t>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/>
              <a:t>Словарик</a:t>
            </a:r>
            <a:r>
              <a:rPr lang="ru-RU" dirty="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060848"/>
            <a:ext cx="8686800" cy="2522910"/>
          </a:xfrm>
        </p:spPr>
        <p:txBody>
          <a:bodyPr/>
          <a:lstStyle/>
          <a:p>
            <a:r>
              <a:rPr lang="ru-RU" sz="4000" dirty="0"/>
              <a:t>Викарий- помощник священника</a:t>
            </a:r>
          </a:p>
          <a:p>
            <a:r>
              <a:rPr lang="ru-RU" sz="4000" dirty="0"/>
              <a:t>Сиеста – послеобеденный отдых, самое жаркое время дня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053" y="-11314"/>
            <a:ext cx="6696744" cy="144016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Вспомним героев повести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123728" y="1556792"/>
            <a:ext cx="4464496" cy="4373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dirty="0" err="1"/>
              <a:t>Поллианна</a:t>
            </a:r>
            <a:r>
              <a:rPr lang="ru-RU" sz="2800" dirty="0"/>
              <a:t> 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Тетя Полли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Нэнси 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Тим 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Том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Мистер </a:t>
            </a:r>
            <a:r>
              <a:rPr lang="ru-RU" sz="2800" dirty="0" err="1"/>
              <a:t>Педлентон</a:t>
            </a:r>
            <a:endParaRPr lang="ru-RU" sz="2800" dirty="0"/>
          </a:p>
          <a:p>
            <a:pPr>
              <a:lnSpc>
                <a:spcPct val="90000"/>
              </a:lnSpc>
            </a:pPr>
            <a:r>
              <a:rPr lang="ru-RU" sz="2800" dirty="0"/>
              <a:t>Миссис Сноу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Джимми Боб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02" name="Picture 26" descr="i?id=170789864-0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9242" y="1556792"/>
            <a:ext cx="2079396" cy="1656184"/>
          </a:xfr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90" name="Picture 14" descr="i?id=167292255-1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556792"/>
            <a:ext cx="2862139" cy="1577096"/>
          </a:xfr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93" name="Picture 17" descr="i?id=153122687-1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5855" y="4432176"/>
            <a:ext cx="2805093" cy="1546257"/>
          </a:xfr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96" name="Picture 20" descr="i?id=96700470-1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3933056"/>
            <a:ext cx="1781512" cy="2681451"/>
          </a:xfr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99" name="Picture 23" descr="i?id=188443893-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365104"/>
            <a:ext cx="2016646" cy="1603789"/>
          </a:xfrm>
          <a:prstGeom prst="rect">
            <a:avLst/>
          </a:prstGeom>
          <a:noFill/>
          <a:ln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1115616" y="14742"/>
            <a:ext cx="705678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/>
              <a:t>Назовите эпизоды из </a:t>
            </a:r>
            <a:r>
              <a:rPr lang="ru-RU" sz="3200" b="1" dirty="0" smtClean="0"/>
              <a:t>повести </a:t>
            </a:r>
            <a:r>
              <a:rPr lang="ru-RU" sz="3200" b="1" dirty="0"/>
              <a:t>и </a:t>
            </a:r>
            <a:r>
              <a:rPr lang="ru-RU" sz="3200" b="1" dirty="0" smtClean="0"/>
              <a:t>кинофильма и имена героев</a:t>
            </a:r>
            <a:endParaRPr lang="ru-RU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419872" y="1844824"/>
            <a:ext cx="7200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?</a:t>
            </a:r>
            <a:endParaRPr lang="ru-RU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477125" cy="865188"/>
          </a:xfrm>
        </p:spPr>
        <p:txBody>
          <a:bodyPr>
            <a:normAutofit/>
          </a:bodyPr>
          <a:lstStyle/>
          <a:p>
            <a:r>
              <a:rPr lang="ru-RU" dirty="0"/>
              <a:t>Вопросы к тексту повести: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7705725" cy="4608859"/>
          </a:xfrm>
        </p:spPr>
        <p:txBody>
          <a:bodyPr>
            <a:normAutofit/>
          </a:bodyPr>
          <a:lstStyle/>
          <a:p>
            <a:r>
              <a:rPr lang="ru-RU" sz="2800" dirty="0"/>
              <a:t>Чем был и стал для девочки дом тети Полли (в начале повести и в конце)?</a:t>
            </a:r>
          </a:p>
          <a:p>
            <a:r>
              <a:rPr lang="ru-RU" sz="2800" dirty="0"/>
              <a:t>Что она думает о сердитых и странных людях? Как им помочь?</a:t>
            </a:r>
          </a:p>
          <a:p>
            <a:r>
              <a:rPr lang="ru-RU" sz="2800" dirty="0"/>
              <a:t>Удается ли ей кому-нибудь помочь? Если удается, то кому и как?</a:t>
            </a:r>
          </a:p>
          <a:p>
            <a:r>
              <a:rPr lang="ru-RU" sz="2800" dirty="0"/>
              <a:t>Что за игру предлагает </a:t>
            </a:r>
            <a:r>
              <a:rPr lang="ru-RU" sz="2800" dirty="0" err="1"/>
              <a:t>Поллианна</a:t>
            </a:r>
            <a:r>
              <a:rPr lang="ru-RU" sz="2800" dirty="0"/>
              <a:t>?</a:t>
            </a:r>
          </a:p>
          <a:p>
            <a:r>
              <a:rPr lang="ru-RU" sz="2800" dirty="0"/>
              <a:t>Хорошая ли это игра, по-вашему?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8219256" cy="104403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Попробуем сыграть?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12776"/>
            <a:ext cx="7272338" cy="51117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   Чему можно радоваться, если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800" dirty="0" smtClean="0"/>
              <a:t> Вы </a:t>
            </a:r>
            <a:r>
              <a:rPr lang="ru-RU" sz="2800" dirty="0"/>
              <a:t>получили двойку;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800" dirty="0" smtClean="0"/>
              <a:t> Вы </a:t>
            </a:r>
            <a:r>
              <a:rPr lang="ru-RU" sz="2800" dirty="0"/>
              <a:t>поссорились с другом или подругой;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800" dirty="0" smtClean="0"/>
              <a:t> Вы </a:t>
            </a:r>
            <a:r>
              <a:rPr lang="ru-RU" sz="2800" dirty="0"/>
              <a:t>огорчили родителей;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800" dirty="0" smtClean="0"/>
              <a:t> На </a:t>
            </a:r>
            <a:r>
              <a:rPr lang="ru-RU" sz="2800" dirty="0"/>
              <a:t>улице плохая погода;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800" dirty="0" smtClean="0"/>
              <a:t> Друзья </a:t>
            </a:r>
            <a:r>
              <a:rPr lang="ru-RU" sz="2800" dirty="0"/>
              <a:t>пошли в поход без вас?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/>
              <a:t>     </a:t>
            </a:r>
            <a:endParaRPr lang="ru-RU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3500" dirty="0" smtClean="0">
                <a:solidFill>
                  <a:schemeClr val="tx2"/>
                </a:solidFill>
              </a:rPr>
              <a:t>Назовите </a:t>
            </a:r>
            <a:r>
              <a:rPr lang="ru-RU" sz="3500" dirty="0">
                <a:solidFill>
                  <a:schemeClr val="tx2"/>
                </a:solidFill>
              </a:rPr>
              <a:t>неприятные ситуации, при которых, несмотря ни на что, можно найти повод для радости.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" name="Rectangle 10"/>
          <p:cNvSpPr>
            <a:spLocks noGrp="1" noChangeArrowheads="1"/>
          </p:cNvSpPr>
          <p:nvPr>
            <p:ph type="title"/>
          </p:nvPr>
        </p:nvSpPr>
        <p:spPr>
          <a:xfrm>
            <a:off x="323528" y="5373216"/>
            <a:ext cx="8640638" cy="1309483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Красивая ли девочка </a:t>
            </a:r>
            <a:r>
              <a:rPr lang="ru-RU" sz="2800" dirty="0" err="1"/>
              <a:t>Поллианна</a:t>
            </a:r>
            <a:r>
              <a:rPr lang="ru-RU" sz="2800" dirty="0"/>
              <a:t>?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dirty="0"/>
              <a:t>чем ее красота</a:t>
            </a:r>
            <a:r>
              <a:rPr lang="ru-RU" sz="3600" dirty="0"/>
              <a:t>?</a:t>
            </a:r>
          </a:p>
        </p:txBody>
      </p:sp>
      <p:pic>
        <p:nvPicPr>
          <p:cNvPr id="21509" name="Picture 5" descr="Картинка 1 из 25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0296"/>
            <a:ext cx="4248324" cy="5026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487</TotalTime>
  <Words>507</Words>
  <Application>Microsoft Office PowerPoint</Application>
  <PresentationFormat>Экран (4:3)</PresentationFormat>
  <Paragraphs>104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Гимназия №278 Адмиралтейского района Санкт-Петербурга</vt:lpstr>
      <vt:lpstr>цель урока</vt:lpstr>
      <vt:lpstr>Презентация PowerPoint</vt:lpstr>
      <vt:lpstr>Словарик </vt:lpstr>
      <vt:lpstr>Вспомним героев повести</vt:lpstr>
      <vt:lpstr>Презентация PowerPoint</vt:lpstr>
      <vt:lpstr>Вопросы к тексту повести:</vt:lpstr>
      <vt:lpstr>Попробуем сыграть?</vt:lpstr>
      <vt:lpstr>Красивая ли девочка Поллианна?  В чем ее красота?</vt:lpstr>
      <vt:lpstr>Отношение Поллианны к людям:</vt:lpstr>
      <vt:lpstr>Нужно ли людям радоваться?</vt:lpstr>
      <vt:lpstr>Подведем итоги</vt:lpstr>
      <vt:lpstr>Что значит  верить в людей?</vt:lpstr>
      <vt:lpstr>Что нужно, чтобы почувствовать себя счастливым?</vt:lpstr>
      <vt:lpstr> Закончите предложение.  </vt:lpstr>
      <vt:lpstr>Изменилось ли ваше мнение по главному вопросу дискуссии ?</vt:lpstr>
      <vt:lpstr>Молодцы!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localhost administrator</cp:lastModifiedBy>
  <cp:revision>24</cp:revision>
  <dcterms:created xsi:type="dcterms:W3CDTF">1601-01-01T00:00:00Z</dcterms:created>
  <dcterms:modified xsi:type="dcterms:W3CDTF">2013-01-16T20:09:41Z</dcterms:modified>
</cp:coreProperties>
</file>