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9" r:id="rId2"/>
    <p:sldId id="257" r:id="rId3"/>
    <p:sldId id="256" r:id="rId4"/>
    <p:sldId id="283" r:id="rId5"/>
    <p:sldId id="258" r:id="rId6"/>
    <p:sldId id="260" r:id="rId7"/>
    <p:sldId id="279" r:id="rId8"/>
    <p:sldId id="275" r:id="rId9"/>
    <p:sldId id="281" r:id="rId10"/>
    <p:sldId id="282" r:id="rId11"/>
    <p:sldId id="278" r:id="rId12"/>
    <p:sldId id="280" r:id="rId13"/>
    <p:sldId id="262" r:id="rId14"/>
    <p:sldId id="263" r:id="rId15"/>
    <p:sldId id="285" r:id="rId16"/>
    <p:sldId id="286" r:id="rId17"/>
    <p:sldId id="287" r:id="rId18"/>
    <p:sldId id="288" r:id="rId19"/>
    <p:sldId id="289" r:id="rId20"/>
    <p:sldId id="265" r:id="rId21"/>
    <p:sldId id="290" r:id="rId22"/>
    <p:sldId id="291" r:id="rId23"/>
    <p:sldId id="292" r:id="rId24"/>
    <p:sldId id="294" r:id="rId25"/>
    <p:sldId id="293" r:id="rId26"/>
    <p:sldId id="296" r:id="rId27"/>
    <p:sldId id="301" r:id="rId28"/>
    <p:sldId id="297" r:id="rId29"/>
    <p:sldId id="298" r:id="rId30"/>
    <p:sldId id="299" r:id="rId31"/>
    <p:sldId id="30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D4F52-2D0A-40D5-91B8-CFDC16A935AB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53AF3-B62C-476A-A3EA-5485603E0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53AF3-B62C-476A-A3EA-5485603E0C6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53AF3-B62C-476A-A3EA-5485603E0C6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работа док\работа\проекты\пр.11-12\Захарова Н\8219380-beautiful-winter-background-with-snowflak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457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solidFill>
                  <a:srgbClr val="7030A0"/>
                </a:solidFill>
              </a:rPr>
              <a:t>Муниципальное бюджетное общеобразовательное учреждение 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err="1" smtClean="0">
                <a:solidFill>
                  <a:srgbClr val="7030A0"/>
                </a:solidFill>
              </a:rPr>
              <a:t>Боханская</a:t>
            </a:r>
            <a:r>
              <a:rPr lang="ru-RU" sz="2200" b="1" dirty="0" smtClean="0">
                <a:solidFill>
                  <a:srgbClr val="7030A0"/>
                </a:solidFill>
              </a:rPr>
              <a:t> средняя общеобразовательная школа №2»</a:t>
            </a: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 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тема: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sz="6000" b="1" dirty="0" smtClean="0">
                <a:solidFill>
                  <a:srgbClr val="0070C0"/>
                </a:solidFill>
              </a:rPr>
              <a:t>Костюм </a:t>
            </a:r>
            <a:r>
              <a:rPr lang="ru-RU" sz="6000" b="1" i="1" dirty="0" smtClean="0">
                <a:solidFill>
                  <a:srgbClr val="0070C0"/>
                </a:solidFill>
              </a:rPr>
              <a:t> Снегурочки»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dirty="0" smtClean="0"/>
              <a:t>  </a:t>
            </a:r>
            <a:r>
              <a:rPr lang="ru-RU" sz="1300" b="1" i="1" dirty="0" smtClean="0"/>
              <a:t/>
            </a:r>
            <a:br>
              <a:rPr lang="ru-RU" sz="1300" b="1" i="1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500174"/>
            <a:ext cx="78063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Творческий проект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абота док\работа\проекты\пр.11-12\Захарова Н\x_db4a6f4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570" y="500042"/>
            <a:ext cx="3214710" cy="6143668"/>
          </a:xfrm>
        </p:spPr>
        <p:txBody>
          <a:bodyPr/>
          <a:lstStyle/>
          <a:p>
            <a:r>
              <a:rPr lang="ru-RU" dirty="0" smtClean="0"/>
              <a:t>Впрочем, какого цвета ни был бы ее костюм, мало кто может сдержать улыбку при виде этой стройной немного печальной девушки, приходящей к нам всего лишь раз в году.</a:t>
            </a:r>
          </a:p>
        </p:txBody>
      </p:sp>
      <p:pic>
        <p:nvPicPr>
          <p:cNvPr id="38914" name="Picture 2" descr="F:\работа док\работа\идеи\кокошники\4266825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5680029" cy="5642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работа док\работа\проекты\пр.11-12\Захарова Н\x_db4a6f4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0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Кокошник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Кокошник – это старинный русский женский головной убор в виде гребня (округлого щита или опахала) вокруг головы. Название происходит от древнерусского слова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кокошь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», обозначавшего курицу-наседку. Представляет собой легкий веер, пришитый к шапочке или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волоснику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украшенный позументом, жемчугом, бисером, бусами или даже драгоценными камнями. Кокошники плотно охватывали женскую голову, закрывая волосы, заплетенные в косы и уложенные венком или пучком.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70" name="Picture 2" descr="F:\работа док\работа\идеи\кокошники\066e527d7b3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071810"/>
            <a:ext cx="2871425" cy="3634489"/>
          </a:xfrm>
          <a:prstGeom prst="rect">
            <a:avLst/>
          </a:prstGeom>
          <a:noFill/>
        </p:spPr>
      </p:pic>
      <p:pic>
        <p:nvPicPr>
          <p:cNvPr id="32771" name="Picture 3" descr="F:\работа док\работа\идеи\кокошники\53389487_1agash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3500438"/>
            <a:ext cx="2071702" cy="2687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работа док\работа\проекты\пр.11-12\Захарова Н\x_db4a6f4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-49565" y="0"/>
            <a:ext cx="9429549" cy="7000852"/>
          </a:xfrm>
          <a:prstGeom prst="rect">
            <a:avLst/>
          </a:prstGeom>
          <a:noFill/>
        </p:spPr>
      </p:pic>
      <p:pic>
        <p:nvPicPr>
          <p:cNvPr id="2" name="Picture 4" descr="F:\работа док\работа\идеи\кокошники\k18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3321819"/>
            <a:ext cx="2357454" cy="3536181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501090" y="6286520"/>
            <a:ext cx="399474" cy="39947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0"/>
            <a:ext cx="864399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Упоминания о кокошнике встречаются со времен Древней Руси. Кокошник имел разнообразные конструкции и украшения, для каждой губернии была характерна своя форма.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142984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допетровской Руси боярыни и царицы. Петр I, вскоре после прихода к власти, отменил народный костюм у знати, заменив его на европейский. Но кокошник сохранился в крестьянской среде, как атрибут праздничного или свадебного наряда, пока не был возвращен Екатериной II в женскую придворную одежду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14282" y="2928934"/>
            <a:ext cx="521497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20-е годы, благодаря моде на все русское, кокошник стал известен модницам всего мира. Уезжая заграницу, часть аристократии взяла с собой именно предметы русской моды – нарядные придворные платья и кокошники, которые теперь рассеяны по музеям мира.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работа док\работа\проекты\пр.11-12\Захарова Н\6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 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7804" y="285728"/>
            <a:ext cx="5437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Выбор модели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80" y="1428728"/>
            <a:ext cx="23574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2071678"/>
            <a:ext cx="2257669" cy="281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3357562"/>
            <a:ext cx="2131819" cy="301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071538" y="1071546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Модель №1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87934" y="1500174"/>
            <a:ext cx="1827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Модель №2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2786058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Модель №3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работа док\работа\проекты\пр.11-12\Захарова Н\6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500042"/>
            <a:ext cx="79296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Из всех вариантов я выбрала модель номер № 1,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470912" cy="4709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80" y="1214422"/>
            <a:ext cx="42148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абота док\работа\проекты\пр.11-12\Захарова Н\89918102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312" t="5000" r="312" b="2500"/>
          <a:stretch>
            <a:fillRect/>
          </a:stretch>
        </p:blipFill>
        <p:spPr bwMode="auto">
          <a:xfrm>
            <a:off x="0" y="0"/>
            <a:ext cx="9107346" cy="6858000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857224" y="1500174"/>
            <a:ext cx="72152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Снятие мерок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моего изделия мне понадобятся мерки-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rII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Дст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Оп,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Сш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абота док\работа\проекты\пр.11-12\Захарова Н\89918102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312" t="5000" r="312" b="2500"/>
          <a:stretch>
            <a:fillRect/>
          </a:stretch>
        </p:blipFill>
        <p:spPr bwMode="auto">
          <a:xfrm>
            <a:off x="0" y="0"/>
            <a:ext cx="9107346" cy="6858000"/>
          </a:xfrm>
          <a:prstGeom prst="rect">
            <a:avLst/>
          </a:prstGeom>
          <a:noFill/>
        </p:spPr>
      </p:pic>
      <p:pic>
        <p:nvPicPr>
          <p:cNvPr id="3" name="Picture 2" descr="F:\DCIM\104_PANA\P10408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71480"/>
            <a:ext cx="2643206" cy="4071966"/>
          </a:xfrm>
          <a:prstGeom prst="rect">
            <a:avLst/>
          </a:prstGeom>
          <a:noFill/>
        </p:spPr>
      </p:pic>
      <p:pic>
        <p:nvPicPr>
          <p:cNvPr id="4" name="Picture 2" descr="F:\DCIM\104_PANA\P10408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2071678"/>
            <a:ext cx="485778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абота док\работа\проекты\пр.11-12\Захарова Н\89918102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312" t="5000" r="312" b="2500"/>
          <a:stretch>
            <a:fillRect/>
          </a:stretch>
        </p:blipFill>
        <p:spPr bwMode="auto">
          <a:xfrm>
            <a:off x="0" y="0"/>
            <a:ext cx="9107346" cy="6858000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642910" y="357166"/>
            <a:ext cx="800105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Техника безопасности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Шить с наперстком.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Хранить иголки и булавки в определенном месте.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Выкройки к ткани прикреплять острыми концами булавок в направлении от себя.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Ножницы класть сомкнутыми остриями от себя.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Волосы убрать под косынку.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наклоняться близко к движущимся частям машины.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держать пальцы рук около лапки во избежание прокола иглой.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стачиванием удалить все булавки на линии шва изделия.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Утюг включать и выключать сухими руками.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Отключать утюг только за вилку.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абота док\работа\проекты\пр.11-12\Захарова Н\89918102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312" t="5000" r="312" b="2500"/>
          <a:stretch>
            <a:fillRect/>
          </a:stretch>
        </p:blipFill>
        <p:spPr bwMode="auto">
          <a:xfrm>
            <a:off x="36654" y="0"/>
            <a:ext cx="9107346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43043" y="571480"/>
          <a:ext cx="5929354" cy="6143667"/>
        </p:xfrm>
        <a:graphic>
          <a:graphicData uri="http://schemas.openxmlformats.org/drawingml/2006/table">
            <a:tbl>
              <a:tblPr/>
              <a:tblGrid>
                <a:gridCol w="300901"/>
                <a:gridCol w="1388307"/>
                <a:gridCol w="2736248"/>
                <a:gridCol w="1503898"/>
              </a:tblGrid>
              <a:tr h="273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Название операции.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Выполняемые работы.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Инструменты и приспособления.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2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Подготовка ткани к раскрою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Декатировка.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Определение основы и утка.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Обнаружение дефектов ткани.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Срезать кромки на ткани.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Проутюжить замины и складки.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Перегнут ткань по долевой, выровняв рисунок, сколоть.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Выровнять поперечный срез ткани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Утюг, гладильная доска, булавки, мел, сантиметровая лента, угольник.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6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Раскладка деталей выкройки на ткани.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Разложить большие детали, отступив от среза для припуска.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Разложить мелкие детали.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Сколоть все детали.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marL="135890" algn="just"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</a:rPr>
                        <a:t>Детали располагать так, что  бы раскладка была экономичной.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Ткань, лекало, булавки, мел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Раскрой.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Раскроить детали по линиям припусков на швы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Отколоть чертеж, сколоть крой.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marL="222250" algn="just">
                        <a:spcAft>
                          <a:spcPts val="0"/>
                        </a:spcAft>
                      </a:pPr>
                      <a:r>
                        <a:rPr lang="ru-RU" sz="600" i="1" dirty="0">
                          <a:latin typeface="Times New Roman"/>
                          <a:ea typeface="Times New Roman"/>
                        </a:rPr>
                        <a:t>К первой примерке вырезают только крупные детали.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Ножницы, ткань, булавки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6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Подготовка изделия к первой примерке.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Сметать плечевые и боковые срезы.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Наметить места застежки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Подогнуть низ изделия на изнаночную сторону.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Детали кроя, иголка, нитки, ножницы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Первая примерка и устранение дефектов.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Надеть изделие, заколов застежку, совмещая средние линии.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Проверить положение средних линий переда и спинки относительно центра фигуры.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Проверить посадку на фигуре -прилегание по горловине ,пройме, плечевым швам.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Проверить вырез горловины в соответствии с моделью, уточнить место карманов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Уточнить длину.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Внести соответствующие изменения, если требуется.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Булавки, сантиметровая лента, мел.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Технология изготовления плечевого изделия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F:\DCIM\104_PANA\P10408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000636"/>
            <a:ext cx="2160053" cy="1620040"/>
          </a:xfrm>
          <a:prstGeom prst="rect">
            <a:avLst/>
          </a:prstGeom>
          <a:noFill/>
        </p:spPr>
      </p:pic>
      <p:pic>
        <p:nvPicPr>
          <p:cNvPr id="6" name="Picture 2" descr="F:\DCIM\104_PANA\P10408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520" y="1000108"/>
            <a:ext cx="1405452" cy="1054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абота док\работа\проекты\пр.11-12\Захарова Н\89918102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312" t="5000" r="312" b="2500"/>
          <a:stretch>
            <a:fillRect/>
          </a:stretch>
        </p:blipFill>
        <p:spPr bwMode="auto">
          <a:xfrm>
            <a:off x="0" y="0"/>
            <a:ext cx="9107346" cy="6858000"/>
          </a:xfrm>
          <a:prstGeom prst="rect">
            <a:avLst/>
          </a:prstGeom>
          <a:noFill/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71472" y="500042"/>
            <a:ext cx="807249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Экологическое обоснование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Изготовление платья на швейной машине – экологическое производство: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Практически безотходное производство, нет выбросов загрязняющих веществ в атмосферу, почву, водоёмы;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работе с материалом не выделяются вредные вещества для организма человека;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Практически нет затрат природной чистой воды на производственные нужды;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Рациональное использование природных ресурсов. Отходы ткани при раскрое можно использовать при изготовлении аппликаций, наволочек на диванные подушки и т.д.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работа док\работа\проекты\пр.11-12\Захарова Н\8219380-beautiful-winter-background-with-snowflak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5" y="0"/>
            <a:ext cx="778674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Обоснование и выбор темы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86439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Пояснительная записка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399474" cy="39947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28596" y="2143116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Скоро наступит самый любимый праздник детей и взрослых - Новый год. У  меня есть младшая сестра которая с нетерпением ждет прихода Деда Мороза и Снегурочки. Мне бы хотелось порадовать сестру и сшить для нее костюм Снегурочки.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Прежде чем начать работу, я долго искала ту модель, которая бы подошла, мне. И я нашла то, что мне нужно в сети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Internet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Данную модель несложно сшить и материальные затраты на покупку ткани не велики.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Я думаю, что  костюм получится таким, каким я хочу. И мне будет очень приятно, если этот костюм понравится моей сестре.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работа док\работа\проекты\пр.11-12\Захарова Н\89918102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312" t="5000" r="312" b="2500"/>
          <a:stretch>
            <a:fillRect/>
          </a:stretch>
        </p:blipFill>
        <p:spPr bwMode="auto">
          <a:xfrm>
            <a:off x="0" y="0"/>
            <a:ext cx="9107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715404" y="6500834"/>
            <a:ext cx="328036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57226" y="928671"/>
          <a:ext cx="7715303" cy="4286280"/>
        </p:xfrm>
        <a:graphic>
          <a:graphicData uri="http://schemas.openxmlformats.org/drawingml/2006/table">
            <a:tbl>
              <a:tblPr/>
              <a:tblGrid>
                <a:gridCol w="522361"/>
                <a:gridCol w="2563438"/>
                <a:gridCol w="1542899"/>
                <a:gridCol w="1542899"/>
                <a:gridCol w="1543706"/>
              </a:tblGrid>
              <a:tr h="1607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№ п /п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Статья расходов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Цена единицы(р)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Расход материалов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Стоимость (р)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Ткань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380р.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1,2м.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456 р.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синтепон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150р.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0,3 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45р.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Нитки (голубые)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15р.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1шт.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15р.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Тесьма          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 р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 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100 р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Итого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616р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00298" y="285728"/>
            <a:ext cx="500066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Расчет себестоимости изделия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F:\работа док\работа\проекты\пр.11-12\Захарова Н\89918102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312" t="5000" r="312" b="2500"/>
          <a:stretch>
            <a:fillRect/>
          </a:stretch>
        </p:blipFill>
        <p:spPr bwMode="auto">
          <a:xfrm>
            <a:off x="0" y="0"/>
            <a:ext cx="9107346" cy="6858000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85720" y="214290"/>
            <a:ext cx="74295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Расчет электроэнергии: цена за 1кВт = о,547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Мощность швейной машинки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1=0,25 кВт.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на швейной машинке Т1 = 3 ч.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Мощность утюга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= 2кВт.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с утюгом Т2 = 0,5ч.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= 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•Т1 +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•Т2) •      = 1,7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Цзатр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материальные затраты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Цмат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– стоимость материалов.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Цзатр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Цмат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+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=616 + 1,7= 617,7 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Амортизационные исчисления.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Амортизация инструментов составляет 10% в месяц от их стоимости: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9" y="3643312"/>
          <a:ext cx="8286806" cy="3000397"/>
        </p:xfrm>
        <a:graphic>
          <a:graphicData uri="http://schemas.openxmlformats.org/drawingml/2006/table">
            <a:tbl>
              <a:tblPr/>
              <a:tblGrid>
                <a:gridCol w="716903"/>
                <a:gridCol w="3426067"/>
                <a:gridCol w="2071918"/>
                <a:gridCol w="2071918"/>
              </a:tblGrid>
              <a:tr h="857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Наименование инструмента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Стоимость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Амортизация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ножницы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60р.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6р.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Набор ручных игл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15р.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1,5р.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Иглы машинные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40р.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4р.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Набор булавок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25р.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2,5р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Итого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10р.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F:\работа док\работа\проекты\пр.11-12\Захарова Н\89918102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312" t="5000" r="312" b="2500"/>
          <a:stretch>
            <a:fillRect/>
          </a:stretch>
        </p:blipFill>
        <p:spPr bwMode="auto">
          <a:xfrm>
            <a:off x="36654" y="0"/>
            <a:ext cx="9107346" cy="6858000"/>
          </a:xfrm>
          <a:prstGeom prst="rect">
            <a:avLst/>
          </a:prstGeom>
          <a:noFill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71472" y="357166"/>
            <a:ext cx="821537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Полное списание инструментов проводится через год.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Амортизационные исчисления за день (то есть ориентировочное время изготовления изделия – 8 часов работы):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Ао1 = 13,5/21= 0,64р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Ориентировочная стоимость оборудования: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Машина швейная – 3500р.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Утюг – 700 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Всего  - 4200 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Срок эксплуатации оборудования 10 лет, что составляет: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10*300 = 3000 дней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Амортизация оборудования за день составляет: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Ао2 = 4200р./3000д = 1,4р.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АО = Ао1 + Ао2 = 0,64 +1,4 = 1,68р.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Плата за аренду помещения равна нулю, так как изготовление платье было произведено в школьной мастерской.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Общая себестоимость рассчитывается по формуле: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= Ц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+ С1 +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617,7+1,68=619,38.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Аналогичные изделия стоят от 1,5 тысяч и до 12 тысяч рублей.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F:\работа док\работа\проекты\пр.11-12\Захарова Н\89918102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312" t="5000" r="312" b="2500"/>
          <a:stretch>
            <a:fillRect/>
          </a:stretch>
        </p:blipFill>
        <p:spPr bwMode="auto">
          <a:xfrm>
            <a:off x="0" y="0"/>
            <a:ext cx="9107346" cy="6858000"/>
          </a:xfrm>
          <a:prstGeom prst="rect">
            <a:avLst/>
          </a:prstGeom>
          <a:noFill/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71472" y="928670"/>
            <a:ext cx="800105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Мне кажется, что мой творческий проект получился. Я приложил много стараний, чтобы изготовить самостоятельно новогодний костюм  для моей сестренки.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результате работу изделие получилось таким, как я и хотела. Моя работа очень понравилась всем, кому мы ее показывали, а особенно моей сестренке. Она соответствует всем требованиям, которые я к ней предъявляла  в самом начале. И хотя в процессе работы у меня возникали небольшие трудности, я сумела их преодолеть.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процессе работы я получила новые знания, которые пригодятся мне в дальнейшем. Я считаю, что и качество моей работы хорошее. Моя работа выполнена в единичном экземпляре- такой нет ни у кого. Даже если, кто-то захочет сделать подобное, то его работа все равно будет иметь отличия.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над проектом была очень увлекательна и поучительная, я не только освоила новую  технику, но и порадовала любимую сестру.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F:\работа док\работа\проекты\пр.11-12\Захарова Н\89918102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312" t="5000" r="312" b="2500"/>
          <a:stretch>
            <a:fillRect/>
          </a:stretch>
        </p:blipFill>
        <p:spPr bwMode="auto">
          <a:xfrm>
            <a:off x="0" y="0"/>
            <a:ext cx="9107346" cy="6858000"/>
          </a:xfrm>
          <a:prstGeom prst="rect">
            <a:avLst/>
          </a:prstGeom>
          <a:noFill/>
        </p:spPr>
      </p:pic>
      <p:pic>
        <p:nvPicPr>
          <p:cNvPr id="4" name="Picture 2" descr="F:\DCIM\104_PANA\P10408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28"/>
            <a:ext cx="2643206" cy="3643338"/>
          </a:xfrm>
          <a:prstGeom prst="rect">
            <a:avLst/>
          </a:prstGeom>
          <a:noFill/>
        </p:spPr>
      </p:pic>
      <p:pic>
        <p:nvPicPr>
          <p:cNvPr id="5" name="Picture 3" descr="F:\DCIM\104_PANA\P10408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1500174"/>
            <a:ext cx="2714644" cy="3786214"/>
          </a:xfrm>
          <a:prstGeom prst="rect">
            <a:avLst/>
          </a:prstGeom>
          <a:noFill/>
        </p:spPr>
      </p:pic>
      <p:pic>
        <p:nvPicPr>
          <p:cNvPr id="6" name="Picture 4" descr="F:\DCIM\104_PANA\P10408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2928934"/>
            <a:ext cx="250033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F:\работа док\работа\проекты\пр.11-12\Захарова Н\89918102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312" t="5000" r="312" b="2500"/>
          <a:stretch>
            <a:fillRect/>
          </a:stretch>
        </p:blipFill>
        <p:spPr bwMode="auto">
          <a:xfrm>
            <a:off x="0" y="0"/>
            <a:ext cx="9107346" cy="6858000"/>
          </a:xfrm>
          <a:prstGeom prst="rect">
            <a:avLst/>
          </a:prstGeom>
          <a:noFill/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71472" y="1142984"/>
            <a:ext cx="735811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Реклама: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Девушки!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Ведь у каждой, их нас,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возникает желание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сделать что-то своими руками.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Изучив этот проект,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поймете – Это не сложно!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F:\работа док\работа\проекты\пр.11-12\Захарова Н\89918102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312" t="5000" r="312" b="2500"/>
          <a:stretch>
            <a:fillRect/>
          </a:stretch>
        </p:blipFill>
        <p:spPr bwMode="auto">
          <a:xfrm>
            <a:off x="0" y="0"/>
            <a:ext cx="910734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3" y="1857364"/>
            <a:ext cx="74295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работа док\работа\проекты\пр.11-12\Захарова Н\8219380-beautiful-winter-background-with-snowflak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pPr hangingPunct="0"/>
            <a:r>
              <a:rPr lang="ru-RU" sz="3200" b="1" dirty="0" smtClean="0"/>
              <a:t>Цель: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разработать и изготовить костюм Снегурочки</a:t>
            </a:r>
            <a:br>
              <a:rPr lang="ru-RU" sz="3200" dirty="0" smtClean="0"/>
            </a:br>
            <a:r>
              <a:rPr lang="ru-RU" sz="3200" dirty="0" smtClean="0"/>
              <a:t>закрепить и усовершенствовать навыки обработки      ткани, конструированию, моделированию, работе на швейной машине.</a:t>
            </a:r>
            <a:br>
              <a:rPr lang="ru-RU" sz="3200" dirty="0" smtClean="0"/>
            </a:br>
            <a:r>
              <a:rPr lang="ru-RU" sz="3200" dirty="0" smtClean="0"/>
              <a:t>Развивать творческое мышление и самостоятельную творческую деятельность, используя данный проект</a:t>
            </a:r>
            <a:br>
              <a:rPr lang="ru-RU" sz="3200" dirty="0" smtClean="0"/>
            </a:br>
            <a:r>
              <a:rPr lang="ru-RU" sz="3200" b="1" dirty="0" smtClean="0"/>
              <a:t>задача: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создать своими руками недорогой , красивый костюм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2143116"/>
            <a:ext cx="1232306" cy="2432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928662" y="642918"/>
            <a:ext cx="2486841" cy="1884748"/>
          </a:xfrm>
          <a:prstGeom prst="cloudCallout">
            <a:avLst>
              <a:gd name="adj1" fmla="val 53255"/>
              <a:gd name="adj2" fmla="val 71919"/>
            </a:avLst>
          </a:prstGeom>
          <a:solidFill>
            <a:schemeClr val="tx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стоимость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71472" y="2643182"/>
            <a:ext cx="2143140" cy="2286016"/>
          </a:xfrm>
          <a:prstGeom prst="cloudCallout">
            <a:avLst>
              <a:gd name="adj1" fmla="val 75006"/>
              <a:gd name="adj2" fmla="val -37065"/>
            </a:avLst>
          </a:prstGeom>
          <a:solidFill>
            <a:schemeClr val="tx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Историческая справка.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8" name="Подзаголовок 8"/>
          <p:cNvSpPr txBox="1">
            <a:spLocks/>
          </p:cNvSpPr>
          <p:nvPr/>
        </p:nvSpPr>
        <p:spPr>
          <a:xfrm>
            <a:off x="1928794" y="4286256"/>
            <a:ext cx="2357454" cy="2000264"/>
          </a:xfrm>
          <a:prstGeom prst="cloudCallout">
            <a:avLst>
              <a:gd name="adj1" fmla="val 13152"/>
              <a:gd name="adj2" fmla="val -127212"/>
            </a:avLst>
          </a:prstGeom>
          <a:solidFill>
            <a:schemeClr val="tx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Технология изготовления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500694" y="214290"/>
            <a:ext cx="2300432" cy="2449045"/>
          </a:xfrm>
          <a:prstGeom prst="cloudCallout">
            <a:avLst>
              <a:gd name="adj1" fmla="val -58217"/>
              <a:gd name="adj2" fmla="val 70573"/>
            </a:avLst>
          </a:prstGeom>
          <a:solidFill>
            <a:schemeClr val="tx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Оборудование, материалы, инструменты, приспособления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429388" y="2357430"/>
            <a:ext cx="1928826" cy="2476517"/>
          </a:xfrm>
          <a:prstGeom prst="cloudCallout">
            <a:avLst>
              <a:gd name="adj1" fmla="val -79968"/>
              <a:gd name="adj2" fmla="val 24827"/>
            </a:avLst>
          </a:prstGeom>
          <a:solidFill>
            <a:schemeClr val="tx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Конструирование, моделирование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4857752" y="4786322"/>
            <a:ext cx="2214578" cy="1857412"/>
          </a:xfrm>
          <a:prstGeom prst="cloudCallout">
            <a:avLst>
              <a:gd name="adj1" fmla="val -74530"/>
              <a:gd name="adj2" fmla="val -84157"/>
            </a:avLst>
          </a:prstGeom>
          <a:solidFill>
            <a:schemeClr val="tx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Соблюдение правил техники безопасности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Звездочка обдумывания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F:\работа док\работа\проекты\пр.11-12\Захарова Н\8219380-beautiful-winter-background-with-snowflak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Инструменты и приспособления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4286248" y="3643314"/>
            <a:ext cx="0" cy="336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5500694" y="3643314"/>
            <a:ext cx="522288" cy="38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4357686" y="521495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5500694" y="5214950"/>
            <a:ext cx="571500" cy="339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715008" y="4643446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85720" y="0"/>
            <a:ext cx="8858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Управляющая кнопка: назад 15">
            <a:hlinkClick r:id="rId3" action="ppaction://hlinksldjump" highlightClick="1"/>
          </p:cNvPr>
          <p:cNvSpPr/>
          <p:nvPr/>
        </p:nvSpPr>
        <p:spPr>
          <a:xfrm>
            <a:off x="8715404" y="6357958"/>
            <a:ext cx="328036" cy="3280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 cstate="print"/>
          <a:srcRect b="-485"/>
          <a:stretch>
            <a:fillRect/>
          </a:stretch>
        </p:blipFill>
        <p:spPr bwMode="auto">
          <a:xfrm>
            <a:off x="0" y="1285860"/>
            <a:ext cx="399593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1214422"/>
            <a:ext cx="3197349" cy="319734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4810" y="4214794"/>
            <a:ext cx="3469719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 flipV="1">
            <a:off x="3000365" y="428604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solidFill>
                  <a:srgbClr val="F29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абота док\работа\проекты\пр.11-12\Захарова Н\19513551890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878" y="0"/>
            <a:ext cx="92837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Технологический процесс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1643050"/>
            <a:ext cx="3071834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Историческая справка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Чтобы иметь полное представление о костюме Снегурочки и возможных вариантах его исполнения, я решила ознакомиться с историей появления этого сказочного персонажа, а так же о народных традициях такого элемента костюма, как кокошник.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работа док\работа\проекты\пр.11-12\Захарова Н\x_db4a6f4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1"/>
            <a:ext cx="885828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Снегурочка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Практически в каждой стране мира есть персонаж, который ассоциируется с Новым годом: Санта–Клаус в США и Австралии, Святой Николай в Бельгии, Пэр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Ноэль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 во Франции. Каждый из этих персонажей, как правило, носит фольклорный характер и отражает народные традиции. Наш Дед Мороз в этом смысле уникален – он единственный из ряда своих новогодних «коллег» имеет внучку, Снегурочку.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7" name="Picture 3" descr="F:\работа док\работа\идеи\кокошники\0_64e93_cc0d0769_X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714620"/>
            <a:ext cx="2786018" cy="4020488"/>
          </a:xfrm>
          <a:prstGeom prst="rect">
            <a:avLst/>
          </a:prstGeom>
          <a:noFill/>
        </p:spPr>
      </p:pic>
      <p:pic>
        <p:nvPicPr>
          <p:cNvPr id="31748" name="Picture 4" descr="F:\работа док\работа\идеи\кокошники\53191545_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3357562"/>
            <a:ext cx="2928958" cy="3357586"/>
          </a:xfrm>
          <a:prstGeom prst="rect">
            <a:avLst/>
          </a:prstGeom>
          <a:noFill/>
        </p:spPr>
      </p:pic>
      <p:pic>
        <p:nvPicPr>
          <p:cNvPr id="7" name="Picture 2" descr="F:\работа док\работа\идеи\кокошники\95265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2428868"/>
            <a:ext cx="385762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работа док\работа\проекты\пр.11-12\Захарова Н\x_db4a6f4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4857784" cy="628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История Снегурочки на фоне многовековой биографии Деда Мороза выглядит скромно. Если новогодний старец появился в русском фольклоре еще в период формирования славянского государства, то его помощница «родилась» лишь в 1873 году, когда Александр Островский написал свою знаменитую пьесу «Снегурочка». Правда, по замыслу писателя Снегурочка изначально была дочкой Деда Мороза, и только позднее другие литераторы почему–то превратили ее во внучку.</a:t>
            </a:r>
            <a:endParaRPr lang="ru-RU" dirty="0"/>
          </a:p>
        </p:txBody>
      </p:sp>
      <p:pic>
        <p:nvPicPr>
          <p:cNvPr id="35842" name="Picture 2" descr="F:\работа док\работа\идеи\кокошники\75539766_vasneztov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470" y="750956"/>
            <a:ext cx="3660371" cy="5375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абота док\работа\проекты\пр.11-12\Захарова Н\x_db4a6f4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500042"/>
            <a:ext cx="5929322" cy="6786610"/>
          </a:xfrm>
        </p:spPr>
        <p:txBody>
          <a:bodyPr>
            <a:normAutofit fontScale="77500" lnSpcReduction="20000"/>
          </a:bodyPr>
          <a:lstStyle/>
          <a:p>
            <a:r>
              <a:rPr lang="ru-RU" sz="3800" dirty="0" smtClean="0"/>
              <a:t>Довольно долгое время создавался костюм Снегурочки. Как известно, в русских традициях очень многое имеет символический смысл, и образ спутницы Дедушки Мороза ученые также склонны трактовать с позиций традиционной символики. Мы привыкли видеть ее в </a:t>
            </a:r>
            <a:r>
              <a:rPr lang="ru-RU" sz="3800" dirty="0" err="1" smtClean="0"/>
              <a:t>голубом</a:t>
            </a:r>
            <a:r>
              <a:rPr lang="ru-RU" sz="3800" dirty="0" smtClean="0"/>
              <a:t> наряде, поскольку этот цвет ассоциируется у нас с голубоватым льдом. </a:t>
            </a:r>
          </a:p>
          <a:p>
            <a:r>
              <a:rPr lang="ru-RU" sz="3800" dirty="0" smtClean="0"/>
              <a:t>На голове она должна носить </a:t>
            </a:r>
            <a:r>
              <a:rPr lang="ru-RU" sz="3800" dirty="0" err="1" smtClean="0"/>
              <a:t>восьмилучевой</a:t>
            </a:r>
            <a:r>
              <a:rPr lang="ru-RU" sz="3800" dirty="0" smtClean="0"/>
              <a:t> венец, богато вышитый жемчугом и серебряными нитями. </a:t>
            </a:r>
            <a:endParaRPr lang="ru-RU" dirty="0"/>
          </a:p>
        </p:txBody>
      </p:sp>
      <p:pic>
        <p:nvPicPr>
          <p:cNvPr id="37890" name="Picture 2" descr="F:\работа док\работа\идеи\кокошники\_Picture_file_path_55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318223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804</TotalTime>
  <Words>1563</Words>
  <PresentationFormat>Экран (4:3)</PresentationFormat>
  <Paragraphs>206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             Муниципальное бюджетное общеобразовательное учреждение  Боханская средняя общеобразовательная школа №2»       тема: «Костюм  Снегурочки»          </vt:lpstr>
      <vt:lpstr>Слайд 2</vt:lpstr>
      <vt:lpstr>Цель: разработать и изготовить костюм Снегурочки закрепить и усовершенствовать навыки обработки      ткани, конструированию, моделированию, работе на швейной машине. Развивать творческое мышление и самостоятельную творческую деятельность, используя данный проект задача: создать своими руками недорогой , красивый костюм </vt:lpstr>
      <vt:lpstr>Звездочка обдумывания</vt:lpstr>
      <vt:lpstr>Инструменты и приспособления </vt:lpstr>
      <vt:lpstr>Технологический процесс</vt:lpstr>
      <vt:lpstr>Слайд 7</vt:lpstr>
      <vt:lpstr>Слайд 8</vt:lpstr>
      <vt:lpstr>Слайд 9</vt:lpstr>
      <vt:lpstr>Слайд 10</vt:lpstr>
      <vt:lpstr>Слайд 11</vt:lpstr>
      <vt:lpstr>Слайд 12</vt:lpstr>
      <vt:lpstr>                 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95</cp:revision>
  <dcterms:modified xsi:type="dcterms:W3CDTF">2013-06-19T15:50:14Z</dcterms:modified>
</cp:coreProperties>
</file>