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9" r:id="rId26"/>
    <p:sldId id="288" r:id="rId27"/>
    <p:sldId id="287" r:id="rId28"/>
    <p:sldId id="286" r:id="rId29"/>
    <p:sldId id="291" r:id="rId30"/>
    <p:sldId id="292" r:id="rId31"/>
    <p:sldId id="294" r:id="rId32"/>
    <p:sldId id="293" r:id="rId33"/>
    <p:sldId id="31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26B"/>
    <a:srgbClr val="F8848F"/>
    <a:srgbClr val="82C529"/>
    <a:srgbClr val="A46BD3"/>
    <a:srgbClr val="E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5" autoAdjust="0"/>
    <p:restoredTop sz="92953" autoAdjust="0"/>
  </p:normalViewPr>
  <p:slideViewPr>
    <p:cSldViewPr>
      <p:cViewPr>
        <p:scale>
          <a:sx n="78" d="100"/>
          <a:sy n="78" d="100"/>
        </p:scale>
        <p:origin x="-65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772400" cy="17224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Незаменимые</a:t>
            </a:r>
            <a:br>
              <a:rPr lang="ru-RU" sz="72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</a:br>
            <a:r>
              <a:rPr lang="ru-RU" sz="72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помощницы</a:t>
            </a:r>
            <a:br>
              <a:rPr lang="ru-RU" sz="72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</a:br>
            <a:r>
              <a:rPr lang="ru-RU" sz="72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истории</a:t>
            </a:r>
            <a:endParaRPr lang="ru-RU" sz="7200" i="1" dirty="0">
              <a:solidFill>
                <a:schemeClr val="tx1">
                  <a:lumMod val="9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68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586440"/>
          </a:xfrm>
        </p:spPr>
        <p:txBody>
          <a:bodyPr>
            <a:noAutofit/>
          </a:bodyPr>
          <a:lstStyle/>
          <a:p>
            <a:pPr algn="just"/>
            <a:r>
              <a:rPr lang="ru-RU" sz="3600" b="1" i="1" u="sng" dirty="0">
                <a:solidFill>
                  <a:srgbClr val="002060"/>
                </a:solidFill>
                <a:latin typeface="Times New Roman"/>
                <a:ea typeface="Calibri"/>
              </a:rPr>
              <a:t>Знаете ли вы, что люди писали друг другу еще задолго до изобретения алфавита? Каким образом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</a:rPr>
              <a:t>?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4581128"/>
            <a:ext cx="828092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u="sng" dirty="0" smtClean="0">
                <a:solidFill>
                  <a:srgbClr val="002060"/>
                </a:solidFill>
                <a:latin typeface="Times New Roman"/>
                <a:cs typeface="+mj-cs"/>
              </a:rPr>
              <a:t>Попробуйте </a:t>
            </a:r>
            <a:r>
              <a:rPr lang="ru-RU" sz="3600" b="1" i="1" u="sng" dirty="0">
                <a:solidFill>
                  <a:srgbClr val="002060"/>
                </a:solidFill>
                <a:latin typeface="Times New Roman"/>
                <a:cs typeface="+mj-cs"/>
              </a:rPr>
              <a:t>нарисовать символ, знак, запрещающий шуметь.</a:t>
            </a:r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1259632" y="3284983"/>
            <a:ext cx="6624736" cy="7168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Символами или знаками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891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586440"/>
          </a:xfrm>
        </p:spPr>
        <p:txBody>
          <a:bodyPr>
            <a:noAutofit/>
          </a:bodyPr>
          <a:lstStyle/>
          <a:p>
            <a:pPr algn="just"/>
            <a:r>
              <a:rPr lang="ru-RU" sz="3600" b="1" i="1" u="sng" dirty="0">
                <a:solidFill>
                  <a:srgbClr val="002060"/>
                </a:solidFill>
              </a:rPr>
              <a:t>Назовите название древнего государства, к которому относится эта книга?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-180528" y="3004790"/>
            <a:ext cx="3744416" cy="12961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Бамбуковая книга в Древнем Китае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Мероприятие по ВИД\shiji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7762"/>
            <a:ext cx="4464496" cy="487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369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586440"/>
          </a:xfrm>
        </p:spPr>
        <p:txBody>
          <a:bodyPr>
            <a:noAutofit/>
          </a:bodyPr>
          <a:lstStyle/>
          <a:p>
            <a:pPr algn="just"/>
            <a:r>
              <a:rPr lang="ru-RU" sz="3600" b="1" i="1" u="sng" dirty="0">
                <a:solidFill>
                  <a:srgbClr val="002060"/>
                </a:solidFill>
              </a:rPr>
              <a:t>Назовите название древнего государства, к которому </a:t>
            </a:r>
            <a:r>
              <a:rPr lang="ru-RU" sz="3600" b="1" i="1" u="sng" dirty="0" smtClean="0">
                <a:solidFill>
                  <a:srgbClr val="002060"/>
                </a:solidFill>
              </a:rPr>
              <a:t>относятся эти письмена?</a:t>
            </a:r>
            <a:endParaRPr lang="ru-RU" sz="3600" b="1" i="1" u="sng" dirty="0">
              <a:solidFill>
                <a:srgbClr val="002060"/>
              </a:solidFill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-47952" y="3004789"/>
            <a:ext cx="3816424" cy="12961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>
              <a:buClr>
                <a:srgbClr val="CCB400"/>
              </a:buClr>
              <a:buFont typeface="Wingdings 2"/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Берестяная</a:t>
            </a:r>
          </a:p>
          <a:p>
            <a:pPr marL="667512" lvl="2" indent="0" algn="ctr">
              <a:buClr>
                <a:srgbClr val="CCB400"/>
              </a:buClr>
              <a:buFont typeface="Wingdings 2"/>
              <a:buNone/>
            </a:pPr>
            <a:r>
              <a:rPr lang="ru-RU" sz="3600" b="1" i="1" dirty="0">
                <a:solidFill>
                  <a:srgbClr val="0070C0"/>
                </a:solidFill>
              </a:rPr>
              <a:t>г</a:t>
            </a:r>
            <a:r>
              <a:rPr lang="ru-RU" sz="3600" b="1" i="1" dirty="0" smtClean="0">
                <a:solidFill>
                  <a:srgbClr val="0070C0"/>
                </a:solidFill>
              </a:rPr>
              <a:t>рамота</a:t>
            </a:r>
          </a:p>
          <a:p>
            <a:pPr marL="667512" lvl="2" indent="0" algn="ctr">
              <a:buClr>
                <a:srgbClr val="CCB400"/>
              </a:buClr>
              <a:buFont typeface="Wingdings 2"/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В Древней</a:t>
            </a:r>
          </a:p>
          <a:p>
            <a:pPr marL="667512" lvl="2" indent="0" algn="ctr">
              <a:buClr>
                <a:srgbClr val="CCB400"/>
              </a:buClr>
              <a:buFont typeface="Wingdings 2"/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Руси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F:\Мероприятие по ВИД\1260025852_bere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886" y="4581128"/>
            <a:ext cx="4022067" cy="20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Мероприятие по ВИД\3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90388"/>
            <a:ext cx="4182321" cy="33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985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586440"/>
          </a:xfrm>
        </p:spPr>
        <p:txBody>
          <a:bodyPr>
            <a:noAutofit/>
          </a:bodyPr>
          <a:lstStyle/>
          <a:p>
            <a:pPr algn="just"/>
            <a:r>
              <a:rPr lang="ru-RU" sz="3600" b="1" i="1" u="sng" dirty="0">
                <a:solidFill>
                  <a:srgbClr val="002060"/>
                </a:solidFill>
              </a:rPr>
              <a:t>Назовите название древнего государства, к которому </a:t>
            </a:r>
            <a:r>
              <a:rPr lang="ru-RU" sz="3600" b="1" i="1" u="sng" dirty="0" smtClean="0">
                <a:solidFill>
                  <a:srgbClr val="002060"/>
                </a:solidFill>
              </a:rPr>
              <a:t>относятся эти письменные источники?</a:t>
            </a:r>
            <a:endParaRPr lang="ru-RU" sz="3600" b="1" i="1" u="sng" dirty="0">
              <a:solidFill>
                <a:srgbClr val="002060"/>
              </a:solidFill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251520" y="3115042"/>
            <a:ext cx="3528392" cy="12961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 algn="ctr">
              <a:buClr>
                <a:srgbClr val="CCB400"/>
              </a:buClr>
              <a:buFont typeface="Wingdings 2"/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Клинопись</a:t>
            </a:r>
          </a:p>
          <a:p>
            <a:pPr marL="667512" lvl="2" indent="0" algn="ctr">
              <a:buClr>
                <a:srgbClr val="CCB400"/>
              </a:buClr>
              <a:buFont typeface="Wingdings 2"/>
              <a:buNone/>
            </a:pPr>
            <a:r>
              <a:rPr lang="ru-RU" sz="3600" b="1" i="1" dirty="0">
                <a:solidFill>
                  <a:srgbClr val="0070C0"/>
                </a:solidFill>
              </a:rPr>
              <a:t>в</a:t>
            </a:r>
            <a:r>
              <a:rPr lang="ru-RU" sz="3600" b="1" i="1" dirty="0" smtClean="0">
                <a:solidFill>
                  <a:srgbClr val="0070C0"/>
                </a:solidFill>
              </a:rPr>
              <a:t> Древнем</a:t>
            </a:r>
          </a:p>
          <a:p>
            <a:pPr marL="667512" lvl="2" indent="0" algn="ctr">
              <a:buClr>
                <a:srgbClr val="CCB400"/>
              </a:buClr>
              <a:buFont typeface="Wingdings 2"/>
              <a:buNone/>
            </a:pPr>
            <a:r>
              <a:rPr lang="ru-RU" sz="3600" b="1" i="1" dirty="0" err="1" smtClean="0">
                <a:solidFill>
                  <a:srgbClr val="0070C0"/>
                </a:solidFill>
              </a:rPr>
              <a:t>Двуречье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F:\Мероприятие по ВИД\Копия _.jpg_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371" y="2060848"/>
            <a:ext cx="2447195" cy="34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Мероприятие по ВИД\concursul-de-scris-cuneiform-pentru-tineret-in-urma-cerbului-fermecat-i15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2070515" cy="36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9156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17224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Вспомогательные</a:t>
            </a:r>
            <a:br>
              <a:rPr lang="ru-RU" sz="5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</a:br>
            <a:r>
              <a:rPr lang="ru-RU" sz="5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исторические дисциплины</a:t>
            </a:r>
            <a:endParaRPr lang="ru-RU" sz="5400" i="1" dirty="0">
              <a:solidFill>
                <a:schemeClr val="tx1">
                  <a:lumMod val="9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55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84976" cy="3168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Хронология</a:t>
            </a:r>
            <a:r>
              <a:rPr lang="ru-RU" sz="2400" i="1" dirty="0" smtClean="0">
                <a:solidFill>
                  <a:schemeClr val="tx1">
                    <a:lumMod val="75000"/>
                  </a:schemeClr>
                </a:solidFill>
                <a:latin typeface="Century Schoolbook" pitchFamily="18" charset="0"/>
              </a:rPr>
              <a:t> – 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(греч. “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хронос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” – время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– 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наука о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системах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исчисления времени.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413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5"/>
          <p:cNvSpPr txBox="1">
            <a:spLocks/>
          </p:cNvSpPr>
          <p:nvPr/>
        </p:nvSpPr>
        <p:spPr>
          <a:xfrm>
            <a:off x="251520" y="1628800"/>
            <a:ext cx="8280920" cy="1512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4400" dirty="0">
              <a:solidFill>
                <a:schemeClr val="accent6">
                  <a:lumMod val="50000"/>
                </a:schemeClr>
              </a:solidFill>
              <a:latin typeface="Mistral" pitchFamily="66" charset="0"/>
              <a:ea typeface="Calibri"/>
              <a:cs typeface="Times New Roman"/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 rot="10800000">
            <a:off x="971600" y="548680"/>
            <a:ext cx="7344032" cy="5857023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solidFill>
                  <a:srgbClr val="002060"/>
                </a:solidFill>
              </a:rPr>
              <a:t>Читаем в летописи:</a:t>
            </a:r>
            <a:br>
              <a:rPr lang="ru-RU" sz="3600" b="1" i="1" u="sng" dirty="0" smtClean="0">
                <a:solidFill>
                  <a:srgbClr val="002060"/>
                </a:solidFill>
              </a:rPr>
            </a:br>
            <a:endParaRPr lang="ru-RU" sz="3600" b="1" i="1" u="sng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291" y="1268760"/>
            <a:ext cx="58326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dirty="0" smtClean="0">
                <a:solidFill>
                  <a:srgbClr val="D19049">
                    <a:lumMod val="50000"/>
                  </a:srgbClr>
                </a:solidFill>
                <a:latin typeface="Mistral" pitchFamily="66" charset="0"/>
                <a:ea typeface="Times New Roman"/>
                <a:cs typeface="Times New Roman"/>
              </a:rPr>
              <a:t>	</a:t>
            </a:r>
            <a:r>
              <a:rPr lang="ru-RU" sz="4400" dirty="0" smtClean="0">
                <a:latin typeface="Mistral" pitchFamily="66" charset="0"/>
                <a:ea typeface="Times New Roman"/>
                <a:cs typeface="Times New Roman"/>
              </a:rPr>
              <a:t>«</a:t>
            </a:r>
            <a:r>
              <a:rPr lang="ru-RU" sz="4400" dirty="0">
                <a:latin typeface="Mistral" pitchFamily="66" charset="0"/>
                <a:ea typeface="Times New Roman"/>
                <a:cs typeface="Times New Roman"/>
              </a:rPr>
              <a:t>В лето 6621. </a:t>
            </a:r>
            <a:r>
              <a:rPr lang="ru-RU" sz="4400" dirty="0" err="1">
                <a:latin typeface="Mistral" pitchFamily="66" charset="0"/>
                <a:ea typeface="Times New Roman"/>
                <a:cs typeface="Times New Roman"/>
              </a:rPr>
              <a:t>Бысть</a:t>
            </a:r>
            <a:r>
              <a:rPr lang="ru-RU" sz="4400" dirty="0">
                <a:latin typeface="Mistral" pitchFamily="66" charset="0"/>
                <a:ea typeface="Times New Roman"/>
                <a:cs typeface="Times New Roman"/>
              </a:rPr>
              <a:t> знамение в </a:t>
            </a:r>
            <a:r>
              <a:rPr lang="ru-RU" sz="4400" dirty="0" err="1">
                <a:latin typeface="Mistral" pitchFamily="66" charset="0"/>
                <a:ea typeface="Times New Roman"/>
                <a:cs typeface="Times New Roman"/>
              </a:rPr>
              <a:t>солнци</a:t>
            </a:r>
            <a:r>
              <a:rPr lang="ru-RU" sz="4400" dirty="0">
                <a:latin typeface="Mistral" pitchFamily="66" charset="0"/>
                <a:ea typeface="Times New Roman"/>
                <a:cs typeface="Times New Roman"/>
              </a:rPr>
              <a:t> в 1 час дня; </a:t>
            </a:r>
            <a:r>
              <a:rPr lang="ru-RU" sz="4400" dirty="0" err="1">
                <a:latin typeface="Mistral" pitchFamily="66" charset="0"/>
                <a:ea typeface="Times New Roman"/>
                <a:cs typeface="Times New Roman"/>
              </a:rPr>
              <a:t>бысть</a:t>
            </a:r>
            <a:r>
              <a:rPr lang="ru-RU" sz="4400" dirty="0">
                <a:latin typeface="Mistral" pitchFamily="66" charset="0"/>
                <a:ea typeface="Times New Roman"/>
                <a:cs typeface="Times New Roman"/>
              </a:rPr>
              <a:t> </a:t>
            </a:r>
            <a:r>
              <a:rPr lang="ru-RU" sz="4400" dirty="0" err="1">
                <a:latin typeface="Mistral" pitchFamily="66" charset="0"/>
                <a:ea typeface="Times New Roman"/>
                <a:cs typeface="Times New Roman"/>
              </a:rPr>
              <a:t>видити</a:t>
            </a:r>
            <a:r>
              <a:rPr lang="ru-RU" sz="4400" dirty="0">
                <a:latin typeface="Mistral" pitchFamily="66" charset="0"/>
                <a:ea typeface="Times New Roman"/>
                <a:cs typeface="Times New Roman"/>
              </a:rPr>
              <a:t> всем </a:t>
            </a:r>
            <a:r>
              <a:rPr lang="ru-RU" sz="4400" dirty="0" err="1">
                <a:latin typeface="Mistral" pitchFamily="66" charset="0"/>
                <a:ea typeface="Times New Roman"/>
                <a:cs typeface="Times New Roman"/>
              </a:rPr>
              <a:t>людем</a:t>
            </a:r>
            <a:r>
              <a:rPr lang="ru-RU" sz="4400" dirty="0">
                <a:latin typeface="Mistral" pitchFamily="66" charset="0"/>
                <a:ea typeface="Times New Roman"/>
                <a:cs typeface="Times New Roman"/>
              </a:rPr>
              <a:t>: </a:t>
            </a:r>
            <a:r>
              <a:rPr lang="ru-RU" sz="4400" dirty="0" err="1">
                <a:latin typeface="Mistral" pitchFamily="66" charset="0"/>
                <a:ea typeface="Times New Roman"/>
                <a:cs typeface="Times New Roman"/>
              </a:rPr>
              <a:t>остася</a:t>
            </a:r>
            <a:r>
              <a:rPr lang="ru-RU" sz="4400" dirty="0">
                <a:latin typeface="Mistral" pitchFamily="66" charset="0"/>
                <a:ea typeface="Times New Roman"/>
                <a:cs typeface="Times New Roman"/>
              </a:rPr>
              <a:t> солнца мало ... месяца марта в 19 день, а луны в 29».</a:t>
            </a:r>
            <a:endParaRPr lang="ru-RU" sz="4400" dirty="0">
              <a:latin typeface="Mistral" pitchFamily="66" charset="0"/>
              <a:ea typeface="Calibri"/>
              <a:cs typeface="Times New Roman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-197200" y="5629536"/>
            <a:ext cx="8280920" cy="862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i="1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 </a:t>
            </a:r>
            <a:r>
              <a:rPr lang="ru-RU" sz="3600" b="1" i="1" u="sng" dirty="0">
                <a:solidFill>
                  <a:srgbClr val="002060"/>
                </a:solidFill>
                <a:latin typeface="Times New Roman"/>
                <a:ea typeface="Times New Roman"/>
              </a:rPr>
              <a:t>каком явлении идет речь?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48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solidFill>
                  <a:srgbClr val="002060"/>
                </a:solidFill>
              </a:rPr>
              <a:t>Сколько лет новогодней</a:t>
            </a:r>
            <a:br>
              <a:rPr lang="ru-RU" sz="3600" b="1" i="1" u="sng" dirty="0" smtClean="0">
                <a:solidFill>
                  <a:srgbClr val="002060"/>
                </a:solidFill>
              </a:rPr>
            </a:br>
            <a:r>
              <a:rPr lang="ru-RU" sz="3600" b="1" i="1" u="sng" dirty="0" smtClean="0">
                <a:solidFill>
                  <a:srgbClr val="002060"/>
                </a:solidFill>
              </a:rPr>
              <a:t>елке в нашей стране?</a:t>
            </a:r>
            <a:endParaRPr lang="ru-RU" sz="3600" b="1" i="1" u="sng" dirty="0">
              <a:solidFill>
                <a:srgbClr val="002060"/>
              </a:solidFill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251520" y="1628800"/>
            <a:ext cx="8280920" cy="1512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4400" dirty="0">
              <a:solidFill>
                <a:schemeClr val="accent6">
                  <a:lumMod val="50000"/>
                </a:schemeClr>
              </a:solidFill>
              <a:latin typeface="Mistral" pitchFamily="66" charset="0"/>
              <a:ea typeface="Calibri"/>
              <a:cs typeface="Times New Roman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276688" y="3284984"/>
            <a:ext cx="8280920" cy="22609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600" b="1" i="1" u="sng" dirty="0" smtClean="0">
                <a:solidFill>
                  <a:srgbClr val="0070C0"/>
                </a:solidFill>
                <a:latin typeface="Times New Roman"/>
              </a:rPr>
              <a:t>311 лет</a:t>
            </a:r>
            <a:endParaRPr lang="ru-RU" sz="9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735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В КАКОМ ГОДУ ПРИЗОШЛО ЭТО СОБЫТИЕ:</a:t>
            </a:r>
            <a:r>
              <a:rPr lang="ru-RU" sz="3600" b="1" i="1" u="sng" dirty="0" smtClean="0">
                <a:solidFill>
                  <a:srgbClr val="002060"/>
                </a:solidFill>
              </a:rPr>
              <a:t/>
            </a:r>
            <a:br>
              <a:rPr lang="ru-RU" sz="3600" b="1" i="1" u="sng" dirty="0" smtClean="0">
                <a:solidFill>
                  <a:srgbClr val="002060"/>
                </a:solidFill>
              </a:rPr>
            </a:br>
            <a:endParaRPr lang="ru-RU" sz="3600" b="1" i="1" u="sng" dirty="0">
              <a:solidFill>
                <a:srgbClr val="002060"/>
              </a:solidFill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251520" y="1628800"/>
            <a:ext cx="8280920" cy="1512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Times New Roman"/>
                <a:cs typeface="Times New Roman"/>
              </a:rPr>
              <a:t>	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Times New Roman"/>
                <a:cs typeface="Times New Roman"/>
              </a:rPr>
              <a:t>«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Times New Roman"/>
                <a:cs typeface="Times New Roman"/>
              </a:rPr>
              <a:t>В лето 6748. правитель Швеции Биргер, услышав о храбрости великого князя Александра Ярославича, задумал победить его или в плен взять и Великий Новгород захватить и всю область новгородскую...»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281624" y="4787412"/>
            <a:ext cx="8280920" cy="862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b="1" i="1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1240 год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453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17224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Вспомогательные</a:t>
            </a:r>
            <a:br>
              <a:rPr lang="ru-RU" sz="5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</a:br>
            <a:r>
              <a:rPr lang="ru-RU" sz="5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исторические дисциплины</a:t>
            </a:r>
            <a:endParaRPr lang="ru-RU" sz="5400" i="1" dirty="0">
              <a:solidFill>
                <a:schemeClr val="tx1">
                  <a:lumMod val="9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31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456386" cy="3200400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Помочь истории всегда готовы</a:t>
            </a:r>
            <a:r>
              <a:rPr lang="ru-RU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40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Для поиска открытий новых.</a:t>
            </a:r>
            <a:r>
              <a:rPr lang="en-US" sz="40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680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84976" cy="32403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Ономастика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i="1" dirty="0" smtClean="0">
                <a:solidFill>
                  <a:schemeClr val="tx1">
                    <a:lumMod val="75000"/>
                  </a:schemeClr>
                </a:solidFill>
                <a:latin typeface="Century Schoolbook" pitchFamily="18" charset="0"/>
              </a:rPr>
              <a:t>– 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греч. “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онома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” – имя, название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– 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наука, изучающая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имена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собственные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историю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их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возникновения и преобразования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62716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24936" cy="61206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Антропонимика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изучает имена людей;</a:t>
            </a:r>
            <a:b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Топонимика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изучает собственные имена географических объектов;</a:t>
            </a:r>
            <a:b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Этнонимика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изучает названия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племен и народов;</a:t>
            </a:r>
            <a:b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Зоонимика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собственные имена животных и их клички;</a:t>
            </a:r>
            <a:b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Астронимика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названия отдельных небесных тел;</a:t>
            </a:r>
            <a:b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Космонимика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наименования зон космического пространства – созвездий, галактик;</a:t>
            </a:r>
            <a:b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Теонимика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–имена богов;</a:t>
            </a:r>
            <a:b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Парфюмонимика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названия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парфюма</a:t>
            </a:r>
            <a:b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                                                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 другие разделы.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82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Попробуйте догадаться о происхождении следующих имен:</a:t>
            </a:r>
            <a:endParaRPr lang="ru-RU" sz="3600" b="1" i="1" u="sng" dirty="0">
              <a:solidFill>
                <a:srgbClr val="002060"/>
              </a:solidFill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110608" y="1628800"/>
            <a:ext cx="3672408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Велиор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107504" y="2384884"/>
            <a:ext cx="3672408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Марлен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110608" y="3093728"/>
            <a:ext cx="3672408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Юнпион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05640" y="5157192"/>
            <a:ext cx="3672408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Мэлор</a:t>
            </a: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10608" y="3851504"/>
            <a:ext cx="3672408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Сонар </a:t>
            </a: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97304" y="4509120"/>
            <a:ext cx="3672408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Вилена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805296" y="1628800"/>
            <a:ext cx="7056784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-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Вели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кая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ктябрьская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еволюция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1805296" y="2354036"/>
            <a:ext cx="7056784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-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Мар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кс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,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Лен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ин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1811312" y="3093728"/>
            <a:ext cx="7056784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-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Юн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ый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Пион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ер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1828568" y="5257304"/>
            <a:ext cx="7464448" cy="1290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-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М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аркс,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Э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нгельс,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Л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енин,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ктябрьская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еволюция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1828568" y="3849812"/>
            <a:ext cx="7056784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-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с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ветский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н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арод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1828568" y="4604908"/>
            <a:ext cx="7056784" cy="7560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-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ладимир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И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льич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Л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енин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326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84976" cy="3240360"/>
          </a:xfrm>
        </p:spPr>
        <p:txBody>
          <a:bodyPr/>
          <a:lstStyle/>
          <a:p>
            <a:pPr algn="ctr">
              <a:defRPr/>
            </a:pPr>
            <a:r>
              <a:rPr lang="ru-RU" sz="5400" i="1" dirty="0" smtClean="0">
                <a:solidFill>
                  <a:schemeClr val="tx1">
                    <a:lumMod val="75000"/>
                  </a:schemeClr>
                </a:solidFill>
                <a:latin typeface="Century Schoolbook" pitchFamily="18" charset="0"/>
              </a:rPr>
              <a:t>Вексиллография</a:t>
            </a:r>
            <a:r>
              <a:rPr lang="ru-RU" sz="4000" i="1" dirty="0" smtClean="0">
                <a:solidFill>
                  <a:schemeClr val="tx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i="1" dirty="0" smtClean="0">
                <a:solidFill>
                  <a:schemeClr val="tx1">
                    <a:lumMod val="75000"/>
                  </a:schemeClr>
                </a:solidFill>
                <a:latin typeface="Century Schoolbook" pitchFamily="18" charset="0"/>
              </a:rPr>
              <a:t>– 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(лат. “вексиллум” – знамя)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– вспомогательная историческая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дисциплина, изучающая знамена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16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84976" cy="32403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Геральдика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i="1" dirty="0" smtClean="0">
                <a:solidFill>
                  <a:schemeClr val="tx1">
                    <a:lumMod val="75000"/>
                  </a:schemeClr>
                </a:solidFill>
                <a:latin typeface="Century Schoolbook" pitchFamily="18" charset="0"/>
              </a:rPr>
              <a:t>– 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(лат. “геральдус” – глашатай)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– наука, которая изучает гербы,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как  исторический источник.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16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26982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 smtClean="0">
                <a:solidFill>
                  <a:srgbClr val="002060"/>
                </a:solidFill>
              </a:rPr>
              <a:t>Формы герба</a:t>
            </a:r>
            <a:endParaRPr lang="ru-RU" sz="4400" b="1" i="1" u="sng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Учитель\Рабочий стол\Форма щитов.gif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8001056" cy="50006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60232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26982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 smtClean="0">
                <a:solidFill>
                  <a:srgbClr val="002060"/>
                </a:solidFill>
              </a:rPr>
              <a:t>Деление щита</a:t>
            </a:r>
            <a:endParaRPr lang="ru-RU" sz="4400" b="1" i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Новая папка\Новая папка (2)\Копия Копия 0009-009-Gerbovye-figury-v-drevnikh-gerbakh-oboznachali-kakuju-li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49650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32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26982"/>
          </a:xfrm>
        </p:spPr>
        <p:txBody>
          <a:bodyPr>
            <a:noAutofit/>
          </a:bodyPr>
          <a:lstStyle/>
          <a:p>
            <a:pPr algn="ctr"/>
            <a:r>
              <a:rPr lang="en-US" sz="4400" b="1" i="1" u="sng" dirty="0" smtClean="0">
                <a:solidFill>
                  <a:srgbClr val="002060"/>
                </a:solidFill>
              </a:rPr>
              <a:t>“</a:t>
            </a:r>
            <a:r>
              <a:rPr lang="ru-RU" sz="4400" b="1" i="1" u="sng" dirty="0" smtClean="0">
                <a:solidFill>
                  <a:srgbClr val="002060"/>
                </a:solidFill>
              </a:rPr>
              <a:t>Геральдические эмали</a:t>
            </a:r>
            <a:r>
              <a:rPr lang="en-US" sz="4400" b="1" i="1" u="sng" dirty="0" smtClean="0">
                <a:solidFill>
                  <a:srgbClr val="002060"/>
                </a:solidFill>
              </a:rPr>
              <a:t>”</a:t>
            </a:r>
            <a:endParaRPr lang="ru-RU" sz="4400" b="1" i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Мероприятие по ВИД\0012-034-Geraldicheskie-tsve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6896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32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6982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 smtClean="0">
                <a:solidFill>
                  <a:srgbClr val="002060"/>
                </a:solidFill>
              </a:rPr>
              <a:t>Основные элементы герба</a:t>
            </a:r>
            <a:endParaRPr lang="ru-RU" sz="4400" b="1" i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Мероприятие по ВИД\0006-006-Lenta-s-deviz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11160"/>
            <a:ext cx="4032448" cy="55389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7280" y="615011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Родовой герб князей Барклай-де-Толли-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Вейрман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32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2127180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 smtClean="0">
                <a:solidFill>
                  <a:srgbClr val="002060"/>
                </a:solidFill>
              </a:rPr>
              <a:t>Как переводится с</a:t>
            </a:r>
            <a:r>
              <a:rPr lang="en-US" sz="4400" b="1" i="1" u="sng" dirty="0" smtClean="0">
                <a:solidFill>
                  <a:srgbClr val="002060"/>
                </a:solidFill>
              </a:rPr>
              <a:t/>
            </a:r>
            <a:br>
              <a:rPr lang="en-US" sz="4400" b="1" i="1" u="sng" dirty="0" smtClean="0">
                <a:solidFill>
                  <a:srgbClr val="002060"/>
                </a:solidFill>
              </a:rPr>
            </a:br>
            <a:r>
              <a:rPr lang="ru-RU" sz="4400" b="1" i="1" u="sng" dirty="0" smtClean="0">
                <a:solidFill>
                  <a:srgbClr val="002060"/>
                </a:solidFill>
              </a:rPr>
              <a:t>латинского слово</a:t>
            </a:r>
            <a:br>
              <a:rPr lang="ru-RU" sz="4400" b="1" i="1" u="sng" dirty="0" smtClean="0">
                <a:solidFill>
                  <a:srgbClr val="002060"/>
                </a:solidFill>
              </a:rPr>
            </a:br>
            <a:r>
              <a:rPr lang="en-US" sz="4400" b="1" i="1" u="sng" dirty="0" err="1" smtClean="0">
                <a:solidFill>
                  <a:srgbClr val="002060"/>
                </a:solidFill>
                <a:latin typeface="Monotype Corsiva" pitchFamily="66" charset="0"/>
              </a:rPr>
              <a:t>numizma</a:t>
            </a:r>
            <a:endParaRPr lang="ru-RU" sz="4400" b="1" i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428596" y="4000504"/>
            <a:ext cx="8229600" cy="62698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монета</a:t>
            </a:r>
            <a:endParaRPr kumimoji="0" lang="ru-RU" sz="54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32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17224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Вспомогательные</a:t>
            </a:r>
            <a:br>
              <a:rPr lang="ru-RU" sz="5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</a:br>
            <a:r>
              <a:rPr lang="ru-RU" sz="5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исторические дисциплины</a:t>
            </a:r>
            <a:endParaRPr lang="ru-RU" sz="5400" i="1" dirty="0">
              <a:solidFill>
                <a:schemeClr val="tx1">
                  <a:lumMod val="9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68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8784976" cy="3240360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Нумизматика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i="1" dirty="0" smtClean="0">
                <a:solidFill>
                  <a:schemeClr val="tx1">
                    <a:lumMod val="75000"/>
                  </a:schemeClr>
                </a:solidFill>
                <a:latin typeface="Century Schoolbook" pitchFamily="18" charset="0"/>
              </a:rPr>
              <a:t>– 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(греч. “номисма” – законное платежное средство, монета)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– наука, которая занимается изучением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монет, а также материалы и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инструменты для их изготовления.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16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715016"/>
            <a:ext cx="8229600" cy="785818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 </a:t>
            </a:r>
            <a:r>
              <a:rPr lang="ru-RU" sz="4400" b="1" i="1" dirty="0" smtClean="0">
                <a:solidFill>
                  <a:srgbClr val="0070C0"/>
                </a:solidFill>
                <a:latin typeface="Monotype Corsiva" pitchFamily="66" charset="0"/>
              </a:rPr>
              <a:t>Аверс                           Реверс</a:t>
            </a:r>
            <a:endParaRPr lang="ru-RU" sz="44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428596" y="4000504"/>
            <a:ext cx="8229600" cy="62698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7" name="Picture 3" descr="C:\Documents and Settings\kab308.MFS\Рабочий стол\Копия (2) IS4c05802a66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065959" cy="4278324"/>
          </a:xfrm>
          <a:prstGeom prst="rect">
            <a:avLst/>
          </a:prstGeom>
          <a:noFill/>
        </p:spPr>
      </p:pic>
      <p:pic>
        <p:nvPicPr>
          <p:cNvPr id="1028" name="Picture 4" descr="C:\Documents and Settings\kab308.MFS\Рабочий стол\Копия IS4c05802a66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143403" cy="4306406"/>
          </a:xfrm>
          <a:prstGeom prst="rect">
            <a:avLst/>
          </a:prstGeom>
          <a:noFill/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571472" y="214290"/>
            <a:ext cx="8229600" cy="78581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Укажите аверс и реверс</a:t>
            </a:r>
            <a:r>
              <a:rPr kumimoji="0" lang="ru-RU" sz="4000" b="1" i="1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монеты</a:t>
            </a:r>
            <a:endParaRPr kumimoji="0" lang="ru-RU" sz="40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326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84976" cy="3240360"/>
          </a:xfrm>
        </p:spPr>
        <p:txBody>
          <a:bodyPr/>
          <a:lstStyle/>
          <a:p>
            <a:pPr algn="ctr">
              <a:defRPr/>
            </a:pP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Бонистика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i="1" dirty="0" smtClean="0">
                <a:solidFill>
                  <a:schemeClr val="tx1">
                    <a:lumMod val="75000"/>
                  </a:schemeClr>
                </a:solidFill>
                <a:latin typeface="Century Schoolbook" pitchFamily="18" charset="0"/>
              </a:rPr>
              <a:t>– 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(греч. “бонус” – хороший, удобный)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– наука, изучающая бумажные денежные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знаки и боны, как исторические документы.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16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8377" y="373126"/>
            <a:ext cx="8478684" cy="1341362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 smtClean="0">
                <a:solidFill>
                  <a:srgbClr val="002060"/>
                </a:solidFill>
              </a:rPr>
              <a:t>Расскажите легенду монеты</a:t>
            </a:r>
            <a:endParaRPr lang="ru-RU" sz="4400" b="1" i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6387" name="Picture 3" descr="G:\Мероприятие по ВИД\фото монеты для легенды\Копия 1864-seated-liberty-silver-doll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231" y="2132856"/>
            <a:ext cx="678740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49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7772400" cy="11430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7200" i="1" dirty="0">
              <a:solidFill>
                <a:schemeClr val="tx1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53250" name="Picture 2" descr="C:\Documents and Settings\utkinara\Рабочий стол\0009-009-Pismen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268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44644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Палеография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 – 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(греч. ”палайос” – древний, “графо” – пишу) – это историко-филологическая дисциплина, изучающая памятники древней письменности, устанавливает место и время их создания, определяет материалы и орудия их письма, авторство, а также историю письма.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680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381642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Эпиграфика</a:t>
            </a:r>
            <a:r>
              <a:rPr lang="ru-RU" sz="2400" i="1" dirty="0" smtClean="0">
                <a:solidFill>
                  <a:schemeClr val="tx1">
                    <a:lumMod val="75000"/>
                  </a:schemeClr>
                </a:solidFill>
                <a:latin typeface="Century Schoolbook" pitchFamily="18" charset="0"/>
              </a:rPr>
              <a:t> – 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(греч. ”эпиграф”- надпись)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– это 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историческая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дисциплина,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изучающая 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надписи на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камне,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металле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глине  и дереве.</a:t>
            </a:r>
          </a:p>
        </p:txBody>
      </p:sp>
    </p:spTree>
    <p:extLst>
      <p:ext uri="{BB962C8B-B14F-4D97-AF65-F5344CB8AC3E}">
        <p14:creationId xmlns:p14="http://schemas.microsoft.com/office/powerpoint/2010/main" xmlns="" val="928716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381642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Администратор\Рабочий стол\Новая папка\0005-005-Veschestvenny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Рабочий стол\Новая папка\Каменный-топ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1629184" cy="22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1520" y="2564904"/>
            <a:ext cx="88924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   орудия труда         украшения        посуда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                    ремесленные изделия     </a:t>
            </a:r>
          </a:p>
          <a:p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     монеты          предметы домашнего обихода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890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84976" cy="381642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1">
                    <a:lumMod val="95000"/>
                  </a:schemeClr>
                </a:solidFill>
                <a:latin typeface="Century Schoolbook" pitchFamily="18" charset="0"/>
              </a:rPr>
              <a:t>Археология</a:t>
            </a:r>
            <a:r>
              <a:rPr lang="ru-RU" sz="2400" i="1" dirty="0" smtClean="0">
                <a:solidFill>
                  <a:schemeClr val="tx1">
                    <a:lumMod val="75000"/>
                  </a:schemeClr>
                </a:solidFill>
                <a:latin typeface="Century Schoolbook" pitchFamily="18" charset="0"/>
              </a:rPr>
              <a:t> – 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(греч. «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архайос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»-древний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логос»- слово, учение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это наука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изучающая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вещественным источникам</a:t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историческое 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прошлое человечества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1608890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Отгадайте загадку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453131"/>
          </a:xfrm>
        </p:spPr>
        <p:txBody>
          <a:bodyPr>
            <a:normAutofit lnSpcReduction="10000"/>
          </a:bodyPr>
          <a:lstStyle/>
          <a:p>
            <a:pPr marL="365760" lvl="1" indent="0">
              <a:lnSpc>
                <a:spcPct val="115000"/>
              </a:lnSpc>
              <a:buNone/>
            </a:pPr>
            <a: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Белая пашня,</a:t>
            </a:r>
            <a:b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</a:br>
            <a: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Черное семя;</a:t>
            </a:r>
            <a:b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</a:br>
            <a: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Кто умеет,</a:t>
            </a:r>
            <a:b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</a:br>
            <a: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Тот его сеет,</a:t>
            </a:r>
            <a:b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</a:br>
            <a: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Кто знает,</a:t>
            </a:r>
            <a:b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</a:br>
            <a:r>
              <a:rPr lang="ru-RU" sz="3200" i="1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Тот отгадает.</a:t>
            </a:r>
          </a:p>
          <a:p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4860032" y="5517232"/>
            <a:ext cx="4038600" cy="7168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7512" lvl="2" indent="0">
              <a:buNone/>
            </a:pPr>
            <a:r>
              <a:rPr lang="ru-RU" sz="3200" i="1" dirty="0" smtClean="0">
                <a:solidFill>
                  <a:srgbClr val="0070C0"/>
                </a:solidFill>
              </a:rPr>
              <a:t>(Бумага и буквы)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Администратор\Рабочий стол\Новая папка\Копия 1260347060_1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588" y="1772816"/>
            <a:ext cx="2232248" cy="26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58" descr="http://im7-tub.yandex.net/i?id=916879&amp;tov=7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178593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6851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D5D0F8"/>
      </a:dk2>
      <a:lt2>
        <a:srgbClr val="D6ECFF"/>
      </a:lt2>
      <a:accent1>
        <a:srgbClr val="00B050"/>
      </a:accent1>
      <a:accent2>
        <a:srgbClr val="FD6DDE"/>
      </a:accent2>
      <a:accent3>
        <a:srgbClr val="7C6CE9"/>
      </a:accent3>
      <a:accent4>
        <a:srgbClr val="FED46B"/>
      </a:accent4>
      <a:accent5>
        <a:srgbClr val="FEB80A"/>
      </a:accent5>
      <a:accent6>
        <a:srgbClr val="1AB39F"/>
      </a:accent6>
      <a:hlink>
        <a:srgbClr val="EB8803"/>
      </a:hlink>
      <a:folHlink>
        <a:srgbClr val="A7D6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717</TotalTime>
  <Words>228</Words>
  <Application>Microsoft Office PowerPoint</Application>
  <PresentationFormat>Экран (4:3)</PresentationFormat>
  <Paragraphs>67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Незаменимые помощницы истории</vt:lpstr>
      <vt:lpstr>Помочь истории всегда готовы Для поиска открытий новых.  </vt:lpstr>
      <vt:lpstr>Вспомогательные исторические дисциплины</vt:lpstr>
      <vt:lpstr>Слайд 4</vt:lpstr>
      <vt:lpstr>Палеография –  (греч. ”палайос” – древний, “графо” – пишу) – это историко-филологическая дисциплина, изучающая памятники древней письменности, устанавливает место и время их создания, определяет материалы и орудия их письма, авторство, а также историю письма.</vt:lpstr>
      <vt:lpstr>Эпиграфика –  (греч. ”эпиграф”- надпись)  – это историческая  дисциплина, изучающая надписи на  камне, металле, глине  и дереве.</vt:lpstr>
      <vt:lpstr>Слайд 7</vt:lpstr>
      <vt:lpstr>Археология –  (греч. «архайос»-древний, «логос»- слово, учение) - это наука, изучающая по вещественным источникам историческое прошлое человечества</vt:lpstr>
      <vt:lpstr>Отгадайте загадку</vt:lpstr>
      <vt:lpstr>Знаете ли вы, что люди писали друг другу еще задолго до изобретения алфавита? Каким образом? </vt:lpstr>
      <vt:lpstr>Назовите название древнего государства, к которому относится эта книга?</vt:lpstr>
      <vt:lpstr>Назовите название древнего государства, к которому относятся эти письмена?</vt:lpstr>
      <vt:lpstr>Назовите название древнего государства, к которому относятся эти письменные источники?</vt:lpstr>
      <vt:lpstr>Вспомогательные исторические дисциплины</vt:lpstr>
      <vt:lpstr>Хронология –  (греч. “хронос” – время) – наука о системах исчисления времени.</vt:lpstr>
      <vt:lpstr>Читаем в летописи: </vt:lpstr>
      <vt:lpstr>Сколько лет новогодней елке в нашей стране?</vt:lpstr>
      <vt:lpstr>В КАКОМ ГОДУ ПРИЗОШЛО ЭТО СОБЫТИЕ: </vt:lpstr>
      <vt:lpstr>Вспомогательные исторические дисциплины</vt:lpstr>
      <vt:lpstr>Ономастика –  (греч. “онома” – имя, название) – наука, изучающая имена собственные, историю их возникновения и преобразования.</vt:lpstr>
      <vt:lpstr>Антропонимика – изучает имена людей; Топонимика – изучает собственные имена географических объектов; Этнонимика – изучает названия племен и народов; Зоонимика – собственные имена животных и их клички; Астронимика – названия отдельных небесных тел; Космонимика – наименования зон космического пространства – созвездий, галактик; Теонимика –имена богов; Парфюмонимика – названия парфюма                                                                      и другие разделы. </vt:lpstr>
      <vt:lpstr>Попробуйте догадаться о происхождении следующих имен:</vt:lpstr>
      <vt:lpstr>Вексиллография –   (лат. “вексиллум” – знамя)  – вспомогательная историческая дисциплина, изучающая знамена</vt:lpstr>
      <vt:lpstr>Геральдика –   (лат. “геральдус” – глашатай) – наука, которая изучает гербы, как  исторический источник.</vt:lpstr>
      <vt:lpstr>Формы герба</vt:lpstr>
      <vt:lpstr>Деление щита</vt:lpstr>
      <vt:lpstr>“Геральдические эмали”</vt:lpstr>
      <vt:lpstr>Основные элементы герба</vt:lpstr>
      <vt:lpstr>Как переводится с латинского слово numizma</vt:lpstr>
      <vt:lpstr>Нумизматика –   (греч. “номисма” – законное платежное средство, монета) – наука, которая занимается изучением монет, а также материалы и инструменты для их изготовления.</vt:lpstr>
      <vt:lpstr>          Аверс                           Реверс</vt:lpstr>
      <vt:lpstr>Бонистика –   (греч. “бонус” – хороший, удобный) – наука, изучающая бумажные денежные знаки и боны, как исторические документы.</vt:lpstr>
      <vt:lpstr>Расскажите легенду монеты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</dc:title>
  <cp:lastModifiedBy>utkinara</cp:lastModifiedBy>
  <cp:revision>69</cp:revision>
  <dcterms:modified xsi:type="dcterms:W3CDTF">2013-01-29T14:23:21Z</dcterms:modified>
</cp:coreProperties>
</file>