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8" r:id="rId9"/>
    <p:sldId id="259" r:id="rId10"/>
    <p:sldId id="262" r:id="rId11"/>
    <p:sldId id="267" r:id="rId12"/>
    <p:sldId id="276" r:id="rId13"/>
    <p:sldId id="257" r:id="rId14"/>
    <p:sldId id="261" r:id="rId15"/>
    <p:sldId id="260" r:id="rId16"/>
    <p:sldId id="263" r:id="rId17"/>
    <p:sldId id="264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EF27E-3753-444B-914F-D984190ED3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9B2AEF-7B2B-4FFF-A81D-92BA50ECD32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Охрана жизни и здоровья детей</a:t>
          </a:r>
          <a:endParaRPr lang="ru-RU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0257CDDB-8F87-464E-A4FD-63A6AAFF3A39}" type="parTrans" cxnId="{B28E8DBC-DAE8-4E2B-8040-0373CB497116}">
      <dgm:prSet/>
      <dgm:spPr/>
      <dgm:t>
        <a:bodyPr/>
        <a:lstStyle/>
        <a:p>
          <a:endParaRPr lang="ru-RU"/>
        </a:p>
      </dgm:t>
    </dgm:pt>
    <dgm:pt modelId="{B167A20C-DE25-45DC-AA35-550D55B16B17}" type="sibTrans" cxnId="{B28E8DBC-DAE8-4E2B-8040-0373CB497116}">
      <dgm:prSet/>
      <dgm:spPr/>
      <dgm:t>
        <a:bodyPr/>
        <a:lstStyle/>
        <a:p>
          <a:endParaRPr lang="ru-RU"/>
        </a:p>
      </dgm:t>
    </dgm:pt>
    <dgm:pt modelId="{A51900AF-5D67-46AD-9339-68BFBFD69421}">
      <dgm:prSet phldrT="[Текст]" phldr="1"/>
      <dgm:spPr/>
      <dgm:t>
        <a:bodyPr/>
        <a:lstStyle/>
        <a:p>
          <a:endParaRPr lang="ru-RU"/>
        </a:p>
      </dgm:t>
    </dgm:pt>
    <dgm:pt modelId="{0435B15D-806F-4BFC-9FF2-EF19D5AC89B6}" type="parTrans" cxnId="{5133B7F9-500C-4A26-A1CE-1E02C16AC053}">
      <dgm:prSet/>
      <dgm:spPr/>
      <dgm:t>
        <a:bodyPr/>
        <a:lstStyle/>
        <a:p>
          <a:endParaRPr lang="ru-RU"/>
        </a:p>
      </dgm:t>
    </dgm:pt>
    <dgm:pt modelId="{81A5AEAF-8B5B-4CEF-8DBC-E868975062C6}" type="sibTrans" cxnId="{5133B7F9-500C-4A26-A1CE-1E02C16AC053}">
      <dgm:prSet/>
      <dgm:spPr/>
      <dgm:t>
        <a:bodyPr/>
        <a:lstStyle/>
        <a:p>
          <a:endParaRPr lang="ru-RU"/>
        </a:p>
      </dgm:t>
    </dgm:pt>
    <dgm:pt modelId="{A64F56F4-B500-4450-AA63-0B8D35A8A9B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Обеспечение безопасных условий труда сотрудников ДОУ</a:t>
          </a:r>
          <a:endParaRPr lang="ru-RU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C47096E2-A993-4B1C-8D13-86AAF20E46D9}" type="parTrans" cxnId="{56AD56A2-81A2-419D-9342-4A8538F3058B}">
      <dgm:prSet/>
      <dgm:spPr/>
      <dgm:t>
        <a:bodyPr/>
        <a:lstStyle/>
        <a:p>
          <a:endParaRPr lang="ru-RU"/>
        </a:p>
      </dgm:t>
    </dgm:pt>
    <dgm:pt modelId="{021AAE13-403D-4966-B3E6-A47B606FF8E2}" type="sibTrans" cxnId="{56AD56A2-81A2-419D-9342-4A8538F3058B}">
      <dgm:prSet/>
      <dgm:spPr/>
      <dgm:t>
        <a:bodyPr/>
        <a:lstStyle/>
        <a:p>
          <a:endParaRPr lang="ru-RU"/>
        </a:p>
      </dgm:t>
    </dgm:pt>
    <dgm:pt modelId="{80DBF6E0-43B8-4B1E-ADC3-DE62DE8C9A47}">
      <dgm:prSet phldrT="[Текст]" phldr="1"/>
      <dgm:spPr/>
      <dgm:t>
        <a:bodyPr/>
        <a:lstStyle/>
        <a:p>
          <a:endParaRPr lang="ru-RU"/>
        </a:p>
      </dgm:t>
    </dgm:pt>
    <dgm:pt modelId="{2A92700C-52FB-4CBE-8FF1-8A371137523B}" type="parTrans" cxnId="{9C2E3135-8518-49DE-854C-42BB6BAF11B4}">
      <dgm:prSet/>
      <dgm:spPr/>
      <dgm:t>
        <a:bodyPr/>
        <a:lstStyle/>
        <a:p>
          <a:endParaRPr lang="ru-RU"/>
        </a:p>
      </dgm:t>
    </dgm:pt>
    <dgm:pt modelId="{501F5291-870F-40B3-B8B4-870C1EA4F966}" type="sibTrans" cxnId="{9C2E3135-8518-49DE-854C-42BB6BAF11B4}">
      <dgm:prSet/>
      <dgm:spPr/>
      <dgm:t>
        <a:bodyPr/>
        <a:lstStyle/>
        <a:p>
          <a:endParaRPr lang="ru-RU"/>
        </a:p>
      </dgm:t>
    </dgm:pt>
    <dgm:pt modelId="{A665E6F6-56C0-4574-9C27-A5DBB6D1F727}" type="pres">
      <dgm:prSet presAssocID="{181EF27E-3753-444B-914F-D984190ED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3093C3-2672-4C49-8932-15EB71FA8F46}" type="pres">
      <dgm:prSet presAssocID="{4B9B2AEF-7B2B-4FFF-A81D-92BA50ECD3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A6EC0-86E4-46C0-B706-CE12CD29E5EB}" type="pres">
      <dgm:prSet presAssocID="{4B9B2AEF-7B2B-4FFF-A81D-92BA50ECD32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1CF5F-61AD-44DC-94E1-A1237A77E755}" type="pres">
      <dgm:prSet presAssocID="{A64F56F4-B500-4450-AA63-0B8D35A8A9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0FDA1-A8C9-4A0E-9A28-30A0A2202641}" type="pres">
      <dgm:prSet presAssocID="{A64F56F4-B500-4450-AA63-0B8D35A8A9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E8DBC-DAE8-4E2B-8040-0373CB497116}" srcId="{181EF27E-3753-444B-914F-D984190ED36C}" destId="{4B9B2AEF-7B2B-4FFF-A81D-92BA50ECD32E}" srcOrd="0" destOrd="0" parTransId="{0257CDDB-8F87-464E-A4FD-63A6AAFF3A39}" sibTransId="{B167A20C-DE25-45DC-AA35-550D55B16B17}"/>
    <dgm:cxn modelId="{6A5AE458-250E-4F94-896B-A6E835C395C6}" type="presOf" srcId="{A64F56F4-B500-4450-AA63-0B8D35A8A9B7}" destId="{3881CF5F-61AD-44DC-94E1-A1237A77E755}" srcOrd="0" destOrd="0" presId="urn:microsoft.com/office/officeart/2005/8/layout/vList2"/>
    <dgm:cxn modelId="{69AAADB8-D700-48B7-A405-2120BFD8B6DC}" type="presOf" srcId="{A51900AF-5D67-46AD-9339-68BFBFD69421}" destId="{4F7A6EC0-86E4-46C0-B706-CE12CD29E5EB}" srcOrd="0" destOrd="0" presId="urn:microsoft.com/office/officeart/2005/8/layout/vList2"/>
    <dgm:cxn modelId="{5133B7F9-500C-4A26-A1CE-1E02C16AC053}" srcId="{4B9B2AEF-7B2B-4FFF-A81D-92BA50ECD32E}" destId="{A51900AF-5D67-46AD-9339-68BFBFD69421}" srcOrd="0" destOrd="0" parTransId="{0435B15D-806F-4BFC-9FF2-EF19D5AC89B6}" sibTransId="{81A5AEAF-8B5B-4CEF-8DBC-E868975062C6}"/>
    <dgm:cxn modelId="{158545A2-A6B0-410A-842A-878A5E0A577A}" type="presOf" srcId="{4B9B2AEF-7B2B-4FFF-A81D-92BA50ECD32E}" destId="{623093C3-2672-4C49-8932-15EB71FA8F46}" srcOrd="0" destOrd="0" presId="urn:microsoft.com/office/officeart/2005/8/layout/vList2"/>
    <dgm:cxn modelId="{B0133C2C-AF08-49A7-A9BD-DCADB5EAFF47}" type="presOf" srcId="{80DBF6E0-43B8-4B1E-ADC3-DE62DE8C9A47}" destId="{07C0FDA1-A8C9-4A0E-9A28-30A0A2202641}" srcOrd="0" destOrd="0" presId="urn:microsoft.com/office/officeart/2005/8/layout/vList2"/>
    <dgm:cxn modelId="{9C2E3135-8518-49DE-854C-42BB6BAF11B4}" srcId="{A64F56F4-B500-4450-AA63-0B8D35A8A9B7}" destId="{80DBF6E0-43B8-4B1E-ADC3-DE62DE8C9A47}" srcOrd="0" destOrd="0" parTransId="{2A92700C-52FB-4CBE-8FF1-8A371137523B}" sibTransId="{501F5291-870F-40B3-B8B4-870C1EA4F966}"/>
    <dgm:cxn modelId="{9ACCD355-626C-40C9-AC78-8ECD8182A188}" type="presOf" srcId="{181EF27E-3753-444B-914F-D984190ED36C}" destId="{A665E6F6-56C0-4574-9C27-A5DBB6D1F727}" srcOrd="0" destOrd="0" presId="urn:microsoft.com/office/officeart/2005/8/layout/vList2"/>
    <dgm:cxn modelId="{56AD56A2-81A2-419D-9342-4A8538F3058B}" srcId="{181EF27E-3753-444B-914F-D984190ED36C}" destId="{A64F56F4-B500-4450-AA63-0B8D35A8A9B7}" srcOrd="1" destOrd="0" parTransId="{C47096E2-A993-4B1C-8D13-86AAF20E46D9}" sibTransId="{021AAE13-403D-4966-B3E6-A47B606FF8E2}"/>
    <dgm:cxn modelId="{F19E2B06-4676-4EF5-908E-85EAF3AD010F}" type="presParOf" srcId="{A665E6F6-56C0-4574-9C27-A5DBB6D1F727}" destId="{623093C3-2672-4C49-8932-15EB71FA8F46}" srcOrd="0" destOrd="0" presId="urn:microsoft.com/office/officeart/2005/8/layout/vList2"/>
    <dgm:cxn modelId="{5D076536-DC76-4CE1-B71E-AC1E79BF034A}" type="presParOf" srcId="{A665E6F6-56C0-4574-9C27-A5DBB6D1F727}" destId="{4F7A6EC0-86E4-46C0-B706-CE12CD29E5EB}" srcOrd="1" destOrd="0" presId="urn:microsoft.com/office/officeart/2005/8/layout/vList2"/>
    <dgm:cxn modelId="{5A3C1B9D-B1C3-4137-A243-16EC611DF1CD}" type="presParOf" srcId="{A665E6F6-56C0-4574-9C27-A5DBB6D1F727}" destId="{3881CF5F-61AD-44DC-94E1-A1237A77E755}" srcOrd="2" destOrd="0" presId="urn:microsoft.com/office/officeart/2005/8/layout/vList2"/>
    <dgm:cxn modelId="{C729A65E-1114-4734-A502-C7EDCFDD4B44}" type="presParOf" srcId="{A665E6F6-56C0-4574-9C27-A5DBB6D1F727}" destId="{07C0FDA1-A8C9-4A0E-9A28-30A0A22026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A277F-79F0-4715-8E6F-759734E5D8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A7E549-116C-4BD7-AA51-484E3EFAF84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itchFamily="66" charset="0"/>
            </a:rPr>
            <a:t>Формирование основ безопасности собственной жизнедеятельности</a:t>
          </a:r>
          <a:endParaRPr lang="ru-RU" dirty="0">
            <a:solidFill>
              <a:srgbClr val="002060"/>
            </a:solidFill>
            <a:latin typeface="Comic Sans MS" pitchFamily="66" charset="0"/>
          </a:endParaRPr>
        </a:p>
      </dgm:t>
    </dgm:pt>
    <dgm:pt modelId="{4DBEB242-FE21-4D63-854C-B3F03F42952D}" type="parTrans" cxnId="{C5A1D7D2-EFEF-43D2-888B-3C5D6939A397}">
      <dgm:prSet/>
      <dgm:spPr/>
      <dgm:t>
        <a:bodyPr/>
        <a:lstStyle/>
        <a:p>
          <a:endParaRPr lang="ru-RU"/>
        </a:p>
      </dgm:t>
    </dgm:pt>
    <dgm:pt modelId="{B0A59955-5894-46CC-B214-3016064CC724}" type="sibTrans" cxnId="{C5A1D7D2-EFEF-43D2-888B-3C5D6939A397}">
      <dgm:prSet/>
      <dgm:spPr/>
      <dgm:t>
        <a:bodyPr/>
        <a:lstStyle/>
        <a:p>
          <a:endParaRPr lang="ru-RU"/>
        </a:p>
      </dgm:t>
    </dgm:pt>
    <dgm:pt modelId="{DA217E4A-F4F0-489F-8255-4D479CA20CF2}">
      <dgm:prSet phldrT="[Текст]" phldr="1"/>
      <dgm:spPr/>
      <dgm:t>
        <a:bodyPr/>
        <a:lstStyle/>
        <a:p>
          <a:endParaRPr lang="ru-RU"/>
        </a:p>
      </dgm:t>
    </dgm:pt>
    <dgm:pt modelId="{EAA4A4D5-C361-4135-8F38-10A14654CD4C}" type="parTrans" cxnId="{E31F8160-D4C6-4C04-8654-7005ED87049A}">
      <dgm:prSet/>
      <dgm:spPr/>
      <dgm:t>
        <a:bodyPr/>
        <a:lstStyle/>
        <a:p>
          <a:endParaRPr lang="ru-RU"/>
        </a:p>
      </dgm:t>
    </dgm:pt>
    <dgm:pt modelId="{5DE40C37-6998-4B0B-9AF1-1F52FE491D9F}" type="sibTrans" cxnId="{E31F8160-D4C6-4C04-8654-7005ED87049A}">
      <dgm:prSet/>
      <dgm:spPr/>
      <dgm:t>
        <a:bodyPr/>
        <a:lstStyle/>
        <a:p>
          <a:endParaRPr lang="ru-RU"/>
        </a:p>
      </dgm:t>
    </dgm:pt>
    <dgm:pt modelId="{1D9B4801-3C5A-49E7-B053-92E5E65C88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omic Sans MS" pitchFamily="66" charset="0"/>
            </a:rPr>
            <a:t>Формирование предпосылок экологического сознания (безопасности окружающего мира)</a:t>
          </a:r>
          <a:endParaRPr lang="ru-RU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A350D7B0-1A23-43A3-9E98-B69826A9CBD5}" type="parTrans" cxnId="{7A269E4A-E267-4847-88E8-277DBA7B91B4}">
      <dgm:prSet/>
      <dgm:spPr/>
      <dgm:t>
        <a:bodyPr/>
        <a:lstStyle/>
        <a:p>
          <a:endParaRPr lang="ru-RU"/>
        </a:p>
      </dgm:t>
    </dgm:pt>
    <dgm:pt modelId="{A14A02ED-5506-4C89-A0EB-73C935F58A0A}" type="sibTrans" cxnId="{7A269E4A-E267-4847-88E8-277DBA7B91B4}">
      <dgm:prSet/>
      <dgm:spPr/>
      <dgm:t>
        <a:bodyPr/>
        <a:lstStyle/>
        <a:p>
          <a:endParaRPr lang="ru-RU"/>
        </a:p>
      </dgm:t>
    </dgm:pt>
    <dgm:pt modelId="{1C962565-7976-4DB6-B920-77D9E2B53D89}">
      <dgm:prSet phldrT="[Текст]" phldr="1"/>
      <dgm:spPr/>
      <dgm:t>
        <a:bodyPr/>
        <a:lstStyle/>
        <a:p>
          <a:endParaRPr lang="ru-RU"/>
        </a:p>
      </dgm:t>
    </dgm:pt>
    <dgm:pt modelId="{736BD28B-1C08-4055-B1B9-FD6DEE2836C3}" type="parTrans" cxnId="{1E31AE83-13E4-4662-8FC9-DE581A234214}">
      <dgm:prSet/>
      <dgm:spPr/>
      <dgm:t>
        <a:bodyPr/>
        <a:lstStyle/>
        <a:p>
          <a:endParaRPr lang="ru-RU"/>
        </a:p>
      </dgm:t>
    </dgm:pt>
    <dgm:pt modelId="{24B5416A-BA7A-4A88-BE68-178F242ABEF3}" type="sibTrans" cxnId="{1E31AE83-13E4-4662-8FC9-DE581A234214}">
      <dgm:prSet/>
      <dgm:spPr/>
      <dgm:t>
        <a:bodyPr/>
        <a:lstStyle/>
        <a:p>
          <a:endParaRPr lang="ru-RU"/>
        </a:p>
      </dgm:t>
    </dgm:pt>
    <dgm:pt modelId="{51FCDD0D-AE83-4E12-A433-CD029B4E608C}" type="pres">
      <dgm:prSet presAssocID="{810A277F-79F0-4715-8E6F-759734E5D8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A5B04-0E36-4321-A1CD-5821A3F60377}" type="pres">
      <dgm:prSet presAssocID="{65A7E549-116C-4BD7-AA51-484E3EFAF84D}" presName="parentText" presStyleLbl="node1" presStyleIdx="0" presStyleCnt="2" custLinFactNeighborY="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184A3-088F-4B34-A947-73CB3549491E}" type="pres">
      <dgm:prSet presAssocID="{65A7E549-116C-4BD7-AA51-484E3EFAF8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24985-3006-4502-9DD3-A1FB12B3B921}" type="pres">
      <dgm:prSet presAssocID="{1D9B4801-3C5A-49E7-B053-92E5E65C88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E572-BE27-4036-8FAA-7445E0D37F44}" type="pres">
      <dgm:prSet presAssocID="{1D9B4801-3C5A-49E7-B053-92E5E65C884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71B62-5059-4DB6-B0C0-239266F8F5A3}" type="presOf" srcId="{1D9B4801-3C5A-49E7-B053-92E5E65C8845}" destId="{82324985-3006-4502-9DD3-A1FB12B3B921}" srcOrd="0" destOrd="0" presId="urn:microsoft.com/office/officeart/2005/8/layout/vList2"/>
    <dgm:cxn modelId="{2745E5C6-E1A7-4B35-B078-9FECD846DDB1}" type="presOf" srcId="{1C962565-7976-4DB6-B920-77D9E2B53D89}" destId="{1B84E572-BE27-4036-8FAA-7445E0D37F44}" srcOrd="0" destOrd="0" presId="urn:microsoft.com/office/officeart/2005/8/layout/vList2"/>
    <dgm:cxn modelId="{C5A1D7D2-EFEF-43D2-888B-3C5D6939A397}" srcId="{810A277F-79F0-4715-8E6F-759734E5D88A}" destId="{65A7E549-116C-4BD7-AA51-484E3EFAF84D}" srcOrd="0" destOrd="0" parTransId="{4DBEB242-FE21-4D63-854C-B3F03F42952D}" sibTransId="{B0A59955-5894-46CC-B214-3016064CC724}"/>
    <dgm:cxn modelId="{664404C6-801E-4239-9D2E-7713722DEDE1}" type="presOf" srcId="{65A7E549-116C-4BD7-AA51-484E3EFAF84D}" destId="{E74A5B04-0E36-4321-A1CD-5821A3F60377}" srcOrd="0" destOrd="0" presId="urn:microsoft.com/office/officeart/2005/8/layout/vList2"/>
    <dgm:cxn modelId="{E31F8160-D4C6-4C04-8654-7005ED87049A}" srcId="{65A7E549-116C-4BD7-AA51-484E3EFAF84D}" destId="{DA217E4A-F4F0-489F-8255-4D479CA20CF2}" srcOrd="0" destOrd="0" parTransId="{EAA4A4D5-C361-4135-8F38-10A14654CD4C}" sibTransId="{5DE40C37-6998-4B0B-9AF1-1F52FE491D9F}"/>
    <dgm:cxn modelId="{9C8FC965-C773-4974-BD6B-40A54CE058DA}" type="presOf" srcId="{810A277F-79F0-4715-8E6F-759734E5D88A}" destId="{51FCDD0D-AE83-4E12-A433-CD029B4E608C}" srcOrd="0" destOrd="0" presId="urn:microsoft.com/office/officeart/2005/8/layout/vList2"/>
    <dgm:cxn modelId="{9F09249E-5CE5-4C44-A745-F1D29A999163}" type="presOf" srcId="{DA217E4A-F4F0-489F-8255-4D479CA20CF2}" destId="{2B2184A3-088F-4B34-A947-73CB3549491E}" srcOrd="0" destOrd="0" presId="urn:microsoft.com/office/officeart/2005/8/layout/vList2"/>
    <dgm:cxn modelId="{1E31AE83-13E4-4662-8FC9-DE581A234214}" srcId="{1D9B4801-3C5A-49E7-B053-92E5E65C8845}" destId="{1C962565-7976-4DB6-B920-77D9E2B53D89}" srcOrd="0" destOrd="0" parTransId="{736BD28B-1C08-4055-B1B9-FD6DEE2836C3}" sibTransId="{24B5416A-BA7A-4A88-BE68-178F242ABEF3}"/>
    <dgm:cxn modelId="{7A269E4A-E267-4847-88E8-277DBA7B91B4}" srcId="{810A277F-79F0-4715-8E6F-759734E5D88A}" destId="{1D9B4801-3C5A-49E7-B053-92E5E65C8845}" srcOrd="1" destOrd="0" parTransId="{A350D7B0-1A23-43A3-9E98-B69826A9CBD5}" sibTransId="{A14A02ED-5506-4C89-A0EB-73C935F58A0A}"/>
    <dgm:cxn modelId="{C8B61D24-EFC4-40B7-818D-3C2C35C22113}" type="presParOf" srcId="{51FCDD0D-AE83-4E12-A433-CD029B4E608C}" destId="{E74A5B04-0E36-4321-A1CD-5821A3F60377}" srcOrd="0" destOrd="0" presId="urn:microsoft.com/office/officeart/2005/8/layout/vList2"/>
    <dgm:cxn modelId="{E18D9F9F-6758-4B1D-B87B-E42500A4E867}" type="presParOf" srcId="{51FCDD0D-AE83-4E12-A433-CD029B4E608C}" destId="{2B2184A3-088F-4B34-A947-73CB3549491E}" srcOrd="1" destOrd="0" presId="urn:microsoft.com/office/officeart/2005/8/layout/vList2"/>
    <dgm:cxn modelId="{6B9C1B8A-0FF1-4FAD-97CD-BE5883CFDBDE}" type="presParOf" srcId="{51FCDD0D-AE83-4E12-A433-CD029B4E608C}" destId="{82324985-3006-4502-9DD3-A1FB12B3B921}" srcOrd="2" destOrd="0" presId="urn:microsoft.com/office/officeart/2005/8/layout/vList2"/>
    <dgm:cxn modelId="{3C6DF24A-2EB9-410D-86A5-D1FB2E8E5FF0}" type="presParOf" srcId="{51FCDD0D-AE83-4E12-A433-CD029B4E608C}" destId="{1B84E572-BE27-4036-8FAA-7445E0D37F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093C3-2672-4C49-8932-15EB71FA8F46}">
      <dsp:nvSpPr>
        <dsp:cNvPr id="0" name=""/>
        <dsp:cNvSpPr/>
      </dsp:nvSpPr>
      <dsp:spPr>
        <a:xfrm>
          <a:off x="0" y="119876"/>
          <a:ext cx="8208912" cy="1643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2060"/>
              </a:solidFill>
              <a:latin typeface="Comic Sans MS" pitchFamily="66" charset="0"/>
            </a:rPr>
            <a:t>Охрана жизни и здоровья детей</a:t>
          </a:r>
          <a:endParaRPr lang="ru-RU" sz="37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0" y="119876"/>
        <a:ext cx="8208912" cy="1643667"/>
      </dsp:txXfrm>
    </dsp:sp>
    <dsp:sp modelId="{4F7A6EC0-86E4-46C0-B706-CE12CD29E5EB}">
      <dsp:nvSpPr>
        <dsp:cNvPr id="0" name=""/>
        <dsp:cNvSpPr/>
      </dsp:nvSpPr>
      <dsp:spPr>
        <a:xfrm>
          <a:off x="0" y="1763544"/>
          <a:ext cx="820891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900" kern="1200"/>
        </a:p>
      </dsp:txBody>
      <dsp:txXfrm>
        <a:off x="0" y="1763544"/>
        <a:ext cx="8208912" cy="612720"/>
      </dsp:txXfrm>
    </dsp:sp>
    <dsp:sp modelId="{3881CF5F-61AD-44DC-94E1-A1237A77E755}">
      <dsp:nvSpPr>
        <dsp:cNvPr id="0" name=""/>
        <dsp:cNvSpPr/>
      </dsp:nvSpPr>
      <dsp:spPr>
        <a:xfrm>
          <a:off x="0" y="2376264"/>
          <a:ext cx="8208912" cy="164366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2060"/>
              </a:solidFill>
              <a:latin typeface="Comic Sans MS" pitchFamily="66" charset="0"/>
            </a:rPr>
            <a:t>Обеспечение безопасных условий труда сотрудников ДОУ</a:t>
          </a:r>
          <a:endParaRPr lang="ru-RU" sz="37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0" y="2376264"/>
        <a:ext cx="8208912" cy="1643667"/>
      </dsp:txXfrm>
    </dsp:sp>
    <dsp:sp modelId="{07C0FDA1-A8C9-4A0E-9A28-30A0A2202641}">
      <dsp:nvSpPr>
        <dsp:cNvPr id="0" name=""/>
        <dsp:cNvSpPr/>
      </dsp:nvSpPr>
      <dsp:spPr>
        <a:xfrm>
          <a:off x="0" y="4019931"/>
          <a:ext cx="820891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900" kern="1200"/>
        </a:p>
      </dsp:txBody>
      <dsp:txXfrm>
        <a:off x="0" y="4019931"/>
        <a:ext cx="8208912" cy="61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A5B04-0E36-4321-A1CD-5821A3F60377}">
      <dsp:nvSpPr>
        <dsp:cNvPr id="0" name=""/>
        <dsp:cNvSpPr/>
      </dsp:nvSpPr>
      <dsp:spPr>
        <a:xfrm>
          <a:off x="0" y="72006"/>
          <a:ext cx="8064896" cy="19381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Comic Sans MS" pitchFamily="66" charset="0"/>
            </a:rPr>
            <a:t>Формирование основ безопасности собственной жизнедеятельности</a:t>
          </a:r>
          <a:endParaRPr lang="ru-RU" sz="3100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0" y="72006"/>
        <a:ext cx="8064896" cy="1938178"/>
      </dsp:txXfrm>
    </dsp:sp>
    <dsp:sp modelId="{2B2184A3-088F-4B34-A947-73CB3549491E}">
      <dsp:nvSpPr>
        <dsp:cNvPr id="0" name=""/>
        <dsp:cNvSpPr/>
      </dsp:nvSpPr>
      <dsp:spPr>
        <a:xfrm>
          <a:off x="0" y="2006919"/>
          <a:ext cx="806489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/>
        </a:p>
      </dsp:txBody>
      <dsp:txXfrm>
        <a:off x="0" y="2006919"/>
        <a:ext cx="8064896" cy="513360"/>
      </dsp:txXfrm>
    </dsp:sp>
    <dsp:sp modelId="{82324985-3006-4502-9DD3-A1FB12B3B921}">
      <dsp:nvSpPr>
        <dsp:cNvPr id="0" name=""/>
        <dsp:cNvSpPr/>
      </dsp:nvSpPr>
      <dsp:spPr>
        <a:xfrm>
          <a:off x="0" y="2520280"/>
          <a:ext cx="8064896" cy="19381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2060"/>
              </a:solidFill>
              <a:latin typeface="Comic Sans MS" pitchFamily="66" charset="0"/>
            </a:rPr>
            <a:t>Формирование предпосылок экологического сознания (безопасности окружающего мира)</a:t>
          </a:r>
          <a:endParaRPr lang="ru-RU" sz="31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0" y="2520280"/>
        <a:ext cx="8064896" cy="1938178"/>
      </dsp:txXfrm>
    </dsp:sp>
    <dsp:sp modelId="{1B84E572-BE27-4036-8FAA-7445E0D37F44}">
      <dsp:nvSpPr>
        <dsp:cNvPr id="0" name=""/>
        <dsp:cNvSpPr/>
      </dsp:nvSpPr>
      <dsp:spPr>
        <a:xfrm>
          <a:off x="0" y="4458458"/>
          <a:ext cx="806489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/>
        </a:p>
      </dsp:txBody>
      <dsp:txXfrm>
        <a:off x="0" y="4458458"/>
        <a:ext cx="8064896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FA7B-EB5F-4470-B6C2-B01E5DFED2AD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FB46-6427-46D0-907C-48D9F5F0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FB46-6427-46D0-907C-48D9F5F007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FB46-6427-46D0-907C-48D9F5F007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FB46-6427-46D0-907C-48D9F5F007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FB46-6427-46D0-907C-48D9F5F007E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CB13-A820-495B-AF2E-413FDDC42EB4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75D2-0211-4570-A6EA-2669CDAE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8083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Формирование основ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безопасности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жизнедеятельности у дошкольников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93305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Заместитель заведующего по ВМР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Consolas" pitchFamily="49" charset="0"/>
              </a:rPr>
              <a:t>Попова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Consolas" pitchFamily="49" charset="0"/>
              </a:rPr>
              <a:t>Татьяна Валентиновна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Consolas" pitchFamily="49" charset="0"/>
            </a:endParaRPr>
          </a:p>
        </p:txBody>
      </p:sp>
      <p:pic>
        <p:nvPicPr>
          <p:cNvPr id="4" name="Рисунок 3" descr="mult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509120"/>
            <a:ext cx="1728192" cy="218750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19492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Наглядно-демонстрационный материал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P10904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2732121" cy="2049091"/>
          </a:xfrm>
        </p:spPr>
      </p:pic>
      <p:pic>
        <p:nvPicPr>
          <p:cNvPr id="11" name="Рисунок 10" descr="P1090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36912"/>
            <a:ext cx="5220072" cy="3915054"/>
          </a:xfrm>
          <a:prstGeom prst="rect">
            <a:avLst/>
          </a:prstGeom>
        </p:spPr>
      </p:pic>
      <p:pic>
        <p:nvPicPr>
          <p:cNvPr id="12" name="Рисунок 11" descr="P10904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348880"/>
            <a:ext cx="2747797" cy="2060848"/>
          </a:xfrm>
          <a:prstGeom prst="rect">
            <a:avLst/>
          </a:prstGeom>
        </p:spPr>
      </p:pic>
      <p:pic>
        <p:nvPicPr>
          <p:cNvPr id="13" name="Рисунок 12" descr="P10904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653136"/>
            <a:ext cx="2736304" cy="205222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4" descr="P109049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5036377" cy="3777283"/>
          </a:xfrm>
        </p:spPr>
      </p:pic>
      <p:pic>
        <p:nvPicPr>
          <p:cNvPr id="12" name="Рисунок 11" descr="P1090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12976"/>
            <a:ext cx="4475989" cy="3356992"/>
          </a:xfrm>
          <a:prstGeom prst="rect">
            <a:avLst/>
          </a:prstGeom>
        </p:spPr>
      </p:pic>
      <p:pic>
        <p:nvPicPr>
          <p:cNvPr id="13" name="Рисунок 12" descr="P10904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340768"/>
            <a:ext cx="3419872" cy="256490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636"/>
            <a:ext cx="335758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Настольные игры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10205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52"/>
            <a:ext cx="5715040" cy="4286280"/>
          </a:xfrm>
          <a:prstGeom prst="round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5" name="Содержимое 4" descr="P1010153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4000496" cy="3000372"/>
          </a:xfrm>
          <a:prstGeom prst="roundRect">
            <a:avLst/>
          </a:prstGeom>
          <a:ln w="76200">
            <a:solidFill>
              <a:srgbClr val="00B0F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Совместная деятельность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P1040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4283968" cy="32129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Рисунок 8" descr="P1040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77072"/>
            <a:ext cx="3323861" cy="24928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1" name="Рисунок 10" descr="P1090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620688"/>
            <a:ext cx="3131840" cy="234888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Рисунок 13" descr="P10905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484784"/>
            <a:ext cx="3131839" cy="234888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042792" cy="1935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Экскурсия в пожарную часть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P1000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3995936" cy="2996952"/>
          </a:xfrm>
          <a:prstGeom prst="rect">
            <a:avLst/>
          </a:prstGeom>
        </p:spPr>
      </p:pic>
      <p:pic>
        <p:nvPicPr>
          <p:cNvPr id="13" name="Содержимое 12" descr="P10006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3744416" cy="2808312"/>
          </a:xfrm>
        </p:spPr>
      </p:pic>
      <p:pic>
        <p:nvPicPr>
          <p:cNvPr id="14" name="Рисунок 13" descr="P10006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803915" cy="285293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Экскурсия в библиотеку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P10407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760640" cy="4320480"/>
          </a:xfrm>
        </p:spPr>
      </p:pic>
      <p:pic>
        <p:nvPicPr>
          <p:cNvPr id="9" name="Рисунок 8" descr="P1040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 ДОШКОЛЯТ В ГОСТЯХ АГИТБРИГАДА ЮИД ЛИЦЕЯ № 3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IMG_3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929066"/>
            <a:ext cx="3714744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IMG_3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3714744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Содержимое 8" descr="IMG_361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4381496"/>
            <a:ext cx="3302005" cy="247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357818" y="1571612"/>
            <a:ext cx="3500462" cy="207170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На  дорогах трудностей так много без сомненья,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Но их бояться нет у нас причин.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Потому, что правила движенья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Есть для пешеходов и машин.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61048"/>
            <a:ext cx="3143272" cy="249759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Хоть у вас терпенья нет – подождите: красный свет!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Желтый свет на пути –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Приготовьтесь идти.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Свет зеленый впереди –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Вот теперь переходи.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_3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85728"/>
            <a:ext cx="4357686" cy="326826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3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500562" cy="337542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Обозначения центров в группах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P109052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964036" cy="1473027"/>
          </a:xfrm>
        </p:spPr>
      </p:pic>
      <p:pic>
        <p:nvPicPr>
          <p:cNvPr id="6" name="Рисунок 5" descr="P1090553.JPG"/>
          <p:cNvPicPr>
            <a:picLocks noChangeAspect="1"/>
          </p:cNvPicPr>
          <p:nvPr/>
        </p:nvPicPr>
        <p:blipFill>
          <a:blip r:embed="rId5" cstate="print"/>
          <a:srcRect l="19357"/>
          <a:stretch>
            <a:fillRect/>
          </a:stretch>
        </p:blipFill>
        <p:spPr>
          <a:xfrm>
            <a:off x="6924261" y="1412776"/>
            <a:ext cx="2219739" cy="2064419"/>
          </a:xfrm>
          <a:prstGeom prst="rect">
            <a:avLst/>
          </a:prstGeom>
        </p:spPr>
      </p:pic>
      <p:pic>
        <p:nvPicPr>
          <p:cNvPr id="11" name="Рисунок 10" descr="P1090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05064"/>
            <a:ext cx="3347864" cy="2510898"/>
          </a:xfrm>
          <a:prstGeom prst="rect">
            <a:avLst/>
          </a:prstGeom>
        </p:spPr>
      </p:pic>
      <p:pic>
        <p:nvPicPr>
          <p:cNvPr id="12" name="Рисунок 11" descr="P10905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653136"/>
            <a:ext cx="2651786" cy="1988840"/>
          </a:xfrm>
          <a:prstGeom prst="rect">
            <a:avLst/>
          </a:prstGeom>
        </p:spPr>
      </p:pic>
      <p:pic>
        <p:nvPicPr>
          <p:cNvPr id="13" name="Рисунок 12" descr="P10905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412776"/>
            <a:ext cx="2435763" cy="1826822"/>
          </a:xfrm>
          <a:prstGeom prst="rect">
            <a:avLst/>
          </a:prstGeom>
        </p:spPr>
      </p:pic>
      <p:pic>
        <p:nvPicPr>
          <p:cNvPr id="14" name="Рисунок 13" descr="P10905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1972" y="2636912"/>
            <a:ext cx="2435763" cy="182682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b00e45d32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39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05525">
            <a:off x="341526" y="2003222"/>
            <a:ext cx="8903073" cy="1892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solidFill>
                  <a:srgbClr val="7030A0"/>
                </a:solidFill>
                <a:latin typeface="Mistral" pitchFamily="66" charset="0"/>
              </a:rPr>
              <a:t>СПАСИБО ЗА ВНИМАНИЕ !</a:t>
            </a:r>
            <a:endParaRPr lang="ru-RU" sz="8000" b="1" i="1" dirty="0">
              <a:solidFill>
                <a:srgbClr val="7030A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3600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Это состояние защищенности жизненно важных интересов личности, общества и государства от внутренних и внешних угроз </a:t>
            </a:r>
            <a:b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( Закон РФ № 2446-1</a:t>
            </a:r>
            <a:b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Georgia" pitchFamily="18" charset="0"/>
              </a:rPr>
              <a:t> «О безопасности»)</a:t>
            </a:r>
            <a:endParaRPr lang="ru-RU" sz="36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Безопасность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АКТУАЛЬНОСТЬ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412776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Georgia" pitchFamily="18" charset="0"/>
                <a:ea typeface="+mj-ea"/>
                <a:cs typeface="+mj-cs"/>
              </a:rPr>
              <a:t>Раннее информирование ребенка о правилах безопасного поведения, освоения им умений и навыков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x_3a2c5e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2129024" cy="212902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До введения ФГТ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556792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После введения ФГТ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412776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Направления работы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Содержание работы по проблеме обучения детей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63691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Разработка форм организации деятельности ( с детьми, родителями, педагогами)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5730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Подготовка наглядно-дидактического материала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2930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Методическое сопровождение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2292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Система планирования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mon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Итоги анкетирования родителей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«Безопасность вашего ребёнка»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67544" y="1556792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Попадал ли ваш ребёнок в опасную ситуацию дома, на улице, природе?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Да-16%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Нет- 84%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827584" y="1844824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Если бы ребёнок </a:t>
            </a:r>
            <a:r>
              <a:rPr lang="ru-RU" sz="2000" b="1" dirty="0">
                <a:solidFill>
                  <a:srgbClr val="002060"/>
                </a:solidFill>
              </a:rPr>
              <a:t>заранее знал </a:t>
            </a:r>
            <a:r>
              <a:rPr lang="ru-RU" sz="2000" b="1" dirty="0" smtClean="0">
                <a:solidFill>
                  <a:srgbClr val="002060"/>
                </a:solidFill>
              </a:rPr>
              <a:t>о последствиях </a:t>
            </a:r>
            <a:r>
              <a:rPr lang="ru-RU" sz="2000" b="1" dirty="0">
                <a:solidFill>
                  <a:srgbClr val="002060"/>
                </a:solidFill>
              </a:rPr>
              <a:t>своего поведения, смог бы он избежать опасности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– 60%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Нет-16%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Затруднились ответить – 26%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259632" y="2276872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Знакомите ли вы своего ребёнка с правилами обращения с опасными предметами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– 88%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 – 12%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691680" y="2492896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Говорите ли вы с ребёнком о правилах поведения при контактах с незнакомыми людьми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– 100%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123728" y="2780928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Знает ваш ребёнок некоторые  правила дорожного движения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– 95%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 – 5%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483768" y="3068960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Формируя безопасное поведение ребёнка, вы </a:t>
            </a:r>
            <a:r>
              <a:rPr lang="ru-RU" sz="2000" b="1" dirty="0" smtClean="0">
                <a:solidFill>
                  <a:srgbClr val="002060"/>
                </a:solidFill>
              </a:rPr>
              <a:t>действуете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Запреты – 12%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Объяснения – 88%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915816" y="3356992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Поощряете ли вы ребёнка за соблюдение правил безопасного </a:t>
            </a:r>
            <a:r>
              <a:rPr lang="ru-RU" sz="2000" b="1" dirty="0" smtClean="0">
                <a:solidFill>
                  <a:srgbClr val="002060"/>
                </a:solidFill>
              </a:rPr>
              <a:t>поведения?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-80%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 – 20%</a:t>
            </a:r>
            <a:r>
              <a:rPr lang="ru-RU" sz="2000" dirty="0" smtClean="0"/>
              <a:t>?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347864" y="3645024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Придерживаетесь ли вы сами данных правил?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Всегда – 47%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Часто – 45%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Иногда – 8%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995936" y="3977680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Целесообразно ли проводить специально организованную деятельность по основам безопасности?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 – 98%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Нет – 2%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4644008" y="3977680"/>
            <a:ext cx="3600400" cy="288032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. </a:t>
            </a:r>
            <a:r>
              <a:rPr lang="ru-RU" b="1" dirty="0">
                <a:solidFill>
                  <a:srgbClr val="002060"/>
                </a:solidFill>
              </a:rPr>
              <a:t>Готовы ли вы принимать участие в обсуждении данных тем, проведении различных мероприятий, а также поддерживать и закреплять навыки безопасного поведения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Да- 93%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Нет – 7%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Уголки безопасности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P10905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3161324" cy="237099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1090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204864"/>
            <a:ext cx="3203848" cy="240288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P10905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149080"/>
            <a:ext cx="3323861" cy="249289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P10905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933056"/>
            <a:ext cx="3456384" cy="2592288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mon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Макеты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P109048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764704"/>
            <a:ext cx="3665380" cy="2749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P10904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628800"/>
            <a:ext cx="3672408" cy="2754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P102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789040"/>
            <a:ext cx="3687891" cy="2765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386</Words>
  <Application>Microsoft Office PowerPoint</Application>
  <PresentationFormat>Экран (4:3)</PresentationFormat>
  <Paragraphs>77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основ безопасности жизнедеятельности у дошкольников</vt:lpstr>
      <vt:lpstr>Это состояние защищенности жизненно важных интересов личности, общества и государства от внутренних и внешних угроз  ( Закон РФ № 2446-1  «О безопасности»)</vt:lpstr>
      <vt:lpstr>АКТУАЛЬНОСТЬ </vt:lpstr>
      <vt:lpstr>До введения ФГТ</vt:lpstr>
      <vt:lpstr>После введения ФГТ</vt:lpstr>
      <vt:lpstr>Направления работы</vt:lpstr>
      <vt:lpstr>Итоги анкетирования родителей «Безопасность вашего ребёнка»</vt:lpstr>
      <vt:lpstr>Уголки безопасности</vt:lpstr>
      <vt:lpstr>Макеты</vt:lpstr>
      <vt:lpstr>Наглядно-демонстрационный материал</vt:lpstr>
      <vt:lpstr>Слайд 11</vt:lpstr>
      <vt:lpstr>Настольные игры</vt:lpstr>
      <vt:lpstr>Совместная деятельность</vt:lpstr>
      <vt:lpstr>Экскурсия в пожарную часть</vt:lpstr>
      <vt:lpstr>Экскурсия в библиотеку</vt:lpstr>
      <vt:lpstr>У ДОШКОЛЯТ В ГОСТЯХ АГИТБРИГАДА ЮИД ЛИЦЕЯ № 3</vt:lpstr>
      <vt:lpstr>Хоть у вас терпенья нет – подождите: красный свет! Желтый свет на пути – Приготовьтесь идти. Свет зеленый впереди – Вот теперь переходи.</vt:lpstr>
      <vt:lpstr>Обозначения центров в группах</vt:lpstr>
      <vt:lpstr>СПАСИБО ЗА ВНИМАНИЕ 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40</cp:revision>
  <dcterms:created xsi:type="dcterms:W3CDTF">2012-11-28T00:59:16Z</dcterms:created>
  <dcterms:modified xsi:type="dcterms:W3CDTF">2013-01-24T02:42:05Z</dcterms:modified>
</cp:coreProperties>
</file>