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9" r:id="rId4"/>
    <p:sldId id="263" r:id="rId5"/>
    <p:sldId id="262" r:id="rId6"/>
    <p:sldId id="261" r:id="rId7"/>
    <p:sldId id="258" r:id="rId8"/>
    <p:sldId id="264" r:id="rId9"/>
    <p:sldId id="265" r:id="rId10"/>
    <p:sldId id="266" r:id="rId11"/>
    <p:sldId id="267" r:id="rId12"/>
    <p:sldId id="272" r:id="rId13"/>
    <p:sldId id="270" r:id="rId14"/>
    <p:sldId id="26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8D07FD-B389-4472-8E68-883742FB0B3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C0513-6AA4-4B44-B792-21B663EC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alcoholic.at.ua/_ph/11/625112903.jpg" TargetMode="External"/><Relationship Id="rId7" Type="http://schemas.openxmlformats.org/officeDocument/2006/relationships/image" Target="http://potapov.com.ua/userfiles/portfoliosb/spl-s.pn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http://im3-tub-ru.yandex.net/i?id=483356857-43-72&amp;n=21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proshkolu.ru/user/goncharovaelena/file/79293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www.imageup.ru/img81/65332619884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1273565379_ssh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87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298"/>
                <a:gridCol w="6643702"/>
              </a:tblGrid>
              <a:tr h="7064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sng" dirty="0" smtClean="0">
                          <a:latin typeface="Times New Roman"/>
                          <a:ea typeface="Times New Roman"/>
                          <a:cs typeface="Calibri"/>
                        </a:rPr>
                        <a:t>Цель моей работы на уроке: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1869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Calibri"/>
                        </a:rPr>
                        <a:t>Узнать</a:t>
                      </a:r>
                      <a:endParaRPr lang="ru-RU" sz="2800" dirty="0" smtClean="0"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err="1" smtClean="0">
                          <a:latin typeface="Times New Roman"/>
                          <a:ea typeface="Times New Roman"/>
                          <a:cs typeface="Calibri"/>
                        </a:rPr>
                        <a:t>Как___________________слова</a:t>
                      </a: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Calibri"/>
                        </a:rPr>
                        <a:t> с одним или несколькими значениями.</a:t>
                      </a:r>
                      <a:endParaRPr lang="ru-RU" sz="3200" b="1" dirty="0" smtClean="0"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endParaRPr lang="ru-RU" sz="3200" b="1" dirty="0"/>
                    </a:p>
                  </a:txBody>
                  <a:tcPr/>
                </a:tc>
              </a:tr>
              <a:tr h="4138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Calibri"/>
                        </a:rPr>
                        <a:t>Научиться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endParaRPr lang="ru-RU" sz="2800" dirty="0" smtClean="0"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Calibri"/>
                        </a:rPr>
                        <a:t>(нужное подчеркнуть)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Calibri"/>
                        </a:rPr>
                        <a:t>распознавать         такие слова</a:t>
                      </a:r>
                      <a:endParaRPr lang="ru-RU" sz="3200" b="1" dirty="0" smtClean="0"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Calibri"/>
                        </a:rPr>
                        <a:t>   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Calibri"/>
                        </a:rPr>
                        <a:t> различать              такие слова</a:t>
                      </a:r>
                      <a:endParaRPr lang="ru-RU" sz="3200" b="1" dirty="0" smtClean="0"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Calibri"/>
                        </a:rPr>
                        <a:t>    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Calibri"/>
                        </a:rPr>
                        <a:t>сравнивать            такие слова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895600">
                <a:tc>
                  <a:txBody>
                    <a:bodyPr/>
                    <a:lstStyle/>
                    <a:p>
                      <a:r>
                        <a:rPr lang="ru-RU" sz="2800" b="1" u="sng" dirty="0" smtClean="0"/>
                        <a:t>Задачи</a:t>
                      </a:r>
                      <a:r>
                        <a:rPr lang="ru-RU" sz="2800" b="1" dirty="0" smtClean="0"/>
                        <a:t> (что я буду делать)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напротив каждой цифры поставь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2800" b="1" dirty="0" smtClean="0"/>
                        <a:t>, если эту деятельность                                                                         ты  сегодня выполнял на </a:t>
                      </a:r>
                      <a:endParaRPr lang="ru-RU" sz="2800" b="1" dirty="0"/>
                    </a:p>
                  </a:txBody>
                  <a:tcPr/>
                </a:tc>
              </a:tr>
              <a:tr h="4962400">
                <a:tc>
                  <a:txBody>
                    <a:bodyPr/>
                    <a:lstStyle/>
                    <a:p>
                      <a:pPr lvl="0"/>
                      <a:r>
                        <a:rPr lang="ru-RU" sz="2800" b="1" dirty="0" smtClean="0"/>
                        <a:t>1 Спрошу у учителя</a:t>
                      </a:r>
                    </a:p>
                    <a:p>
                      <a:pPr lvl="0"/>
                      <a:r>
                        <a:rPr lang="ru-RU" sz="2800" b="1" dirty="0" smtClean="0"/>
                        <a:t>2 Прочитаю в учебнике</a:t>
                      </a:r>
                    </a:p>
                    <a:p>
                      <a:pPr lvl="0"/>
                      <a:r>
                        <a:rPr lang="ru-RU" sz="2800" b="1" dirty="0" smtClean="0"/>
                        <a:t>3 Найду информацию на карточке</a:t>
                      </a:r>
                    </a:p>
                    <a:p>
                      <a:pPr lvl="0"/>
                      <a:r>
                        <a:rPr lang="ru-RU" sz="2800" b="1" dirty="0" smtClean="0"/>
                        <a:t>4 Поработаю в группе</a:t>
                      </a:r>
                    </a:p>
                    <a:p>
                      <a:pPr lvl="0"/>
                      <a:r>
                        <a:rPr lang="ru-RU" sz="2800" b="1" dirty="0" smtClean="0"/>
                        <a:t>5 Воспользуюсь подсказкой товарища</a:t>
                      </a:r>
                    </a:p>
                    <a:p>
                      <a:pPr lvl="0"/>
                      <a:r>
                        <a:rPr lang="ru-RU" sz="2800" b="1" dirty="0" smtClean="0"/>
                        <a:t>6 Поработаю в паре</a:t>
                      </a:r>
                    </a:p>
                    <a:p>
                      <a:pPr lvl="0"/>
                      <a:r>
                        <a:rPr lang="ru-RU" sz="2800" b="1" dirty="0" smtClean="0"/>
                        <a:t>7 Посмотрю на схему</a:t>
                      </a:r>
                    </a:p>
                    <a:p>
                      <a:pPr lvl="0"/>
                      <a:r>
                        <a:rPr lang="ru-RU" sz="2800" b="1" dirty="0" smtClean="0"/>
                        <a:t>8 При затруднении посмотрю в словарь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 </a:t>
            </a:r>
            <a:r>
              <a:rPr lang="ru-RU" b="1" u="sng" dirty="0" smtClean="0">
                <a:solidFill>
                  <a:srgbClr val="0070C0"/>
                </a:solidFill>
              </a:rPr>
              <a:t>«Дерево познания»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</a:t>
            </a:r>
            <a:r>
              <a:rPr lang="ru-RU" b="1" dirty="0" smtClean="0"/>
              <a:t>-  я </a:t>
            </a:r>
            <a:r>
              <a:rPr lang="ru-RU" b="1" dirty="0" smtClean="0"/>
              <a:t>хорошо понял тему и готов </a:t>
            </a:r>
            <a:r>
              <a:rPr lang="ru-RU" b="1" dirty="0" smtClean="0"/>
              <a:t>                               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                       объяснить другому;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                    -  я </a:t>
            </a:r>
            <a:r>
              <a:rPr lang="ru-RU" b="1" dirty="0" smtClean="0"/>
              <a:t>понял </a:t>
            </a:r>
            <a:r>
              <a:rPr lang="ru-RU" b="1" dirty="0" smtClean="0"/>
              <a:t>тему;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                    - </a:t>
            </a:r>
            <a:r>
              <a:rPr lang="ru-RU" b="1" dirty="0" smtClean="0"/>
              <a:t>ничего не понял, но хочу понять.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alcoholic.at.ua/_ph/11/62511290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57224" y="1714488"/>
            <a:ext cx="15716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ttp://im3-tub-ru.yandex.net/i?id=483356857-43-72&amp;n=21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857224" y="3643314"/>
            <a:ext cx="17145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potapov.com.ua/userfiles/portfoliosb/spl-s.pn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500034" y="4929198"/>
            <a:ext cx="2238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Людмила\Мамина флешка\Новая папка\Анимация\203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0"/>
            <a:ext cx="8143875" cy="7029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28727" y="-928720"/>
            <a:ext cx="6286546" cy="87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7286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36433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ЛЕКСИКА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38576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29190" y="4429132"/>
            <a:ext cx="400052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u="sng" dirty="0" smtClean="0">
                <a:latin typeface="Arial Black" pitchFamily="34" charset="0"/>
              </a:rPr>
              <a:t>УЧЕНИК</a:t>
            </a:r>
            <a:r>
              <a:rPr lang="ru-RU" sz="3600" dirty="0" smtClean="0">
                <a:latin typeface="Arial Black" pitchFamily="34" charset="0"/>
              </a:rPr>
              <a:t> тот, </a:t>
            </a:r>
          </a:p>
          <a:p>
            <a:pPr algn="ctr"/>
            <a:r>
              <a:rPr lang="ru-RU" sz="3600" dirty="0" smtClean="0">
                <a:latin typeface="Arial Black" pitchFamily="34" charset="0"/>
              </a:rPr>
              <a:t>кто учится в школе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35841" y="1035840"/>
            <a:ext cx="6858000" cy="478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500438"/>
            <a:ext cx="4071966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latin typeface="Arial Black" pitchFamily="34" charset="0"/>
              </a:rPr>
              <a:t>ОТЛИЧНИК</a:t>
            </a:r>
            <a:r>
              <a:rPr lang="ru-RU" sz="3200" dirty="0" smtClean="0">
                <a:latin typeface="Arial Black" pitchFamily="34" charset="0"/>
              </a:rPr>
              <a:t> тот, кто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учится на «5»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35785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43306" y="2571744"/>
            <a:ext cx="5286412" cy="22860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   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дверная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        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шариковая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РУЧКА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кувшина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  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кресла</a:t>
            </a:r>
          </a:p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5715008" y="2928934"/>
            <a:ext cx="857256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715008" y="3357562"/>
            <a:ext cx="785818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15008" y="3786190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15008" y="3786190"/>
            <a:ext cx="857256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4929174"/>
            <a:ext cx="3786246" cy="171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u="sng" dirty="0" smtClean="0">
                <a:latin typeface="Arial Black" pitchFamily="34" charset="0"/>
              </a:rPr>
              <a:t>УЧЕНИК</a:t>
            </a:r>
            <a:r>
              <a:rPr lang="ru-RU" sz="3600" dirty="0" smtClean="0">
                <a:latin typeface="Arial Black" pitchFamily="34" charset="0"/>
              </a:rPr>
              <a:t> тот, </a:t>
            </a:r>
          </a:p>
          <a:p>
            <a:pPr algn="ctr"/>
            <a:r>
              <a:rPr lang="ru-RU" sz="3600" dirty="0" smtClean="0">
                <a:latin typeface="Arial Black" pitchFamily="34" charset="0"/>
              </a:rPr>
              <a:t>кто учится в школе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27860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572000" y="4143380"/>
            <a:ext cx="4429156" cy="17145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дверная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шариковая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РУЧКА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кувшина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кресла</a:t>
            </a:r>
          </a:p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215074" y="4357694"/>
            <a:ext cx="714380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215074" y="4643446"/>
            <a:ext cx="714380" cy="285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15074" y="4929198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215074" y="4929198"/>
            <a:ext cx="785818" cy="285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Выноска со стрелкой вниз 30"/>
          <p:cNvSpPr/>
          <p:nvPr/>
        </p:nvSpPr>
        <p:spPr>
          <a:xfrm>
            <a:off x="1714480" y="3643314"/>
            <a:ext cx="2286016" cy="141446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1 слово –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1 картинка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3" name="Выноска со стрелкой вверх 32"/>
          <p:cNvSpPr/>
          <p:nvPr/>
        </p:nvSpPr>
        <p:spPr>
          <a:xfrm>
            <a:off x="5357818" y="5143512"/>
            <a:ext cx="2357454" cy="1714488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предметов много, 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лово одно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4" name="Picture 4" descr="Без названия - Елена Константиновна ГончароVа">
            <a:hlinkClick r:id="rId4" tooltip="далее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0"/>
            <a:ext cx="4000528" cy="66437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/>
          <p:cNvSpPr/>
          <p:nvPr/>
        </p:nvSpPr>
        <p:spPr>
          <a:xfrm>
            <a:off x="6500826" y="4357694"/>
            <a:ext cx="1285884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072066" y="5500702"/>
            <a:ext cx="1285884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3714744" y="4286256"/>
            <a:ext cx="1285884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2000240"/>
            <a:ext cx="2857520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214290"/>
            <a:ext cx="2857520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357166"/>
            <a:ext cx="5715008" cy="3225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ИНТЕРАКТИВНЫЙ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МЕТОД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«1,2,4 - вместе»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i?id=245901231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1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7" name="Picture 2" descr="i?id=245901231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7858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00298" y="1000108"/>
            <a:ext cx="21431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14290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1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2" name="Picture 2" descr="i?id=245901231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?id=245901231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7290" y="1000108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7" name="Picture 3" descr="x_680b71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928934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x_680b71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2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x_680b71a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214554"/>
            <a:ext cx="9286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x_680b71a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214554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85786" y="2071678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1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00298" y="214311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1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43306" y="4143380"/>
            <a:ext cx="4286280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4071942"/>
            <a:ext cx="2857520" cy="2071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00298" y="2714620"/>
            <a:ext cx="21431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57224" y="2714620"/>
            <a:ext cx="21431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31" name="Picture 7" descr="http://www.imageup.ru/img81/65332619884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1928794" y="5143512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imageup.ru/img81/65332619884.jpg"/>
          <p:cNvPicPr>
            <a:picLocks noChangeAspect="1" noChangeArrowheads="1"/>
          </p:cNvPicPr>
          <p:nvPr/>
        </p:nvPicPr>
        <p:blipFill>
          <a:blip r:embed="rId9" r:link="rId8" cstate="print"/>
          <a:srcRect/>
          <a:stretch>
            <a:fillRect/>
          </a:stretch>
        </p:blipFill>
        <p:spPr bwMode="auto">
          <a:xfrm>
            <a:off x="357158" y="507207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://www.imageup.ru/img81/65332619884.jpg"/>
          <p:cNvPicPr>
            <a:picLocks noChangeAspect="1" noChangeArrowheads="1"/>
          </p:cNvPicPr>
          <p:nvPr/>
        </p:nvPicPr>
        <p:blipFill>
          <a:blip r:embed="rId10" r:link="rId8" cstate="print"/>
          <a:srcRect/>
          <a:stretch>
            <a:fillRect/>
          </a:stretch>
        </p:blipFill>
        <p:spPr bwMode="auto">
          <a:xfrm>
            <a:off x="357158" y="4143380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www.imageup.ru/img81/65332619884.jpg"/>
          <p:cNvPicPr>
            <a:picLocks noChangeAspect="1" noChangeArrowheads="1"/>
          </p:cNvPicPr>
          <p:nvPr/>
        </p:nvPicPr>
        <p:blipFill>
          <a:blip r:embed="rId11" r:link="rId8" cstate="print"/>
          <a:srcRect/>
          <a:stretch>
            <a:fillRect/>
          </a:stretch>
        </p:blipFill>
        <p:spPr bwMode="auto">
          <a:xfrm>
            <a:off x="2071670" y="414338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2857488" y="4143380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1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42976" y="4143380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1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14612" y="4929198"/>
            <a:ext cx="21431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2976" y="5000636"/>
            <a:ext cx="21431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35" name="Picture 11" descr="i?id=328212957-1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768" y="485776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i?id=328212957-1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5206" y="4357694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i?id=328212957-1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3702" y="485776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i?id=328212957-1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3702" y="4357694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i?id=328212957-1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5429264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i?id=328212957-1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6" y="5429264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i?id=328212957-1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592933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i?id=328212957-1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3504" y="592933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i?id=328212957-1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48" y="4786322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i?id=328212957-1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4786322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i?id=328212957-1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48" y="4286256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 descr="i?id=328212957-1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4286256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" name="Прямая со стрелкой 102"/>
          <p:cNvCxnSpPr/>
          <p:nvPr/>
        </p:nvCxnSpPr>
        <p:spPr>
          <a:xfrm>
            <a:off x="1000100" y="3214686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1071538" y="2571744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1032" idx="3"/>
          </p:cNvCxnSpPr>
          <p:nvPr/>
        </p:nvCxnSpPr>
        <p:spPr>
          <a:xfrm flipV="1">
            <a:off x="1285852" y="4643446"/>
            <a:ext cx="928694" cy="85725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1142976" y="4572008"/>
            <a:ext cx="1000132" cy="92869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4357686" y="5429264"/>
            <a:ext cx="785818" cy="57150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rot="10800000" flipV="1">
            <a:off x="6286512" y="5429264"/>
            <a:ext cx="1000132" cy="57150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4857752" y="4786322"/>
            <a:ext cx="1928826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ИНТЕРАКТИВНЫЙ МЕТОД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«Карусель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71670" y="1857364"/>
            <a:ext cx="4857784" cy="37862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00332" y="2714620"/>
            <a:ext cx="2928958" cy="18573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2" descr="i?id=328212957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282" y="1785926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i?id=328212957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00" y="3286124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i?id=328212957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52" y="450057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i?id=328212957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76" y="5000636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i?id=328212957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22" y="2643182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 descr="i?id=328212957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0" y="4214818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i?id=245901231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18" y="3643314"/>
            <a:ext cx="7858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i?id=245901231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28" y="2000240"/>
            <a:ext cx="7858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i?id=245901231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092" y="2428868"/>
            <a:ext cx="7858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i?id=245901231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56" y="3143248"/>
            <a:ext cx="7858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i?id=245901231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58" y="4000504"/>
            <a:ext cx="7858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i?id=245901231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398" y="5143512"/>
            <a:ext cx="7858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 стрелкой 24"/>
          <p:cNvCxnSpPr/>
          <p:nvPr/>
        </p:nvCxnSpPr>
        <p:spPr>
          <a:xfrm rot="5400000">
            <a:off x="3821901" y="4893479"/>
            <a:ext cx="428628" cy="7143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071802" y="2500306"/>
            <a:ext cx="428628" cy="35719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678893" y="4250537"/>
            <a:ext cx="357190" cy="28575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4786314" y="2357430"/>
            <a:ext cx="428628" cy="14287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072198" y="3571876"/>
            <a:ext cx="500066" cy="7143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5500694" y="4714884"/>
            <a:ext cx="357190" cy="35719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>
            <a:off x="2500298" y="5429264"/>
            <a:ext cx="785818" cy="50006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1625166" y="2589619"/>
            <a:ext cx="642942" cy="607191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V="1">
            <a:off x="1321571" y="4036223"/>
            <a:ext cx="1071570" cy="71438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42976" y="5857892"/>
            <a:ext cx="257176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Смена положений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u="sng" dirty="0" smtClean="0">
                <a:solidFill>
                  <a:srgbClr val="0070C0"/>
                </a:solidFill>
              </a:rPr>
              <a:t>ЯМА  </a:t>
            </a:r>
            <a:r>
              <a:rPr lang="ru-RU" sz="5400" b="1" dirty="0" smtClean="0"/>
              <a:t>    углубление</a:t>
            </a:r>
          </a:p>
          <a:p>
            <a:pPr>
              <a:buNone/>
            </a:pPr>
            <a:r>
              <a:rPr lang="ru-RU" sz="5400" b="1" dirty="0" smtClean="0"/>
              <a:t> </a:t>
            </a:r>
            <a:r>
              <a:rPr lang="ru-RU" sz="5400" b="1" dirty="0" smtClean="0"/>
              <a:t>                  силосная</a:t>
            </a:r>
          </a:p>
          <a:p>
            <a:pPr>
              <a:buNone/>
            </a:pPr>
            <a:r>
              <a:rPr lang="ru-RU" sz="5400" b="1" dirty="0" smtClean="0"/>
              <a:t>                         тюрьма</a:t>
            </a:r>
          </a:p>
          <a:p>
            <a:pPr>
              <a:buNone/>
            </a:pPr>
            <a:r>
              <a:rPr lang="ru-RU" sz="5400" b="1" dirty="0" smtClean="0"/>
              <a:t>                                 впадина</a:t>
            </a:r>
            <a:endParaRPr lang="ru-RU" sz="5400" b="1" dirty="0"/>
          </a:p>
        </p:txBody>
      </p:sp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214818"/>
            <a:ext cx="519113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000232" y="785794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000232" y="785794"/>
            <a:ext cx="2357454" cy="2071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0232" y="785794"/>
            <a:ext cx="1357322" cy="928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71670" y="785794"/>
            <a:ext cx="3357586" cy="321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532</TotalTime>
  <Words>197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Апекс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ИНТЕРАКТИВНЫЙ  МЕТОД «1,2,4 - вместе» </vt:lpstr>
      <vt:lpstr>ИНТЕРАКТИВНЫЙ МЕТОД «Карусель» </vt:lpstr>
      <vt:lpstr>Слайд 9</vt:lpstr>
      <vt:lpstr>Слайд 10</vt:lpstr>
      <vt:lpstr>Слайд 11</vt:lpstr>
      <vt:lpstr>Рефлексия «Дерево познания»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2012-11-25T17:31:05Z</dcterms:created>
  <dcterms:modified xsi:type="dcterms:W3CDTF">2012-11-26T17:03:48Z</dcterms:modified>
</cp:coreProperties>
</file>