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313" r:id="rId2"/>
    <p:sldId id="275" r:id="rId3"/>
    <p:sldId id="271" r:id="rId4"/>
    <p:sldId id="281" r:id="rId5"/>
    <p:sldId id="299" r:id="rId6"/>
    <p:sldId id="290" r:id="rId7"/>
    <p:sldId id="289" r:id="rId8"/>
    <p:sldId id="293" r:id="rId9"/>
    <p:sldId id="30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DFD2"/>
    <a:srgbClr val="8CD0B4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298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5199F-D220-4032-AA36-C9CF7CFA317F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0FF02-B23A-4ABA-AA75-7634953D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FF02-B23A-4ABA-AA75-7634953DB3A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98630-EED8-410B-943C-3992BA4AAE14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269D3-2233-4A00-9BC8-9C94EBDEB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ac572d8e1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4" y="0"/>
            <a:ext cx="9144064" cy="6858000"/>
          </a:xfrm>
          <a:prstGeom prst="rect">
            <a:avLst/>
          </a:prstGeom>
        </p:spPr>
      </p:pic>
      <p:sp>
        <p:nvSpPr>
          <p:cNvPr id="4" name="Горизонтальный свиток 3"/>
          <p:cNvSpPr/>
          <p:nvPr/>
        </p:nvSpPr>
        <p:spPr>
          <a:xfrm>
            <a:off x="1214414" y="1000108"/>
            <a:ext cx="6072230" cy="385765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Односоставные  предложения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8 класс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Урок   рефлексии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МАОУ СОШ п.ДЕМЯНСК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Учитель:МАЛКОВА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Т.Г.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ac572d8e1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4" y="0"/>
            <a:ext cx="9144064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14349" y="857233"/>
            <a:ext cx="7252932" cy="4524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Давайте понимать друг друга с полуслова,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Чтоб, ошибившись раз, не ошибиться снова,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Давайте жить, во всем друг другу потакая, -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Тем более что жизнь короткая такая.</a:t>
            </a:r>
            <a:endParaRPr lang="en-US" sz="3600" b="1" dirty="0" smtClean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 algn="r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Булат Окуджава</a:t>
            </a:r>
            <a:endParaRPr lang="ru-RU" sz="3600" b="1" dirty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571473" y="571501"/>
            <a:ext cx="78581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Найдите         «лишнее»        предложение</a:t>
            </a:r>
            <a:endParaRPr lang="ru-RU" sz="32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16387" name="Picture 2" descr="C:\Users\Вера\Desktop\podsnezhn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3" y="2928938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Вера\Desktop\podsnezhn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7" y="2928934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257676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1.По утрам хорошо работалось.</a:t>
            </a:r>
          </a:p>
          <a:p>
            <a:r>
              <a:rPr lang="ru-RU" i="1" dirty="0" smtClean="0">
                <a:solidFill>
                  <a:srgbClr val="C00000"/>
                </a:solidFill>
              </a:rPr>
              <a:t>2.Живи, родник, живи!</a:t>
            </a:r>
          </a:p>
          <a:p>
            <a:r>
              <a:rPr lang="ru-RU" i="1" dirty="0" smtClean="0">
                <a:solidFill>
                  <a:srgbClr val="C00000"/>
                </a:solidFill>
              </a:rPr>
              <a:t>3. Стучат – откройте дверь.</a:t>
            </a:r>
          </a:p>
          <a:p>
            <a:r>
              <a:rPr lang="ru-RU" i="1" dirty="0" smtClean="0">
                <a:solidFill>
                  <a:srgbClr val="C00000"/>
                </a:solidFill>
              </a:rPr>
              <a:t>4. И скучно, и грустно, и некому руку подать..</a:t>
            </a:r>
          </a:p>
          <a:p>
            <a:r>
              <a:rPr lang="ru-RU" i="1" dirty="0" smtClean="0">
                <a:solidFill>
                  <a:srgbClr val="C00000"/>
                </a:solidFill>
              </a:rPr>
              <a:t>5.В окнах  слабой позолотой занимался рассвет.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6.  Бережно относитесь ко всему живому в природе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ac572d8e1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57222" y="0"/>
            <a:ext cx="9144064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00034" y="2000241"/>
            <a:ext cx="725293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По цели высказывания  предложения  бывают…..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928671"/>
            <a:ext cx="725293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В отличие от словосочетаний предложение  имеет…..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14290"/>
            <a:ext cx="725293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Предложение  – это……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143249"/>
            <a:ext cx="725293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По  эмоциональной окраске  предложения   бывают…….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4286257"/>
            <a:ext cx="750099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По количеству грамматических основ предложения делятся  на…….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5572140"/>
            <a:ext cx="7752998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Простые   предложение   по строению грамматической основы делятся на….</a:t>
            </a:r>
            <a:endParaRPr lang="ru-RU" sz="2800" b="1" i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ac572d8e1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4" y="0"/>
            <a:ext cx="9144064" cy="6858000"/>
          </a:xfrm>
          <a:prstGeom prst="rect">
            <a:avLst/>
          </a:prstGeom>
        </p:spPr>
      </p:pic>
      <p:sp>
        <p:nvSpPr>
          <p:cNvPr id="10" name="Горизонтальный свиток 9"/>
          <p:cNvSpPr/>
          <p:nvPr/>
        </p:nvSpPr>
        <p:spPr>
          <a:xfrm>
            <a:off x="642910" y="785794"/>
            <a:ext cx="3714776" cy="2176280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Односоставные предложения – это…. </a:t>
            </a:r>
            <a:endParaRPr lang="ru-RU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4714876" y="1571612"/>
            <a:ext cx="3286148" cy="2428892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93DF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Назывные  предложения –это…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857224" y="3571876"/>
            <a:ext cx="3714776" cy="271464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Лингвистическая задача</a:t>
            </a:r>
          </a:p>
          <a:p>
            <a:pPr algn="ctr"/>
            <a:r>
              <a:rPr lang="ru-RU" dirty="0" smtClean="0"/>
              <a:t>Каково значение  терминов </a:t>
            </a:r>
            <a:r>
              <a:rPr lang="ru-RU" b="1" dirty="0" smtClean="0"/>
              <a:t>подлежащее, сказуемое?</a:t>
            </a:r>
            <a:endParaRPr lang="en-US" b="1" dirty="0" smtClean="0"/>
          </a:p>
          <a:p>
            <a:pPr algn="ctr"/>
            <a:r>
              <a:rPr lang="ru-RU" b="1" dirty="0" smtClean="0"/>
              <a:t>Предложение, слово – </a:t>
            </a:r>
            <a:r>
              <a:rPr lang="ru-RU" dirty="0" smtClean="0"/>
              <a:t>какое из этих слов заимствованное, какое исконно русское</a:t>
            </a:r>
            <a:r>
              <a:rPr lang="ru-RU" b="1" dirty="0" smtClean="0"/>
              <a:t>?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715304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ЭТАЛОН  С. Р. №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85926"/>
            <a:ext cx="7926708" cy="48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А 1. Тротуары  заливают асфальтом.  (неопределенно -личное.)</a:t>
            </a:r>
          </a:p>
          <a:p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А2. Безличное</a:t>
            </a:r>
          </a:p>
          <a:p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А3.  Похолодало,  светает поздно   и  темнеет   рано.(сложное,  состоит из  трех простых,  все безличные.)</a:t>
            </a:r>
          </a:p>
          <a:p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А4.  Меня снова  привели к самозванцу и поставили перед ним  на колени.</a:t>
            </a:r>
          </a:p>
          <a:p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А5.   Дарую  тебе  волю.</a:t>
            </a:r>
            <a:endParaRPr lang="ru-RU" sz="28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858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ЭТАЛОН  с.р. №2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007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 smtClean="0"/>
              <a:t> </a:t>
            </a:r>
            <a:r>
              <a:rPr lang="ru-RU" b="1" i="1" dirty="0" smtClean="0"/>
              <a:t>Был конец ноября.</a:t>
            </a:r>
            <a:r>
              <a:rPr lang="ru-RU" b="1" i="1" u="sng" dirty="0" smtClean="0"/>
              <a:t> До самого Гибралтара </a:t>
            </a:r>
            <a:r>
              <a:rPr lang="ru-RU" b="1" i="1" u="sng" dirty="0" smtClean="0">
                <a:solidFill>
                  <a:srgbClr val="FF0000"/>
                </a:solidFill>
              </a:rPr>
              <a:t>пришлось плыть </a:t>
            </a:r>
            <a:r>
              <a:rPr lang="ru-RU" b="1" i="1" u="sng" dirty="0" smtClean="0"/>
              <a:t>среди бури с мокрым снегом. </a:t>
            </a:r>
            <a:r>
              <a:rPr lang="ru-RU" b="1" i="1" dirty="0" smtClean="0"/>
              <a:t>Пассажиров было много, пароход был похож на громадный отель со всеми удобствами. Жизнь протекала на нем размеренно. </a:t>
            </a:r>
            <a:r>
              <a:rPr lang="ru-RU" b="1" i="1" u="sng" dirty="0" smtClean="0">
                <a:solidFill>
                  <a:srgbClr val="FF0000"/>
                </a:solidFill>
              </a:rPr>
              <a:t>Вставали</a:t>
            </a:r>
            <a:r>
              <a:rPr lang="ru-RU" b="1" i="1" u="sng" dirty="0" smtClean="0"/>
              <a:t> в тот ранний час, </a:t>
            </a:r>
            <a:r>
              <a:rPr lang="ru-RU" b="1" i="1" dirty="0" smtClean="0"/>
              <a:t>когда так медленно и неприветливо </a:t>
            </a:r>
            <a:r>
              <a:rPr lang="ru-RU" b="1" i="1" dirty="0" smtClean="0">
                <a:solidFill>
                  <a:srgbClr val="FF0000"/>
                </a:solidFill>
              </a:rPr>
              <a:t>светало </a:t>
            </a:r>
            <a:r>
              <a:rPr lang="ru-RU" b="1" i="1" dirty="0" smtClean="0"/>
              <a:t>над серо-зеленой водяной пустыней, тяжело волновавшейся в тумане. </a:t>
            </a:r>
            <a:r>
              <a:rPr lang="ru-RU" b="1" i="1" u="sng" dirty="0" smtClean="0"/>
              <a:t>Накинув фланелевые пижамы, </a:t>
            </a:r>
            <a:r>
              <a:rPr lang="ru-RU" b="1" i="1" u="sng" dirty="0" smtClean="0">
                <a:solidFill>
                  <a:srgbClr val="FF0000"/>
                </a:solidFill>
              </a:rPr>
              <a:t>пили</a:t>
            </a:r>
            <a:r>
              <a:rPr lang="ru-RU" b="1" i="1" u="sng" dirty="0" smtClean="0"/>
              <a:t> кофе, шоколад, а затем </a:t>
            </a:r>
            <a:r>
              <a:rPr lang="ru-RU" b="1" i="1" u="sng" dirty="0" smtClean="0">
                <a:solidFill>
                  <a:srgbClr val="FF0000"/>
                </a:solidFill>
              </a:rPr>
              <a:t>садились</a:t>
            </a:r>
            <a:r>
              <a:rPr lang="ru-RU" b="1" i="1" u="sng" dirty="0" smtClean="0"/>
              <a:t> в ванны, </a:t>
            </a:r>
            <a:r>
              <a:rPr lang="ru-RU" b="1" i="1" u="sng" dirty="0" smtClean="0">
                <a:solidFill>
                  <a:srgbClr val="FF0000"/>
                </a:solidFill>
              </a:rPr>
              <a:t>делали</a:t>
            </a:r>
            <a:r>
              <a:rPr lang="ru-RU" b="1" i="1" u="sng" dirty="0" smtClean="0"/>
              <a:t> гимнастику, возбуждая аппетит и хорошее самочувствие. До одиннадцати часов </a:t>
            </a:r>
            <a:r>
              <a:rPr lang="ru-RU" b="1" i="1" u="sng" dirty="0" smtClean="0">
                <a:solidFill>
                  <a:srgbClr val="FF0000"/>
                </a:solidFill>
              </a:rPr>
              <a:t>полагалось</a:t>
            </a:r>
            <a:r>
              <a:rPr lang="ru-RU" b="1" i="1" u="sng" dirty="0" smtClean="0"/>
              <a:t> бодро </a:t>
            </a:r>
            <a:r>
              <a:rPr lang="ru-RU" b="1" i="1" u="sng" dirty="0" smtClean="0">
                <a:solidFill>
                  <a:srgbClr val="FF0000"/>
                </a:solidFill>
              </a:rPr>
              <a:t>гулять</a:t>
            </a:r>
            <a:r>
              <a:rPr lang="ru-RU" b="1" i="1" u="sng" dirty="0" smtClean="0"/>
              <a:t> по палубам, дыша холодной свежестью океана. </a:t>
            </a:r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072494" cy="12858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i="1" dirty="0" smtClean="0"/>
              <a:t>Алгоритм  определения  типов односоставных  предложений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96254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i="1" dirty="0" smtClean="0">
                <a:solidFill>
                  <a:srgbClr val="C00000"/>
                </a:solidFill>
              </a:rPr>
              <a:t>1. Определить границы предложений (простых  и  простых в составе сложного)</a:t>
            </a:r>
          </a:p>
          <a:p>
            <a:r>
              <a:rPr lang="ru-RU" sz="2000" i="1" dirty="0" smtClean="0">
                <a:solidFill>
                  <a:srgbClr val="C00000"/>
                </a:solidFill>
              </a:rPr>
              <a:t>2.Найти и определить главные члены предложения</a:t>
            </a:r>
          </a:p>
          <a:p>
            <a:r>
              <a:rPr lang="ru-RU" sz="2000" i="1" dirty="0" smtClean="0">
                <a:solidFill>
                  <a:srgbClr val="C00000"/>
                </a:solidFill>
              </a:rPr>
              <a:t>3. Определить их количество.</a:t>
            </a:r>
          </a:p>
          <a:p>
            <a:r>
              <a:rPr lang="ru-RU" sz="2000" i="1" dirty="0" smtClean="0">
                <a:solidFill>
                  <a:srgbClr val="C00000"/>
                </a:solidFill>
              </a:rPr>
              <a:t>4. Есть и подлежащее, и сказуемое – предложение двусоставное.</a:t>
            </a:r>
          </a:p>
          <a:p>
            <a:r>
              <a:rPr lang="ru-RU" sz="2000" i="1" dirty="0" smtClean="0">
                <a:solidFill>
                  <a:srgbClr val="C00000"/>
                </a:solidFill>
              </a:rPr>
              <a:t>5. Одно   подлежащее :   односоставное </a:t>
            </a:r>
          </a:p>
          <a:p>
            <a:r>
              <a:rPr lang="ru-RU" sz="2000" i="1" dirty="0" smtClean="0">
                <a:solidFill>
                  <a:srgbClr val="C00000"/>
                </a:solidFill>
              </a:rPr>
              <a:t>6. Одно  сказуемое:  односоставное  предложение</a:t>
            </a:r>
            <a:endParaRPr lang="ru-RU" sz="2000" i="1" dirty="0">
              <a:solidFill>
                <a:srgbClr val="C00000"/>
              </a:solidFill>
            </a:endParaRPr>
          </a:p>
        </p:txBody>
      </p:sp>
      <p:pic>
        <p:nvPicPr>
          <p:cNvPr id="23" name="Picture 12" descr="Cartoon-Clipart-Free-0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865"/>
          <a:stretch>
            <a:fillRect/>
          </a:stretch>
        </p:blipFill>
        <p:spPr bwMode="auto">
          <a:xfrm>
            <a:off x="-142908" y="4286256"/>
            <a:ext cx="2143140" cy="2214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Горизонтальный свиток 20"/>
          <p:cNvSpPr/>
          <p:nvPr/>
        </p:nvSpPr>
        <p:spPr>
          <a:xfrm>
            <a:off x="2000232" y="4357694"/>
            <a:ext cx="1785950" cy="103327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Определенно -личное</a:t>
            </a:r>
            <a:endParaRPr lang="ru-RU" sz="1600" dirty="0"/>
          </a:p>
        </p:txBody>
      </p:sp>
      <p:sp>
        <p:nvSpPr>
          <p:cNvPr id="22" name="Горизонтальный свиток 21"/>
          <p:cNvSpPr/>
          <p:nvPr/>
        </p:nvSpPr>
        <p:spPr>
          <a:xfrm>
            <a:off x="4143372" y="4357694"/>
            <a:ext cx="1643066" cy="103327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Неопределенно-личное</a:t>
            </a:r>
            <a:endParaRPr lang="ru-RU" sz="1400" dirty="0"/>
          </a:p>
        </p:txBody>
      </p:sp>
      <p:sp>
        <p:nvSpPr>
          <p:cNvPr id="24" name="Горизонтальный свиток 23"/>
          <p:cNvSpPr/>
          <p:nvPr/>
        </p:nvSpPr>
        <p:spPr>
          <a:xfrm>
            <a:off x="6000760" y="4143380"/>
            <a:ext cx="1928826" cy="928694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Безличное</a:t>
            </a:r>
            <a:endParaRPr lang="ru-RU" sz="1400" dirty="0"/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5072066" y="3714752"/>
            <a:ext cx="2071702" cy="42862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назывное</a:t>
            </a:r>
            <a:endParaRPr lang="ru-RU" sz="1600" dirty="0"/>
          </a:p>
        </p:txBody>
      </p:sp>
      <p:sp>
        <p:nvSpPr>
          <p:cNvPr id="26" name="Горизонтальный свиток 25"/>
          <p:cNvSpPr/>
          <p:nvPr/>
        </p:nvSpPr>
        <p:spPr>
          <a:xfrm>
            <a:off x="7072330" y="5143512"/>
            <a:ext cx="1928818" cy="1143008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Обобщенно - личное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C00000"/>
                </a:solidFill>
              </a:rPr>
              <a:t>ТВОРЧЕСКИЕ  ЗАДАНИЯ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42844" y="1071546"/>
            <a:ext cx="4429156" cy="350046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Напишите названия книг, состоящие из назывных предложений, в которых встречаются числительные</a:t>
            </a:r>
            <a:endParaRPr lang="ru-RU" dirty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643438" y="3000372"/>
            <a:ext cx="4000528" cy="3357586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Бриллианты в лунном свете,</a:t>
            </a:r>
          </a:p>
          <a:p>
            <a:pPr algn="ctr"/>
            <a:r>
              <a:rPr lang="ru-RU" dirty="0" smtClean="0"/>
              <a:t>Бриллианты в небесах,</a:t>
            </a:r>
          </a:p>
          <a:p>
            <a:pPr algn="ctr"/>
            <a:r>
              <a:rPr lang="ru-RU" dirty="0" smtClean="0"/>
              <a:t>Бриллианты на деревьях,</a:t>
            </a:r>
          </a:p>
          <a:p>
            <a:pPr algn="ctr"/>
            <a:r>
              <a:rPr lang="ru-RU" dirty="0" smtClean="0"/>
              <a:t>Бриллианты на снегах….</a:t>
            </a:r>
          </a:p>
          <a:p>
            <a:pPr algn="ctr"/>
            <a:r>
              <a:rPr lang="ru-RU" dirty="0" smtClean="0"/>
              <a:t>(А.Фет «Знаю я, что ты, малютка…»)</a:t>
            </a:r>
          </a:p>
          <a:p>
            <a:pPr algn="ctr"/>
            <a:r>
              <a:rPr lang="ru-RU" dirty="0" smtClean="0"/>
              <a:t>Является  ли данное предложение  односоставным?  Свой ответ аргументируйте.</a:t>
            </a:r>
          </a:p>
        </p:txBody>
      </p:sp>
      <p:sp>
        <p:nvSpPr>
          <p:cNvPr id="10" name="Овал 9"/>
          <p:cNvSpPr/>
          <p:nvPr/>
        </p:nvSpPr>
        <p:spPr>
          <a:xfrm>
            <a:off x="428596" y="4286256"/>
            <a:ext cx="3714776" cy="170021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93DF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Чем отличаются (по  смыслу и синтаксически)  предложения:</a:t>
            </a:r>
          </a:p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А. Не нужно золота  ему.</a:t>
            </a:r>
          </a:p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Б. Не нужно  золото  ему.</a:t>
            </a:r>
            <a:endParaRPr lang="ru-RU" sz="1600" b="1" i="1" dirty="0">
              <a:solidFill>
                <a:srgbClr val="C00000"/>
              </a:solidFill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479628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" name="Рисунок 9" descr="D:\л.в\презентации к мастеру\14[1]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643702" y="1571612"/>
            <a:ext cx="1571636" cy="1575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478</Words>
  <Application>Microsoft Office PowerPoint</Application>
  <PresentationFormat>Экран (4:3)</PresentationFormat>
  <Paragraphs>61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ЭТАЛОН  С. Р. № 1</vt:lpstr>
      <vt:lpstr>ЭТАЛОН  с.р. №2</vt:lpstr>
      <vt:lpstr>Алгоритм  определения  типов односоставных  предложений</vt:lpstr>
      <vt:lpstr>ТВОРЧЕСКИЕ  ЗАДАНИЯ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Privezentceva</dc:creator>
  <cp:lastModifiedBy>Ученик-16</cp:lastModifiedBy>
  <cp:revision>66</cp:revision>
  <dcterms:created xsi:type="dcterms:W3CDTF">2008-12-14T21:08:42Z</dcterms:created>
  <dcterms:modified xsi:type="dcterms:W3CDTF">2013-01-29T13:07:21Z</dcterms:modified>
</cp:coreProperties>
</file>