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94" r:id="rId3"/>
    <p:sldId id="296" r:id="rId4"/>
    <p:sldId id="302" r:id="rId5"/>
    <p:sldId id="299" r:id="rId6"/>
    <p:sldId id="301" r:id="rId7"/>
    <p:sldId id="306" r:id="rId8"/>
    <p:sldId id="305" r:id="rId9"/>
    <p:sldId id="307" r:id="rId10"/>
    <p:sldId id="308" r:id="rId11"/>
    <p:sldId id="309" r:id="rId12"/>
    <p:sldId id="310" r:id="rId13"/>
    <p:sldId id="298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2C7"/>
    <a:srgbClr val="097C97"/>
    <a:srgbClr val="9A85C3"/>
    <a:srgbClr val="90A478"/>
    <a:srgbClr val="4F81BD"/>
    <a:srgbClr val="40A8C4"/>
    <a:srgbClr val="26697A"/>
    <a:srgbClr val="59D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>
      <p:cViewPr varScale="1">
        <p:scale>
          <a:sx n="73" d="100"/>
          <a:sy n="73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DBC5B-BB7C-427E-B68B-1A36DFD31C43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05C9-CB4E-4268-B5FF-863901428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3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005C9-CB4E-4268-B5FF-863901428F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59CA-5C18-4E24-8855-3F4BA18F36B1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697E-BA8B-460B-8AF2-C86D0F22FE77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FF21-56BD-4DF5-A7D0-45CB06C84ABF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8FB-A740-4072-9592-799505ECE2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C9A-CE74-4C29-9402-A03BE3FC56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2AC7-6C76-4A9B-8882-760BC6C6DE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DD13-4EB2-4803-9A80-2720A4D1A4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638F-8555-49D2-B288-BFBAB8364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4CA2-EDE0-46E7-9980-F5E9827400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81CD-FEC7-4750-B770-BC22CCA8B2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FCF9-44F6-49F6-876B-E76A3100A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9884E9-3E9E-4754-BB95-3D2BF753E719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119D-E3F5-4319-AC5D-5E067DCA15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CEA-48DD-49D3-B2D8-768E5CF7C6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0315-D8F4-4278-974F-19A1648C26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00A6-D29E-4AAB-8B48-630A0C8FCA09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5A1E-3D7C-4B93-8140-4B365AA88972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807C4-9FDF-4C69-9D74-510EB0F1FE2E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9AC1-F7D7-450A-9D80-AE0BE8A2713A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BDBF-4AA4-4709-A1A8-9B4AC07B87A2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790CB8-30FF-4DE2-B54C-C99DE314CA97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B947-2175-4D51-8727-8E5C21EF4162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A2C16D-A2BB-4BEE-AAE7-5155EBA507A2}" type="datetime1">
              <a:rPr lang="ru-RU" smtClean="0">
                <a:solidFill>
                  <a:srgbClr val="E7DEC9"/>
                </a:solidFill>
              </a:rPr>
              <a:t>22.01.2013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E7DEC9"/>
                </a:solidFill>
              </a:rPr>
              <a:t>учитель русского языка и литературы Мыцова Л. А.</a:t>
            </a:r>
            <a:endParaRPr lang="ru-RU">
              <a:solidFill>
                <a:srgbClr val="E7DE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322409-DAF0-4F11-9807-11EB9B832944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3669-9E20-493C-9F5A-98EF05BA64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22.01.2013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Мыцова Л. А.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28F8-6DC3-47E3-9C51-2615B132FD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0/44/926/44926519_Muzeyusadba_L.jpg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hyperlink" Target="http://historykeeper.ru/images/stories/Usadba/Melihovo/Melihovo_2.jpg" TargetMode="External"/><Relationship Id="rId17" Type="http://schemas.openxmlformats.org/officeDocument/2006/relationships/hyperlink" Target="http://news76week.ru/files/journal/2/usadba-nekrasova.jpg" TargetMode="External"/><Relationship Id="rId2" Type="http://schemas.openxmlformats.org/officeDocument/2006/relationships/hyperlink" Target="http://photos.lifeisphoto.ru/16/2/166392.jpg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irikovich63/view/399954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hyperlink" Target="http://www.russian-goldenring.ru/UserImages/1000304846Big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hyperlink" Target="http://radikal.ua/data/upload/05615/05615/102e217f6e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artquizz.free.fr/mer/deak1.jpg" TargetMode="Externa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photos.lifeisphoto.ru/16/2/166392.jpg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45.jpeg"/><Relationship Id="rId5" Type="http://schemas.openxmlformats.org/officeDocument/2006/relationships/image" Target="../media/image5.jpeg"/><Relationship Id="rId10" Type="http://schemas.openxmlformats.org/officeDocument/2006/relationships/hyperlink" Target="http://yaroslavl.rfn.ru/p/m_31809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www.wise-travel.ru/image/small/25313.jpg" TargetMode="External"/><Relationship Id="rId3" Type="http://schemas.openxmlformats.org/officeDocument/2006/relationships/hyperlink" Target="http://photos.lifeisphoto.ru/16/2/166392.jpg" TargetMode="External"/><Relationship Id="rId7" Type="http://schemas.openxmlformats.org/officeDocument/2006/relationships/hyperlink" Target="http://img-fotki.yandex.ru/get/29/vikulay1.6/0_12495_e7e9337a_XL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hyperlink" Target="http://read.kamensky.ru/2009/08/08/106.jpg" TargetMode="External"/><Relationship Id="rId5" Type="http://schemas.openxmlformats.org/officeDocument/2006/relationships/hyperlink" Target="http://www.wise-travel.ru/image/big/25315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hyperlink" Target="http://www.skorootpusk.ru/pics/003171613321.jpg" TargetMode="External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21" Type="http://schemas.openxmlformats.org/officeDocument/2006/relationships/image" Target="../media/image26.jpeg"/><Relationship Id="rId7" Type="http://schemas.openxmlformats.org/officeDocument/2006/relationships/slide" Target="slide10.xml"/><Relationship Id="rId12" Type="http://schemas.openxmlformats.org/officeDocument/2006/relationships/slide" Target="slide11.xml"/><Relationship Id="rId17" Type="http://schemas.openxmlformats.org/officeDocument/2006/relationships/image" Target="../media/image24.jpeg"/><Relationship Id="rId2" Type="http://schemas.openxmlformats.org/officeDocument/2006/relationships/hyperlink" Target="http://photos.lifeisphoto.ru/16/2/166392.jpg" TargetMode="External"/><Relationship Id="rId16" Type="http://schemas.openxmlformats.org/officeDocument/2006/relationships/hyperlink" Target="http://val-amochkina.narod.ru/images/father_1.jpg" TargetMode="External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21.jpeg"/><Relationship Id="rId5" Type="http://schemas.openxmlformats.org/officeDocument/2006/relationships/image" Target="../media/image19.jpeg"/><Relationship Id="rId15" Type="http://schemas.openxmlformats.org/officeDocument/2006/relationships/image" Target="../media/image23.jpeg"/><Relationship Id="rId10" Type="http://schemas.openxmlformats.org/officeDocument/2006/relationships/hyperlink" Target="http://naholste.info/UserFiles/MakovskiyV_2.jpg" TargetMode="External"/><Relationship Id="rId19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900igr.net/datai/literatura/Nekrasov-N.A/0004-003-Pel-by-ja-pesnju-pro-etu-dorogu-Pel-by-da-revmja-revel.jpg" TargetMode="Externa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2" Type="http://schemas.openxmlformats.org/officeDocument/2006/relationships/hyperlink" Target="http://photos.lifeisphoto.ru/16/2/1663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9324528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Исторические усадьбы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России</a:t>
            </a:r>
          </a:p>
          <a:p>
            <a:pPr algn="ctr"/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Рисунок1книг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 descr="http://www.as-pushkin.net/images/mesta/boldino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70739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692696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Михайловское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Усадьб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484784"/>
            <a:ext cx="381416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72000" y="692696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Тарханы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Картинка 50 из 955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556792"/>
            <a:ext cx="3778920" cy="381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Картинка 1 из 376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556792"/>
            <a:ext cx="35283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9512" y="692696"/>
            <a:ext cx="42521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Спасское-Лутовиново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92696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Ясная Поляна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Картинка 1 из 955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1556792"/>
            <a:ext cx="368623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692696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Мелихово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0" descr="Картинка 54 из 955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r="13601"/>
          <a:stretch>
            <a:fillRect/>
          </a:stretch>
        </p:blipFill>
        <p:spPr bwMode="auto">
          <a:xfrm>
            <a:off x="539552" y="1412776"/>
            <a:ext cx="367996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51520" y="692696"/>
            <a:ext cx="42484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Абрамцево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2153" y="1556792"/>
            <a:ext cx="367402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Картинка 8 из 9554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9553" y="1484784"/>
            <a:ext cx="35622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51520" y="692696"/>
            <a:ext cx="42484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Карабиха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692696"/>
            <a:ext cx="4104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36004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098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0599" y="758313"/>
            <a:ext cx="8784976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краю моём родимом» (</a:t>
            </a:r>
            <a:r>
              <a:rPr lang="ru-RU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родовое имение Н. А. Некрасова)</a:t>
            </a:r>
            <a:endParaRPr lang="ru-RU" sz="6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выполнена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учителем русского языка и литературы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Мыцовой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 А.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2720" y="0"/>
            <a:ext cx="91667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Волга … колыбель моя!»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Охотино Мышкинский р-он"/>
          <p:cNvPicPr>
            <a:picLocks noChangeAspect="1" noChangeArrowheads="1"/>
          </p:cNvPicPr>
          <p:nvPr/>
        </p:nvPicPr>
        <p:blipFill>
          <a:blip r:embed="rId4" cstate="print"/>
          <a:srcRect l="33422"/>
          <a:stretch>
            <a:fillRect/>
          </a:stretch>
        </p:blipFill>
        <p:spPr bwMode="auto">
          <a:xfrm>
            <a:off x="0" y="1196752"/>
            <a:ext cx="4104456" cy="503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1268760"/>
            <a:ext cx="4896544" cy="51398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Волга … колыбель моя!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Любил ли кто тебя,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по утренним зорям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ещё всё в мире спит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алый блеск едва скользит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тёмно-голубым волнам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убегал к родной реке…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«На Волге (Детство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Валежникова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Картинка 18 из 4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3816424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67944" y="1124744"/>
            <a:ext cx="4893647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вдруг я стоны услыхал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взор мой на берег упал.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Почти пригнувшись головой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ногам обвитым бечевой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Обутым в лапти вдоль реки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Ползли гурьбою бурлаки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был невыносимо дик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страшно ясен в тишине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мерный похоронный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крик…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8533632" y="6377896"/>
            <a:ext cx="610368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17304" y="6462647"/>
            <a:ext cx="4886672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40523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«…Приехал я домой»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igor19.narod.ru/yarobl/hist_cult/abbacumcevo/abbacumcev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1124744"/>
            <a:ext cx="4241354" cy="5468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«Припомнил я, волнуясь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и мечтая,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мог ещё увидеться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 тобой,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И опоздал!»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Из поэмы «Мать»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269452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Могила матери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photoblues.ru/pictures/Vladimir_Golovin/5370.jpg"/>
          <p:cNvPicPr>
            <a:picLocks noChangeAspect="1" noChangeArrowheads="1"/>
          </p:cNvPicPr>
          <p:nvPr/>
        </p:nvPicPr>
        <p:blipFill>
          <a:blip r:embed="rId5" cstate="print"/>
          <a:srcRect t="6738" r="52751" b="5670"/>
          <a:stretch>
            <a:fillRect/>
          </a:stretch>
        </p:blipFill>
        <p:spPr bwMode="auto">
          <a:xfrm>
            <a:off x="323528" y="1196752"/>
            <a:ext cx="36004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11960" y="1124744"/>
            <a:ext cx="4464496" cy="54726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посетил деревню, нивы,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Волгу –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те же вы – и нивы, 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народ…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 же всё – река моя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родная…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Из поэмы «Мать»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photoblues.ru/pictures/Vedeneya/8050.jpg"/>
          <p:cNvPicPr>
            <a:picLocks noChangeAspect="1" noChangeArrowheads="1"/>
          </p:cNvPicPr>
          <p:nvPr/>
        </p:nvPicPr>
        <p:blipFill>
          <a:blip r:embed="rId6" cstate="print"/>
          <a:srcRect l="29295" t="2821" r="23456" b="2680"/>
          <a:stretch>
            <a:fillRect/>
          </a:stretch>
        </p:blipFill>
        <p:spPr bwMode="auto">
          <a:xfrm>
            <a:off x="323528" y="1268760"/>
            <a:ext cx="360040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photoblues.ru/pictures/Cwetlana_Mar/11898.jpg"/>
          <p:cNvPicPr>
            <a:picLocks noChangeAspect="1" noChangeArrowheads="1"/>
          </p:cNvPicPr>
          <p:nvPr/>
        </p:nvPicPr>
        <p:blipFill>
          <a:blip r:embed="rId7" cstate="print"/>
          <a:srcRect l="12422" r="621" b="11363"/>
          <a:stretch>
            <a:fillRect/>
          </a:stretch>
        </p:blipFill>
        <p:spPr bwMode="auto">
          <a:xfrm>
            <a:off x="467544" y="1196752"/>
            <a:ext cx="3528392" cy="540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11960" y="1124744"/>
            <a:ext cx="4487511" cy="54726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Сгорело ты, гнездо моих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отцов!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сад заглох, мой дом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бесследно сгинул…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Некрасов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«Уныние»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8597330" y="6267445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2123728" y="6408033"/>
            <a:ext cx="4742656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76 из 1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исунок1книги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22558" t="16294" r="48999" b="20009"/>
          <a:stretch>
            <a:fillRect/>
          </a:stretch>
        </p:blipFill>
        <p:spPr bwMode="auto">
          <a:xfrm>
            <a:off x="539552" y="836712"/>
            <a:ext cx="374441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1060" t="16384" r="20556" b="20009"/>
          <a:stretch>
            <a:fillRect/>
          </a:stretch>
        </p:blipFill>
        <p:spPr bwMode="auto">
          <a:xfrm>
            <a:off x="4788024" y="881336"/>
            <a:ext cx="40029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259632" y="0"/>
            <a:ext cx="632275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Грешнево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сегодня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Собственно, это и все. Больше тут смотреть нечего"/>
          <p:cNvPicPr>
            <a:picLocks noChangeAspect="1" noChangeArrowheads="1"/>
          </p:cNvPicPr>
          <p:nvPr/>
        </p:nvPicPr>
        <p:blipFill>
          <a:blip r:embed="rId7" cstate="print"/>
          <a:srcRect l="-3738" r="2804" b="1869"/>
          <a:stretch>
            <a:fillRect/>
          </a:stretch>
        </p:blipFill>
        <p:spPr bwMode="auto">
          <a:xfrm>
            <a:off x="467544" y="1052736"/>
            <a:ext cx="38884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Музыкантская, потом трактир. Вроде когда-то здесь был музей"/>
          <p:cNvPicPr>
            <a:picLocks noChangeAspect="1" noChangeArrowheads="1"/>
          </p:cNvPicPr>
          <p:nvPr/>
        </p:nvPicPr>
        <p:blipFill>
          <a:blip r:embed="rId8" cstate="print"/>
          <a:srcRect l="9799" r="33366"/>
          <a:stretch>
            <a:fillRect/>
          </a:stretch>
        </p:blipFill>
        <p:spPr bwMode="auto">
          <a:xfrm>
            <a:off x="4644008" y="980728"/>
            <a:ext cx="4176464" cy="55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971600" y="1268760"/>
            <a:ext cx="29701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на месте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сгоревшей усадьбы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6021288"/>
            <a:ext cx="34700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Бывшая музыкантская</a:t>
            </a:r>
          </a:p>
        </p:txBody>
      </p:sp>
      <p:pic>
        <p:nvPicPr>
          <p:cNvPr id="18" name="Picture 2" descr="&quot;Вот темный-темный сад&quot;.."/>
          <p:cNvPicPr>
            <a:picLocks noChangeAspect="1" noChangeArrowheads="1"/>
          </p:cNvPicPr>
          <p:nvPr/>
        </p:nvPicPr>
        <p:blipFill>
          <a:blip r:embed="rId9" cstate="print"/>
          <a:srcRect l="17342" t="-1542" r="22537" b="-9450"/>
          <a:stretch>
            <a:fillRect/>
          </a:stretch>
        </p:blipFill>
        <p:spPr bwMode="auto">
          <a:xfrm>
            <a:off x="683568" y="1052736"/>
            <a:ext cx="36004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187624" y="6021288"/>
            <a:ext cx="238693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тёмный сад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Картинка 32 из 11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1052736"/>
            <a:ext cx="4032448" cy="535253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076056" y="1124744"/>
            <a:ext cx="351692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здесь проблемы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с водой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0410" y="6405273"/>
            <a:ext cx="521208" cy="4515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08769" y="6472769"/>
            <a:ext cx="4454624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0"/>
            <a:ext cx="702711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Интернет-ресурсы: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1.</a:t>
            </a:r>
            <a:r>
              <a:rPr lang="en-US" sz="2400" b="1" dirty="0" smtClean="0">
                <a:solidFill>
                  <a:schemeClr val="bg1"/>
                </a:solidFill>
              </a:rPr>
              <a:t>http://kostromka.ru/zontikov/nekrasov/13.php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http://sch714-nekrasov.narod.ru/Greshnevo.htm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http://www.geocaching.su/?pn=101&amp;cid=2009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http://usadba-yar.narod.ru/info-greshnevo1.html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9289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http://turbina.ru/guide/Karabikha-Rossiya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132970/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/Karabikha-i-Greshnevo-59817/photo1104914/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35699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http://yaroslavl.rfn.ru/section.html?cid=7&amp;date=04-07-2007&amp;page=2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1490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http://www.hist-sights.ru/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28664" y="6285312"/>
            <a:ext cx="4886672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книг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Картинка 76 из 1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888432" cy="4104456"/>
          </a:xfrm>
          <a:prstGeom prst="rect">
            <a:avLst/>
          </a:prstGeom>
          <a:noFill/>
        </p:spPr>
      </p:pic>
      <p:pic>
        <p:nvPicPr>
          <p:cNvPr id="70658" name="Picture 2" descr="http://www.wise-travel.ru/image/big/253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40768"/>
            <a:ext cx="3751453" cy="4104456"/>
          </a:xfrm>
          <a:prstGeom prst="rect">
            <a:avLst/>
          </a:prstGeom>
          <a:noFill/>
        </p:spPr>
      </p:pic>
      <p:pic>
        <p:nvPicPr>
          <p:cNvPr id="70660" name="Picture 4" descr="Картинка 12 из 1035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340768"/>
            <a:ext cx="3888432" cy="4104456"/>
          </a:xfrm>
          <a:prstGeom prst="rect">
            <a:avLst/>
          </a:prstGeom>
          <a:noFill/>
        </p:spPr>
      </p:pic>
      <p:pic>
        <p:nvPicPr>
          <p:cNvPr id="70662" name="Picture 6" descr="Картинка 20 из 1035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340768"/>
            <a:ext cx="3843163" cy="4104456"/>
          </a:xfrm>
          <a:prstGeom prst="rect">
            <a:avLst/>
          </a:prstGeom>
          <a:noFill/>
        </p:spPr>
      </p:pic>
      <p:pic>
        <p:nvPicPr>
          <p:cNvPr id="70664" name="Picture 8" descr="Картинка 24 из 1035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b="3509"/>
          <a:stretch>
            <a:fillRect/>
          </a:stretch>
        </p:blipFill>
        <p:spPr bwMode="auto">
          <a:xfrm>
            <a:off x="395536" y="1340768"/>
            <a:ext cx="3892083" cy="4104456"/>
          </a:xfrm>
          <a:prstGeom prst="rect">
            <a:avLst/>
          </a:prstGeom>
          <a:noFill/>
        </p:spPr>
      </p:pic>
      <p:pic>
        <p:nvPicPr>
          <p:cNvPr id="70666" name="Picture 10" descr="Картинка 27 из 1035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l="4255"/>
          <a:stretch>
            <a:fillRect/>
          </a:stretch>
        </p:blipFill>
        <p:spPr bwMode="auto">
          <a:xfrm>
            <a:off x="4772593" y="1340768"/>
            <a:ext cx="3868120" cy="41044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3016" y="188640"/>
            <a:ext cx="82932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окрестностях </a:t>
            </a:r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Грешнева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96752"/>
            <a:ext cx="8424936" cy="5472608"/>
          </a:xfrm>
          <a:prstGeom prst="rect">
            <a:avLst/>
          </a:prstGeom>
          <a:solidFill>
            <a:schemeClr val="accent1">
              <a:lumMod val="60000"/>
              <a:lumOff val="40000"/>
              <a:alpha val="7098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2132856"/>
            <a:ext cx="7695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посещал Париж, Неаполь, Ниццу,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но я нигде так сладко не дышал,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как в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Н. А. Некрасов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464496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Мыцова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Л. А.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636912"/>
            <a:ext cx="32164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260648"/>
            <a:ext cx="18722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садьба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Детство и юность Н. А.Некрасова. Детские и юношеские года поэт провел здесь в своем родовом поместье. Оно состояло из большого неуклюжего дома, за ним в глубине сада стоял небольшой двухэтажный флигелек – музыкантская. За усадьбой была псарня. Музыкантская в Грешнево."/>
          <p:cNvPicPr>
            <a:picLocks noChangeAspect="1" noChangeArrowheads="1"/>
          </p:cNvPicPr>
          <p:nvPr/>
        </p:nvPicPr>
        <p:blipFill>
          <a:blip r:embed="rId5" cstate="print"/>
          <a:srcRect l="22746"/>
          <a:stretch>
            <a:fillRect/>
          </a:stretch>
        </p:blipFill>
        <p:spPr bwMode="auto">
          <a:xfrm>
            <a:off x="7524328" y="836712"/>
            <a:ext cx="1395408" cy="123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4437112"/>
            <a:ext cx="19163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Родители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780928"/>
            <a:ext cx="187220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Волга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А дорога дальше ведет на Рыбницы, Красный Профинтерн ...&quot;И вот они опять, знакомые места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56992"/>
            <a:ext cx="1805107" cy="127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4725144"/>
            <a:ext cx="290194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Крестьянские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дети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Картинка 1 из 18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5373216"/>
            <a:ext cx="158417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1560" y="260648"/>
            <a:ext cx="200067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Снова в 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Грешневе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migor19.narod.ru/yarobl/hist_cult/abbacumcevo/abbacumcevo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268760"/>
            <a:ext cx="118813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779912" y="260648"/>
            <a:ext cx="202029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Грешнево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14" action="ppaction://hlinksldjump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  сегодня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А вот и Грешнево"/>
          <p:cNvPicPr>
            <a:picLocks noChangeAspect="1" noChangeArrowheads="1"/>
          </p:cNvPicPr>
          <p:nvPr/>
        </p:nvPicPr>
        <p:blipFill>
          <a:blip r:embed="rId15" cstate="print"/>
          <a:srcRect t="34120" r="45062" b="6761"/>
          <a:stretch>
            <a:fillRect/>
          </a:stretch>
        </p:blipFill>
        <p:spPr bwMode="auto">
          <a:xfrm>
            <a:off x="3059832" y="980728"/>
            <a:ext cx="103540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http://val-amochkina.narod.ru/images/father_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l="11283" t="7560" r="9733" b="30071"/>
          <a:stretch>
            <a:fillRect/>
          </a:stretch>
        </p:blipFill>
        <p:spPr bwMode="auto">
          <a:xfrm>
            <a:off x="3995936" y="5013176"/>
            <a:ext cx="1368152" cy="161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516216" y="2636912"/>
            <a:ext cx="243387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Господский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           сад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4797152"/>
            <a:ext cx="182473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Сибирка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8224" y="3212976"/>
            <a:ext cx="1080120" cy="141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Ярославско-Костромской большой луговой тракт, проходивший мимо усадьбы &#10;отца Некрасова в Грешневе. Фотография А.В. Попова. 1935 г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264" y="5516771"/>
            <a:ext cx="1584176" cy="115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5652120" y="845423"/>
            <a:ext cx="1476164" cy="171948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452320" y="845423"/>
            <a:ext cx="0" cy="171948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85660" y="3709775"/>
            <a:ext cx="0" cy="101536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39" name="Прямая со стрелкой 39938"/>
          <p:cNvCxnSpPr/>
          <p:nvPr/>
        </p:nvCxnSpPr>
        <p:spPr>
          <a:xfrm flipH="1">
            <a:off x="5652120" y="4797152"/>
            <a:ext cx="1440161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43" name="Прямая со стрелкой 39942"/>
          <p:cNvCxnSpPr/>
          <p:nvPr/>
        </p:nvCxnSpPr>
        <p:spPr>
          <a:xfrm flipH="1" flipV="1">
            <a:off x="3225476" y="5381927"/>
            <a:ext cx="770460" cy="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46" name="Прямая со стрелкой 39945"/>
          <p:cNvCxnSpPr/>
          <p:nvPr/>
        </p:nvCxnSpPr>
        <p:spPr>
          <a:xfrm flipV="1">
            <a:off x="395536" y="3429001"/>
            <a:ext cx="0" cy="1203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774502" y="1467453"/>
            <a:ext cx="0" cy="1203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54" name="Прямая со стрелкой 39953"/>
          <p:cNvCxnSpPr/>
          <p:nvPr/>
        </p:nvCxnSpPr>
        <p:spPr>
          <a:xfrm>
            <a:off x="2699792" y="692696"/>
            <a:ext cx="108012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5608" y="6433617"/>
            <a:ext cx="4382616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Рисунок1книг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10101"/>
          <a:stretch>
            <a:fillRect/>
          </a:stretch>
        </p:blipFill>
        <p:spPr>
          <a:xfrm>
            <a:off x="0" y="-1138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2558" t="16294" r="48999" b="20009"/>
          <a:stretch>
            <a:fillRect/>
          </a:stretch>
        </p:blipFill>
        <p:spPr bwMode="auto">
          <a:xfrm>
            <a:off x="492153" y="841424"/>
            <a:ext cx="3935831" cy="597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83568" y="1196752"/>
            <a:ext cx="3744416" cy="58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перешло в род Некрасовых от прабабки поэта, Прасковьи Борисовны Нероновой, в замужестве Некрасовой. Первым из Некрасовых поселился здесь дед поэта, Сергей Алексеевич, который в 1803 году построил в усадьбе барский дом. После его смерти усадьба по наследству перешла к отцу поэта, Алексею Сергеевичу.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1060" t="16384" r="20556" b="20009"/>
          <a:stretch>
            <a:fillRect/>
          </a:stretch>
        </p:blipFill>
        <p:spPr bwMode="auto">
          <a:xfrm>
            <a:off x="4906325" y="832855"/>
            <a:ext cx="40029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 descr="na_af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268760"/>
            <a:ext cx="40125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63688" y="32535"/>
            <a:ext cx="58012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 усадьбы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2558" t="16294" r="48999" b="20009"/>
          <a:stretch>
            <a:fillRect/>
          </a:stretch>
        </p:blipFill>
        <p:spPr bwMode="auto">
          <a:xfrm>
            <a:off x="539552" y="897035"/>
            <a:ext cx="3816424" cy="59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39552" y="869407"/>
            <a:ext cx="3744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переехать в Ярославле  Волгу  и пройти прямо… то очутимся на столбовом почтовом тракте. Поехав 19 верст  по песчаному грунту, где справа и слева песок…  мелкий кустарник,  вереск…  увидишь деревню, начинающуюся столбом с надписью «Сельцо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душ столько-то, господ Некрасовых».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Автобиографические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записи Н. Некрасова</a:t>
            </a:r>
          </a:p>
          <a:p>
            <a:pPr lvl="0"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51060" t="16384" r="20556" b="20009"/>
          <a:stretch>
            <a:fillRect/>
          </a:stretch>
        </p:blipFill>
        <p:spPr bwMode="auto">
          <a:xfrm>
            <a:off x="4921388" y="897035"/>
            <a:ext cx="400299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501008"/>
            <a:ext cx="3928520" cy="288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04448" y="6319640"/>
            <a:ext cx="539552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28664" y="6388105"/>
            <a:ext cx="4454624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0"/>
            <a:ext cx="554587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Господский дом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340768"/>
            <a:ext cx="5871079" cy="437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980728"/>
            <a:ext cx="4644008" cy="58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«Проехав </a:t>
            </a:r>
            <a:r>
              <a:rPr lang="ru-RU" sz="2800" b="1" dirty="0" smtClean="0">
                <a:solidFill>
                  <a:srgbClr val="002060"/>
                </a:solidFill>
              </a:rPr>
              <a:t>длинную бревенчатую деревню,  увидишь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садовый деревянный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забор, начинающийся от последней  деревенской избы и из-за которого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выглядывают высокие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деревья: это барский сад.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Тотчас за садом большой серый  неуклюжий дом».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Н. Некрасов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Автобиографические записи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980728"/>
            <a:ext cx="4608512" cy="5877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«Усадьба-то забором была обнесена, крашена 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цвет, да с черными дугами. Барский дом … одноэтажный, небольшой. На дорогу он выходил да в сад. Перед ним-то палисадник. Терраса длинная. С нее же ход в дом был. Всего-то в доме четыре комнаты.»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П. О. Широков,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крестьянин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052736"/>
            <a:ext cx="4608512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глубине сада, позади дома, располагались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хозяйственные постройки: кухня, баня, людская и в самом дальнем углу стоял флигель с кирпичным первым и деревянным вторым этажами.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нём жили крепостные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музыканты.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013176"/>
            <a:ext cx="26243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Музыкантская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388424" y="6237312"/>
            <a:ext cx="755576" cy="6149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23728" y="6434197"/>
            <a:ext cx="4094584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97 0.13251 L -0.21076 -0.05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9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0"/>
            <a:ext cx="601741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Грешневский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сад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176464" cy="547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124744"/>
            <a:ext cx="4320480" cy="550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саду можно увидеть несколько очень старых лип, посаженных, как гласит семейное предание, еще матерью поэта. 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460432" y="6237312"/>
            <a:ext cx="683568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23728" y="6470488"/>
            <a:ext cx="4382616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19186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43423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Сибирка, она же </a:t>
            </a:r>
            <a:r>
              <a:rPr lang="ru-RU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Владимирка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Ярославско-Костромской большой луговой тракт, проходивший мимо усадьбы &#10;отца Некрасова в Грешневе. Фотография А.В. Попова. 1935 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15679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221088"/>
            <a:ext cx="452893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Ярославско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Костромской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большой луговой тракт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980728"/>
            <a:ext cx="4427984" cy="58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«Сельцо… стоит на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низовой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Ярославско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Костромской дороге,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называемой Сибиркой, она же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Н. Некрасов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Автобиографические записи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897140"/>
            <a:ext cx="4396203" cy="58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Широкая дороженька,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Берёзами обставлена,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Далёка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протянулася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«Кому на Руси жить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хорошо»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961542"/>
            <a:ext cx="4572000" cy="5877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«Всё, что по ней шло 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ехало и было ведомо,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начиная с почтовых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троек и кончая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арестантами, закован-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ными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цепи, 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вождении конвойных,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постоянной пищей нашего детского любопытства.»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Н. Некрасов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Автобиографические записи</a:t>
            </a:r>
          </a:p>
        </p:txBody>
      </p:sp>
      <p:pic>
        <p:nvPicPr>
          <p:cNvPr id="10" name="Picture 4" descr="Картинка 110 из 1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452" y="1772816"/>
            <a:ext cx="439597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10264" y="6237312"/>
            <a:ext cx="682376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181003" y="6450205"/>
            <a:ext cx="4454624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0"/>
            <a:ext cx="310181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Рисунок3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493052" cy="543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2792" y="893290"/>
            <a:ext cx="4752528" cy="596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был охотник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игрок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Не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зол, но крут,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детей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суровой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                                                                                                                                                                            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Держал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старик, растил,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как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дикарей.</a:t>
            </a: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с ним в лесу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да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чистом поле,</a:t>
            </a: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Травя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волков, стреляя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spcBef>
                <a:spcPct val="3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глухарей.</a:t>
            </a:r>
          </a:p>
          <a:p>
            <a:pPr>
              <a:spcBef>
                <a:spcPct val="3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Н. Некрасов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237312"/>
            <a:ext cx="226568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С. Некрасов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24366" r="31229" b="2315"/>
          <a:stretch>
            <a:fillRect/>
          </a:stretch>
        </p:blipFill>
        <p:spPr>
          <a:xfrm>
            <a:off x="323528" y="1052736"/>
            <a:ext cx="3744416" cy="530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5576" y="6237312"/>
            <a:ext cx="240194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 А. Некрасова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416" y="864477"/>
            <a:ext cx="4608512" cy="59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«Небольшого роста,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беленькая, необыкновенно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добрая, умная, тихая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барыня была.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 она избавляла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побоев – просила мужа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всех…»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крестьянин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Э. М.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Торчин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Рисунок4_0"/>
          <p:cNvPicPr>
            <a:picLocks noChangeAspect="1" noChangeArrowheads="1"/>
          </p:cNvPicPr>
          <p:nvPr/>
        </p:nvPicPr>
        <p:blipFill>
          <a:blip r:embed="rId6" cstate="print"/>
          <a:srcRect r="20470"/>
          <a:stretch>
            <a:fillRect/>
          </a:stretch>
        </p:blipFill>
        <p:spPr bwMode="auto">
          <a:xfrm>
            <a:off x="323528" y="908720"/>
            <a:ext cx="3744416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20938" y="915688"/>
            <a:ext cx="4752528" cy="58169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«Писать стихи начал с семи,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Помню, я что-то посвятил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 в день её именин: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Любезна маменька! Примите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 слабый труд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рассмотрите,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Годится ли куда-нибудь.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Некрасов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Автобиографические записи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279654" y="6336792"/>
            <a:ext cx="754384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2142062" y="6473952"/>
            <a:ext cx="4670648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6 из 1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4866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  <a:alpha val="7215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5100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крестьянских детей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168352" cy="556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1052736"/>
            <a:ext cx="4786346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нашим садом … начинались крестьянские избы.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(Н. Некрасов) проделал лазейку и при каждом удобном случае вылезал к ним(детям) в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деревню, принимал участие в их играх …»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воспоминаний сестры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«Наброски биографии  Некрасова»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452" r="8602"/>
          <a:stretch>
            <a:fillRect/>
          </a:stretch>
        </p:blipFill>
        <p:spPr bwMode="auto">
          <a:xfrm>
            <a:off x="467544" y="980728"/>
            <a:ext cx="2952328" cy="279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 Картинка 24. Крестьянские дети в поле. "/>
          <p:cNvPicPr>
            <a:picLocks noChangeAspect="1" noChangeArrowheads="1"/>
          </p:cNvPicPr>
          <p:nvPr/>
        </p:nvPicPr>
        <p:blipFill>
          <a:blip r:embed="rId6" cstate="print"/>
          <a:srcRect l="26786" t="17366" r="22301" b="8435"/>
          <a:stretch>
            <a:fillRect/>
          </a:stretch>
        </p:blipFill>
        <p:spPr bwMode="auto">
          <a:xfrm>
            <a:off x="467544" y="3212976"/>
            <a:ext cx="30963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572946" y="6263905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180617" y="6427959"/>
            <a:ext cx="4742656" cy="384048"/>
          </a:xfrm>
        </p:spPr>
        <p:txBody>
          <a:bodyPr/>
          <a:lstStyle/>
          <a:p>
            <a:r>
              <a:rPr lang="ru-RU" dirty="0" smtClean="0">
                <a:solidFill>
                  <a:srgbClr val="E7DEC9"/>
                </a:solidFill>
              </a:rPr>
              <a:t>учитель русского языка и литературы </a:t>
            </a:r>
            <a:r>
              <a:rPr lang="ru-RU" dirty="0" err="1" smtClean="0">
                <a:solidFill>
                  <a:srgbClr val="E7DEC9"/>
                </a:solidFill>
              </a:rPr>
              <a:t>Мыцова</a:t>
            </a:r>
            <a:r>
              <a:rPr lang="ru-RU" dirty="0" smtClean="0">
                <a:solidFill>
                  <a:srgbClr val="E7DEC9"/>
                </a:solidFill>
              </a:rPr>
              <a:t> Л. А.</a:t>
            </a:r>
            <a:endParaRPr lang="ru-RU" dirty="0">
              <a:solidFill>
                <a:srgbClr val="E7DE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1336</TotalTime>
  <Words>1055</Words>
  <Application>Microsoft Office PowerPoint</Application>
  <PresentationFormat>Экран (4:3)</PresentationFormat>
  <Paragraphs>230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Люда</cp:lastModifiedBy>
  <cp:revision>113</cp:revision>
  <dcterms:created xsi:type="dcterms:W3CDTF">2012-02-10T18:36:26Z</dcterms:created>
  <dcterms:modified xsi:type="dcterms:W3CDTF">2013-01-22T19:05:47Z</dcterms:modified>
</cp:coreProperties>
</file>