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78" r:id="rId2"/>
    <p:sldId id="259" r:id="rId3"/>
    <p:sldId id="260" r:id="rId4"/>
    <p:sldId id="279" r:id="rId5"/>
    <p:sldId id="281" r:id="rId6"/>
    <p:sldId id="282" r:id="rId7"/>
    <p:sldId id="265" r:id="rId8"/>
    <p:sldId id="293" r:id="rId9"/>
    <p:sldId id="285" r:id="rId10"/>
    <p:sldId id="264" r:id="rId11"/>
    <p:sldId id="266" r:id="rId12"/>
    <p:sldId id="267" r:id="rId13"/>
    <p:sldId id="268" r:id="rId14"/>
    <p:sldId id="269" r:id="rId15"/>
    <p:sldId id="270" r:id="rId16"/>
    <p:sldId id="272" r:id="rId17"/>
    <p:sldId id="273" r:id="rId18"/>
    <p:sldId id="274" r:id="rId19"/>
    <p:sldId id="290" r:id="rId20"/>
    <p:sldId id="294" r:id="rId21"/>
    <p:sldId id="283" r:id="rId22"/>
    <p:sldId id="291" r:id="rId23"/>
    <p:sldId id="286" r:id="rId24"/>
    <p:sldId id="287" r:id="rId25"/>
    <p:sldId id="295" r:id="rId26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  <a:srgbClr val="2C1D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877" autoAdjust="0"/>
    <p:restoredTop sz="94660"/>
  </p:normalViewPr>
  <p:slideViewPr>
    <p:cSldViewPr>
      <p:cViewPr>
        <p:scale>
          <a:sx n="57" d="100"/>
          <a:sy n="57" d="100"/>
        </p:scale>
        <p:origin x="-666" y="-2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6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528CAA-57AE-4C18-BC7D-DEAD89E79975}" type="datetimeFigureOut">
              <a:rPr lang="ru-RU" smtClean="0"/>
              <a:pPr/>
              <a:t>28.03.2012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704120-20D3-4F4A-BB91-01259B44B51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87474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704120-20D3-4F4A-BB91-01259B44B51C}" type="slidenum">
              <a:rPr lang="ru-RU" smtClean="0"/>
              <a:pPr/>
              <a:t>3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704120-20D3-4F4A-BB91-01259B44B51C}" type="slidenum">
              <a:rPr lang="ru-RU" smtClean="0"/>
              <a:pPr/>
              <a:t>17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C8F13E-2B46-4096-8022-8B2BAA0B60C3}" type="datetimeFigureOut">
              <a:rPr lang="ru-RU"/>
              <a:pPr>
                <a:defRPr/>
              </a:pPr>
              <a:t>28.03.2012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277AE6-32FF-4ADC-ADB8-615A9496A5B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A6F212-2B13-4B5F-9439-1AD2E741977F}" type="datetimeFigureOut">
              <a:rPr lang="ru-RU"/>
              <a:pPr>
                <a:defRPr/>
              </a:pPr>
              <a:t>28.03.2012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198E2B-B5B2-45A4-913C-D7C292A8E1A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CA4299-EBDB-4598-82ED-9A55F49DB22B}" type="datetimeFigureOut">
              <a:rPr lang="ru-RU"/>
              <a:pPr>
                <a:defRPr/>
              </a:pPr>
              <a:t>28.03.2012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02FFA7-35D9-472E-9EEF-2E9FFD40C0C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D5A96F-5360-43EE-9B6D-98CF303C5910}" type="datetimeFigureOut">
              <a:rPr lang="ru-RU"/>
              <a:pPr>
                <a:defRPr/>
              </a:pPr>
              <a:t>28.03.2012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F27893-45CA-4420-AB3C-5B189CF5789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4C7488-CDC6-4832-B439-5AD5071F0B95}" type="datetimeFigureOut">
              <a:rPr lang="ru-RU"/>
              <a:pPr>
                <a:defRPr/>
              </a:pPr>
              <a:t>28.03.2012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ADD712-59EB-489E-B714-965176AA116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3EEBF8-4F9F-4099-B94C-8C2E75420249}" type="datetimeFigureOut">
              <a:rPr lang="ru-RU"/>
              <a:pPr>
                <a:defRPr/>
              </a:pPr>
              <a:t>28.03.2012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148796-4D61-44F1-8E3E-535FF638224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F8AD39-DFD4-4801-A3CE-385DC2982F1D}" type="datetimeFigureOut">
              <a:rPr lang="ru-RU"/>
              <a:pPr>
                <a:defRPr/>
              </a:pPr>
              <a:t>28.03.2012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96781C-244A-41B7-AB29-82D191F2176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F4C4F3-7DF9-40AC-9AD3-E5937D726339}" type="datetimeFigureOut">
              <a:rPr lang="ru-RU"/>
              <a:pPr>
                <a:defRPr/>
              </a:pPr>
              <a:t>28.03.2012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F3671B-ADA9-4C1E-975B-54EF69FBBC8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E3A8CC-C3B8-4676-8EE0-A69A69643175}" type="datetimeFigureOut">
              <a:rPr lang="ru-RU"/>
              <a:pPr>
                <a:defRPr/>
              </a:pPr>
              <a:t>28.03.2012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8FA722-56C0-4469-82C6-9A9126543CC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5DE172-8408-4A27-B015-9205535B8F5A}" type="datetimeFigureOut">
              <a:rPr lang="ru-RU"/>
              <a:pPr>
                <a:defRPr/>
              </a:pPr>
              <a:t>28.03.2012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717966-B786-4593-A853-5DACE2EBCE4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EFFD44-3191-4B04-83AC-2636D9CA5F3C}" type="datetimeFigureOut">
              <a:rPr lang="ru-RU"/>
              <a:pPr>
                <a:defRPr/>
              </a:pPr>
              <a:t>28.03.2012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46D917-388B-48B1-A5AC-54E6ADF7866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8944F4B0-98A5-40E6-B4CE-6A33E03E7F88}" type="datetimeFigureOut">
              <a:rPr lang="ru-RU"/>
              <a:pPr>
                <a:defRPr/>
              </a:pPr>
              <a:t>28.03.2012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9F1EA1A3-B680-44C5-B04D-C6FF4F55021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" Target="slide16.xml"/><Relationship Id="rId3" Type="http://schemas.openxmlformats.org/officeDocument/2006/relationships/image" Target="../media/image23.png"/><Relationship Id="rId7" Type="http://schemas.openxmlformats.org/officeDocument/2006/relationships/slide" Target="slide15.xml"/><Relationship Id="rId2" Type="http://schemas.openxmlformats.org/officeDocument/2006/relationships/slide" Target="slide11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4.xml"/><Relationship Id="rId5" Type="http://schemas.openxmlformats.org/officeDocument/2006/relationships/slide" Target="slide13.xml"/><Relationship Id="rId4" Type="http://schemas.openxmlformats.org/officeDocument/2006/relationships/slide" Target="slide12.xml"/><Relationship Id="rId9" Type="http://schemas.openxmlformats.org/officeDocument/2006/relationships/slide" Target="slide1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slide" Target="slide11.xml"/><Relationship Id="rId7" Type="http://schemas.openxmlformats.org/officeDocument/2006/relationships/image" Target="../media/image31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upload.wikimedia.org/wikipedia/commons/9/98/SydneyOperaHouse.jpg" TargetMode="External"/><Relationship Id="rId5" Type="http://schemas.openxmlformats.org/officeDocument/2006/relationships/image" Target="../media/image30.png"/><Relationship Id="rId4" Type="http://schemas.openxmlformats.org/officeDocument/2006/relationships/image" Target="../media/image29.png"/><Relationship Id="rId9" Type="http://schemas.openxmlformats.org/officeDocument/2006/relationships/image" Target="../media/image3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slide" Target="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jpeg"/><Relationship Id="rId4" Type="http://schemas.openxmlformats.org/officeDocument/2006/relationships/image" Target="../media/image4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hyperlink" Target="http://ru.wikipedia.org/wiki/%D0%A4%D0%B0%D0%B9%D0%BB:Hobart_Marina_MTWellington.jpg" TargetMode="Externa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jpe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jpeg"/><Relationship Id="rId9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57.jpeg"/><Relationship Id="rId4" Type="http://schemas.openxmlformats.org/officeDocument/2006/relationships/image" Target="../media/image56.wmf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hyperlink" Target="http://ru.wikipedia.org/wiki/%D0%A4%D0%B0%D0%B9%D0%BB:Adelaide_COA.gif" TargetMode="External"/><Relationship Id="rId13" Type="http://schemas.openxmlformats.org/officeDocument/2006/relationships/hyperlink" Target="http://ru.wikipedia.org/wiki/%D0%A4%D0%B0%D0%B9%D0%BB:Australia_(orthographic_projection).svg" TargetMode="External"/><Relationship Id="rId18" Type="http://schemas.openxmlformats.org/officeDocument/2006/relationships/hyperlink" Target="http://images.yandex.kz/search?p=3&amp;ed=1&amp;text=%D0%B0%D0%B2%D1%81%D1%82%D1%80%D0%B0%D0%BB%D0%B8%D1%8F%20%D0%BF%D1%88%D0%B5%D0%BD%D0%B8%D1%86%D0%B0&amp;spsite=www.livescience.com&amp;img_url=i.livescience.com/images/080423-wheat-field-02.jpg&amp;rpt=simage" TargetMode="External"/><Relationship Id="rId3" Type="http://schemas.openxmlformats.org/officeDocument/2006/relationships/hyperlink" Target="http://www.servis-ug.ru/Info/InformationViewForm.aspx?InformationId=2619" TargetMode="External"/><Relationship Id="rId7" Type="http://schemas.openxmlformats.org/officeDocument/2006/relationships/hyperlink" Target="http://australia-ru.com/perth.html" TargetMode="External"/><Relationship Id="rId12" Type="http://schemas.openxmlformats.org/officeDocument/2006/relationships/hyperlink" Target="http://www.hostelo.ru/australia/hobart/hotel.php?hotelnr=36697" TargetMode="External"/><Relationship Id="rId17" Type="http://schemas.openxmlformats.org/officeDocument/2006/relationships/hyperlink" Target="http://thenews.kz/2009/08/01/96609.html" TargetMode="External"/><Relationship Id="rId2" Type="http://schemas.openxmlformats.org/officeDocument/2006/relationships/hyperlink" Target="http://ru.wikipedia.org/wiki/%D0%A4%D0%B0%D0%B9%D0%BB:Brisbane_COA.gif" TargetMode="External"/><Relationship Id="rId16" Type="http://schemas.openxmlformats.org/officeDocument/2006/relationships/hyperlink" Target="http://nevedomosti.ru/category/amazing/" TargetMode="External"/><Relationship Id="rId1" Type="http://schemas.openxmlformats.org/officeDocument/2006/relationships/slideLayout" Target="../slideLayouts/slideLayout9.xml"/><Relationship Id="rId6" Type="http://schemas.openxmlformats.org/officeDocument/2006/relationships/hyperlink" Target="http://www.poedem.ru/country/australia/photos/pert/16656/" TargetMode="External"/><Relationship Id="rId11" Type="http://schemas.openxmlformats.org/officeDocument/2006/relationships/hyperlink" Target="http://www.greenapple.ru/city.php?id=295?&amp;print" TargetMode="External"/><Relationship Id="rId5" Type="http://schemas.openxmlformats.org/officeDocument/2006/relationships/hyperlink" Target="http://ru.wikipedia.org/wiki/%D0%A4%D0%B0%D0%B9%D0%BB:The_Foundation_of_Perth_1829.jpg" TargetMode="External"/><Relationship Id="rId15" Type="http://schemas.openxmlformats.org/officeDocument/2006/relationships/hyperlink" Target="http://ru.wikipedia.org/wiki/%D0%A4%D0%B0%D0%B9%D0%BB:Flag_of_Australia.svg" TargetMode="External"/><Relationship Id="rId10" Type="http://schemas.openxmlformats.org/officeDocument/2006/relationships/hyperlink" Target="http://www.automediaholding.ru/resorts/adelaida.html" TargetMode="External"/><Relationship Id="rId4" Type="http://schemas.openxmlformats.org/officeDocument/2006/relationships/hyperlink" Target="http://www.turizm-online.ru/avstralia/brisben.shtml" TargetMode="External"/><Relationship Id="rId9" Type="http://schemas.openxmlformats.org/officeDocument/2006/relationships/hyperlink" Target="http://gdenasnet.ru/hotelbase.php?hotel=al3862" TargetMode="External"/><Relationship Id="rId14" Type="http://schemas.openxmlformats.org/officeDocument/2006/relationships/hyperlink" Target="http://ru.wikipedia.org/wiki/%D0%A4%D0%B0%D0%B9%D0%BB:Australian_Coat_of_Arms.png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slide" Target="slide1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357430"/>
            <a:ext cx="7772400" cy="1071570"/>
          </a:xfrm>
        </p:spPr>
        <p:txBody>
          <a:bodyPr/>
          <a:lstStyle/>
          <a:p>
            <a:r>
              <a:rPr lang="ru-RU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Население  Австралии.  Австралийский  Союз.</a:t>
            </a:r>
            <a:endParaRPr lang="ru-RU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479925" y="2967038"/>
            <a:ext cx="184150" cy="9239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endParaRPr lang="ru-RU" sz="5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itchFamily="34" charset="0"/>
            </a:endParaRPr>
          </a:p>
        </p:txBody>
      </p:sp>
      <p:pic>
        <p:nvPicPr>
          <p:cNvPr id="2052" name="Picture 3" descr="C:\Users\лена\Pictures\герб австралии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3667125"/>
            <a:ext cx="4143375" cy="319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" name="Picture 5" descr="http://img.yandex.net/i/search/z-images__mask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5575" y="-433388"/>
            <a:ext cx="1371600" cy="914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6" name="Picture 11" descr="http://www.go2australia.ru/files/pubs/img/3/australia-flag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81500" y="0"/>
            <a:ext cx="4762500" cy="238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5148064" y="4797152"/>
            <a:ext cx="37444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Урок  разработала  учитель  географии  высшей  категории  МОУ СОШ №54г.Волгограда  </a:t>
            </a:r>
            <a:r>
              <a:rPr lang="ru-RU" dirty="0" err="1" smtClean="0"/>
              <a:t>Чунакова</a:t>
            </a:r>
            <a:r>
              <a:rPr lang="ru-RU" dirty="0" smtClean="0"/>
              <a:t>  Елена  Ивановна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928670"/>
            <a:ext cx="4143404" cy="28082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Прямоугольник 9"/>
          <p:cNvSpPr/>
          <p:nvPr/>
        </p:nvSpPr>
        <p:spPr>
          <a:xfrm>
            <a:off x="0" y="0"/>
            <a:ext cx="4672498" cy="1200329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7200" b="1" dirty="0">
                <a:ln w="11430"/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50" endPos="85000" dist="60007" dir="5400000" sy="-100000" algn="bl" rotWithShape="0"/>
                </a:effectLst>
                <a:latin typeface="+mn-lt"/>
                <a:hlinkClick r:id="rId3" action="ppaction://hlinksldjump"/>
              </a:rPr>
              <a:t>Абориген</a:t>
            </a:r>
            <a:r>
              <a:rPr lang="ru-RU" sz="7200" b="1" dirty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55000" endA="50" endPos="85000" dist="60007" dir="5400000" sy="-100000" algn="bl" rotWithShape="0"/>
                </a:effectLst>
                <a:latin typeface="+mn-lt"/>
                <a:hlinkClick r:id="rId3" action="ppaction://hlinksldjump"/>
              </a:rPr>
              <a:t>ы</a:t>
            </a:r>
            <a:endParaRPr lang="ru-RU" sz="7200" b="1" dirty="0">
              <a:ln w="11430"/>
              <a:solidFill>
                <a:srgbClr val="FFFF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  <a:reflection blurRad="6350" stA="55000" endA="50" endPos="85000" dist="60007" dir="5400000" sy="-100000" algn="bl" rotWithShape="0"/>
              </a:effectLst>
              <a:latin typeface="+mn-lt"/>
            </a:endParaRPr>
          </a:p>
        </p:txBody>
      </p:sp>
      <p:pic>
        <p:nvPicPr>
          <p:cNvPr id="2050" name="Picture 2" descr="C:\Users\Public\Pictures\untitled.bmp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20" y="3929042"/>
            <a:ext cx="4143404" cy="2928958"/>
          </a:xfrm>
          <a:prstGeom prst="rect">
            <a:avLst/>
          </a:prstGeom>
          <a:noFill/>
        </p:spPr>
      </p:pic>
      <p:pic>
        <p:nvPicPr>
          <p:cNvPr id="1026" name="Picture 2" descr="C:\Users\лена\Pictures\2010-10-30\00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0628" y="500042"/>
            <a:ext cx="3714776" cy="578647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428728" y="0"/>
            <a:ext cx="6732357" cy="1200329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7200" b="1" dirty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55000" endA="50" endPos="85000" dist="60007" dir="5400000" sy="-100000" algn="bl" rotWithShape="0"/>
                </a:effectLst>
                <a:latin typeface="+mn-lt"/>
              </a:rPr>
              <a:t>Крупные города</a:t>
            </a:r>
          </a:p>
        </p:txBody>
      </p:sp>
      <p:pic>
        <p:nvPicPr>
          <p:cNvPr id="23554" name="Picture 2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14414" y="928671"/>
            <a:ext cx="6715172" cy="5929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6" name="Овал 5">
            <a:hlinkClick r:id="rId4" action="ppaction://hlinksldjump"/>
          </p:cNvPr>
          <p:cNvSpPr/>
          <p:nvPr/>
        </p:nvSpPr>
        <p:spPr>
          <a:xfrm>
            <a:off x="6941344" y="5143500"/>
            <a:ext cx="357188" cy="357188"/>
          </a:xfrm>
          <a:prstGeom prst="ellipse">
            <a:avLst/>
          </a:prstGeom>
          <a:solidFill>
            <a:srgbClr val="2C1DE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7" name="Овал 6">
            <a:hlinkClick r:id="rId5" action="ppaction://hlinksldjump"/>
          </p:cNvPr>
          <p:cNvSpPr/>
          <p:nvPr/>
        </p:nvSpPr>
        <p:spPr>
          <a:xfrm>
            <a:off x="7215188" y="4786313"/>
            <a:ext cx="285750" cy="285750"/>
          </a:xfrm>
          <a:prstGeom prst="ellipse">
            <a:avLst/>
          </a:prstGeom>
          <a:solidFill>
            <a:srgbClr val="2C1DE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8" name="Овал 7">
            <a:hlinkClick r:id="rId6" action="ppaction://hlinksldjump"/>
          </p:cNvPr>
          <p:cNvSpPr/>
          <p:nvPr/>
        </p:nvSpPr>
        <p:spPr>
          <a:xfrm>
            <a:off x="6424613" y="5619751"/>
            <a:ext cx="285750" cy="285750"/>
          </a:xfrm>
          <a:prstGeom prst="ellipse">
            <a:avLst/>
          </a:prstGeom>
          <a:solidFill>
            <a:srgbClr val="2C1DE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9" name="Овал 8">
            <a:hlinkClick r:id="rId7" action="ppaction://hlinksldjump"/>
          </p:cNvPr>
          <p:cNvSpPr/>
          <p:nvPr/>
        </p:nvSpPr>
        <p:spPr>
          <a:xfrm>
            <a:off x="7643836" y="3714750"/>
            <a:ext cx="285750" cy="285750"/>
          </a:xfrm>
          <a:prstGeom prst="ellipse">
            <a:avLst/>
          </a:prstGeom>
          <a:solidFill>
            <a:srgbClr val="2C1DE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0" name="Овал 9">
            <a:hlinkClick r:id="rId8" action="ppaction://hlinksldjump"/>
          </p:cNvPr>
          <p:cNvSpPr/>
          <p:nvPr/>
        </p:nvSpPr>
        <p:spPr>
          <a:xfrm>
            <a:off x="1500188" y="4500563"/>
            <a:ext cx="285750" cy="285750"/>
          </a:xfrm>
          <a:prstGeom prst="ellipse">
            <a:avLst/>
          </a:prstGeom>
          <a:solidFill>
            <a:srgbClr val="2C1DE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1" name="Овал 10">
            <a:hlinkClick r:id="rId9" action="ppaction://hlinksldjump"/>
          </p:cNvPr>
          <p:cNvSpPr/>
          <p:nvPr/>
        </p:nvSpPr>
        <p:spPr>
          <a:xfrm>
            <a:off x="6572250" y="6572250"/>
            <a:ext cx="285750" cy="285750"/>
          </a:xfrm>
          <a:prstGeom prst="ellipse">
            <a:avLst/>
          </a:prstGeom>
          <a:solidFill>
            <a:srgbClr val="2C1DE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3" name="Овал 12">
            <a:hlinkClick r:id="" action="ppaction://noaction"/>
          </p:cNvPr>
          <p:cNvSpPr/>
          <p:nvPr/>
        </p:nvSpPr>
        <p:spPr>
          <a:xfrm>
            <a:off x="5305436" y="5033962"/>
            <a:ext cx="285752" cy="28575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" dur="250" autoRev="1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7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250" autoRev="1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animClr clrSpc="rgb" dir="cw">
                                      <p:cBhvr>
                                        <p:cTn id="12" dur="250" autoRev="1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3" dur="250" autoRev="1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250" autoRev="1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7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250" autoRev="1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animClr clrSpc="rgb" dir="cw">
                                      <p:cBhvr>
                                        <p:cTn id="17" dur="250" autoRev="1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8" dur="250" autoRev="1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250" autoRev="1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7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" dur="250" autoRev="1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animClr clrSpc="rgb" dir="cw">
                                      <p:cBhvr>
                                        <p:cTn id="22" dur="250" autoRev="1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23" dur="250" autoRev="1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250" autoRev="1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7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" dur="250" autoRev="1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animClr clrSpc="rgb" dir="cw">
                                      <p:cBhvr>
                                        <p:cTn id="27" dur="250" autoRev="1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28" dur="250" autoRev="1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50" autoRev="1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7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1" dur="250" autoRev="1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animClr clrSpc="rgb" dir="cw">
                                      <p:cBhvr>
                                        <p:cTn id="32" dur="250" autoRev="1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3" dur="250" autoRev="1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50" autoRev="1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7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6" dur="250" autoRev="1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animClr clrSpc="rgb" dir="cw">
                                      <p:cBhvr>
                                        <p:cTn id="37" dur="250" autoRev="1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8" dur="250" autoRev="1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autoRev="1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-428660" y="0"/>
            <a:ext cx="7715304" cy="1754326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</a:rPr>
              <a:t>Канберра – столица Австралии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</a:rPr>
              <a:t>Население – около  300 тысяч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</a:rPr>
              <a:t>Год основания- 1913г.</a:t>
            </a:r>
            <a:endParaRPr lang="ru-RU" sz="36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+mn-lt"/>
            </a:endParaRPr>
          </a:p>
        </p:txBody>
      </p:sp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6314" y="2285992"/>
            <a:ext cx="4071966" cy="45720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458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91296" y="0"/>
            <a:ext cx="2352704" cy="21431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Управляющая кнопка: назад 9">
            <a:hlinkClick r:id="" action="ppaction://hlinkshowjump?jump=lastslideviewed" highlightClick="1"/>
          </p:cNvPr>
          <p:cNvSpPr/>
          <p:nvPr/>
        </p:nvSpPr>
        <p:spPr>
          <a:xfrm>
            <a:off x="8572500" y="6429375"/>
            <a:ext cx="571500" cy="428625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5122" name="Picture 2" descr="C:\Users\лена\Pictures\iCAJI0X1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785926"/>
            <a:ext cx="4286248" cy="5072074"/>
          </a:xfrm>
          <a:prstGeom prst="rect">
            <a:avLst/>
          </a:prstGeom>
          <a:noFill/>
        </p:spPr>
      </p:pic>
      <p:pic>
        <p:nvPicPr>
          <p:cNvPr id="13314" name="Picture 2" descr="http://itec-travel.ru/upload/upload/739_austr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86314" y="2285992"/>
            <a:ext cx="4000528" cy="4572008"/>
          </a:xfrm>
          <a:prstGeom prst="rect">
            <a:avLst/>
          </a:prstGeom>
          <a:noFill/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245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4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20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 rot="10800000" flipV="1">
            <a:off x="-1285916" y="-25991"/>
            <a:ext cx="10072758" cy="1938992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</a:rPr>
              <a:t>Сидней.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</a:rPr>
              <a:t> Год  основания – 1788г.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</a:rPr>
              <a:t>Население  -  4,3 млн.чел.</a:t>
            </a:r>
            <a:endParaRPr lang="ru-RU" sz="40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+mn-lt"/>
            </a:endParaRPr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239000" y="0"/>
            <a:ext cx="1905000" cy="21526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sp>
        <p:nvSpPr>
          <p:cNvPr id="8" name="Управляющая кнопка: назад 7">
            <a:hlinkClick r:id="" action="ppaction://hlinkshowjump?jump=lastslideviewed" highlightClick="1"/>
          </p:cNvPr>
          <p:cNvSpPr/>
          <p:nvPr/>
        </p:nvSpPr>
        <p:spPr>
          <a:xfrm>
            <a:off x="8572500" y="6429375"/>
            <a:ext cx="571500" cy="428625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9" name="Содержимое 8"/>
          <p:cNvSpPr>
            <a:spLocks noGrp="1"/>
          </p:cNvSpPr>
          <p:nvPr>
            <p:ph idx="1"/>
          </p:nvPr>
        </p:nvSpPr>
        <p:spPr>
          <a:xfrm>
            <a:off x="642910" y="2071679"/>
            <a:ext cx="3429024" cy="1000131"/>
          </a:xfrm>
        </p:spPr>
        <p:txBody>
          <a:bodyPr/>
          <a:lstStyle/>
          <a:p>
            <a:pPr>
              <a:buNone/>
            </a:pPr>
            <a:r>
              <a:rPr lang="ru-RU" dirty="0" smtClean="0"/>
              <a:t>                                                     </a:t>
            </a:r>
            <a:endParaRPr lang="ru-RU" dirty="0"/>
          </a:p>
        </p:txBody>
      </p:sp>
      <p:pic>
        <p:nvPicPr>
          <p:cNvPr id="12" name="Picture 3" descr="C:\Users\лена\Pictures\австралия\парк.bmp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29026" y="0"/>
            <a:ext cx="5214974" cy="3429000"/>
          </a:xfrm>
          <a:prstGeom prst="rect">
            <a:avLst/>
          </a:prstGeom>
          <a:noFill/>
        </p:spPr>
      </p:pic>
      <p:pic>
        <p:nvPicPr>
          <p:cNvPr id="13" name="Picture 4" descr="C:\Users\лена\Pictures\австралия\аквариум.bmp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29058" y="3428999"/>
            <a:ext cx="5214942" cy="3429001"/>
          </a:xfrm>
          <a:prstGeom prst="rect">
            <a:avLst/>
          </a:prstGeom>
          <a:noFill/>
        </p:spPr>
      </p:pic>
      <p:pic>
        <p:nvPicPr>
          <p:cNvPr id="13316" name="Picture 4" descr="Файл:SydneyOperaHouse.jpg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3428999"/>
            <a:ext cx="5143504" cy="3429001"/>
          </a:xfrm>
          <a:prstGeom prst="rect">
            <a:avLst/>
          </a:prstGeom>
          <a:noFill/>
        </p:spPr>
      </p:pic>
      <p:pic>
        <p:nvPicPr>
          <p:cNvPr id="15" name="Picture 2" descr="C:\Users\лена\Pictures\австралия\башня.bmp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0"/>
            <a:ext cx="414334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4" descr="C:\Users\лена\Pictures\мост1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143504" y="2285992"/>
            <a:ext cx="4000496" cy="4572008"/>
          </a:xfrm>
          <a:prstGeom prst="rect">
            <a:avLst/>
          </a:prstGeom>
          <a:noFill/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643174" y="285728"/>
            <a:ext cx="6500826" cy="1446550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spc="-150" dirty="0" smtClean="0">
                <a:ln w="1905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hlinkClick r:id="rId2" action="ppaction://hlinksldjump"/>
              </a:rPr>
              <a:t>Мельбурн</a:t>
            </a:r>
            <a:r>
              <a:rPr lang="ru-RU" sz="2400" b="1" spc="-150" dirty="0" smtClean="0">
                <a:ln w="1905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spc="-150" dirty="0" smtClean="0">
                <a:ln w="1905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Основан  в  1835г.  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spc="-150" dirty="0" smtClean="0">
                <a:ln w="1905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Население – 3,8   млн.чел</a:t>
            </a:r>
            <a:r>
              <a:rPr lang="ru-RU" sz="4000" b="1" spc="-150" dirty="0" smtClean="0">
                <a:ln w="1905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.</a:t>
            </a:r>
            <a:endParaRPr lang="ru-RU" sz="4000" b="1" spc="-150" dirty="0">
              <a:ln w="1905"/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14340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0"/>
            <a:ext cx="2500298" cy="2643182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</p:spPr>
      </p:pic>
      <p:sp>
        <p:nvSpPr>
          <p:cNvPr id="9" name="Управляющая кнопка: назад 8">
            <a:hlinkClick r:id="" action="ppaction://hlinkshowjump?jump=lastslideviewed" highlightClick="1"/>
          </p:cNvPr>
          <p:cNvSpPr/>
          <p:nvPr/>
        </p:nvSpPr>
        <p:spPr>
          <a:xfrm>
            <a:off x="8572500" y="6429375"/>
            <a:ext cx="571500" cy="428625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4098" name="Picture 2" descr="C:\Users\лена\Pictures\b_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643182"/>
            <a:ext cx="4786314" cy="4214818"/>
          </a:xfrm>
          <a:prstGeom prst="rect">
            <a:avLst/>
          </a:prstGeom>
          <a:noFill/>
          <a:ln>
            <a:solidFill>
              <a:srgbClr val="2C1DEF"/>
            </a:solidFill>
          </a:ln>
        </p:spPr>
      </p:pic>
      <p:pic>
        <p:nvPicPr>
          <p:cNvPr id="2" name="Picture 2" descr="C:\Users\лена\Pictures\австралия\сад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4876" y="4000504"/>
            <a:ext cx="4429124" cy="2857496"/>
          </a:xfrm>
          <a:prstGeom prst="rect">
            <a:avLst/>
          </a:prstGeom>
          <a:noFill/>
        </p:spPr>
      </p:pic>
      <p:pic>
        <p:nvPicPr>
          <p:cNvPr id="4099" name="Picture 3" descr="C:\Users\лена\Pictures\австралия\сад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86314" y="1571612"/>
            <a:ext cx="4357686" cy="2428892"/>
          </a:xfrm>
          <a:prstGeom prst="rect">
            <a:avLst/>
          </a:prstGeom>
          <a:noFill/>
        </p:spPr>
      </p:pic>
      <p:pic>
        <p:nvPicPr>
          <p:cNvPr id="4100" name="Picture 4" descr="C:\Users\лена\Pictures\австралия\музей золота.bmp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2643182"/>
            <a:ext cx="4714876" cy="4214818"/>
          </a:xfrm>
          <a:prstGeom prst="rect">
            <a:avLst/>
          </a:prstGeom>
          <a:noFill/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Заголовок 1"/>
          <p:cNvSpPr>
            <a:spLocks noGrp="1"/>
          </p:cNvSpPr>
          <p:nvPr>
            <p:ph type="title"/>
          </p:nvPr>
        </p:nvSpPr>
        <p:spPr>
          <a:xfrm>
            <a:off x="214282" y="274638"/>
            <a:ext cx="6858048" cy="1143000"/>
          </a:xfrm>
        </p:spPr>
        <p:txBody>
          <a:bodyPr/>
          <a:lstStyle/>
          <a:p>
            <a:pPr eaLnBrk="1" hangingPunct="1"/>
            <a:r>
              <a:rPr lang="ru-RU" sz="3600" b="1" dirty="0" err="1" smtClean="0">
                <a:solidFill>
                  <a:schemeClr val="accent6">
                    <a:lumMod val="75000"/>
                  </a:schemeClr>
                </a:solidFill>
              </a:rPr>
              <a:t>Брисбен</a:t>
            </a:r>
            <a:r>
              <a:rPr lang="ru-RU" sz="3600" b="1" dirty="0" smtClean="0">
                <a:solidFill>
                  <a:schemeClr val="accent6">
                    <a:lumMod val="75000"/>
                  </a:schemeClr>
                </a:solidFill>
              </a:rPr>
              <a:t>.  </a:t>
            </a:r>
            <a:br>
              <a:rPr lang="ru-RU" sz="3600" b="1" dirty="0" smtClean="0">
                <a:solidFill>
                  <a:schemeClr val="accent6">
                    <a:lumMod val="75000"/>
                  </a:schemeClr>
                </a:solidFill>
              </a:rPr>
            </a:br>
            <a:r>
              <a:rPr lang="ru-RU" sz="3600" b="1" dirty="0" smtClean="0">
                <a:solidFill>
                  <a:schemeClr val="accent6">
                    <a:lumMod val="75000"/>
                  </a:schemeClr>
                </a:solidFill>
              </a:rPr>
              <a:t>Основан  в  1824  году.</a:t>
            </a:r>
            <a:br>
              <a:rPr lang="ru-RU" sz="3600" b="1" dirty="0" smtClean="0">
                <a:solidFill>
                  <a:schemeClr val="accent6">
                    <a:lumMod val="75000"/>
                  </a:schemeClr>
                </a:solidFill>
              </a:rPr>
            </a:br>
            <a:r>
              <a:rPr lang="ru-RU" sz="3600" b="1" dirty="0" smtClean="0">
                <a:solidFill>
                  <a:schemeClr val="accent6">
                    <a:lumMod val="75000"/>
                  </a:schemeClr>
                </a:solidFill>
              </a:rPr>
              <a:t>Население  - 2 млн. чел</a:t>
            </a:r>
          </a:p>
        </p:txBody>
      </p:sp>
      <p:pic>
        <p:nvPicPr>
          <p:cNvPr id="15364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489700" y="0"/>
            <a:ext cx="2654300" cy="24288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pic>
        <p:nvPicPr>
          <p:cNvPr id="2765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14688" y="3571875"/>
            <a:ext cx="5715000" cy="31051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Управляющая кнопка: назад 7">
            <a:hlinkClick r:id="" action="ppaction://hlinkshowjump?jump=lastslideviewed" highlightClick="1"/>
          </p:cNvPr>
          <p:cNvSpPr/>
          <p:nvPr/>
        </p:nvSpPr>
        <p:spPr>
          <a:xfrm>
            <a:off x="8572500" y="2500306"/>
            <a:ext cx="571500" cy="428625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12289" name="Picture 1" descr="C:\Users\лена\Pictures\галерея искусств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6282" y="2857472"/>
            <a:ext cx="4357718" cy="4000528"/>
          </a:xfrm>
          <a:prstGeom prst="rect">
            <a:avLst/>
          </a:prstGeom>
          <a:noFill/>
        </p:spPr>
      </p:pic>
      <p:pic>
        <p:nvPicPr>
          <p:cNvPr id="12290" name="Picture 2" descr="C:\Users\лена\Pictures\брисбен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2000240"/>
            <a:ext cx="3214678" cy="4857760"/>
          </a:xfrm>
          <a:prstGeom prst="rect">
            <a:avLst/>
          </a:prstGeom>
          <a:noFill/>
        </p:spPr>
      </p:pic>
      <p:pic>
        <p:nvPicPr>
          <p:cNvPr id="10242" name="Picture 2" descr=" (500x375, 122Kb)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2786059"/>
            <a:ext cx="4762500" cy="4071942"/>
          </a:xfrm>
          <a:prstGeom prst="rect">
            <a:avLst/>
          </a:prstGeom>
          <a:noFill/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276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7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122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122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20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643174" y="857232"/>
            <a:ext cx="2857520" cy="6000768"/>
          </a:xfrm>
          <a:solidFill>
            <a:schemeClr val="bg1">
              <a:alpha val="90000"/>
            </a:schemeClr>
          </a:solidFill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rtlCol="0">
            <a:normAutofit/>
          </a:bodyPr>
          <a:lstStyle/>
          <a:p>
            <a:pPr algn="ctr" eaLnBrk="1" fontAlgn="auto" hangingPunct="1">
              <a:spcAft>
                <a:spcPts val="0"/>
              </a:spcAft>
              <a:buNone/>
              <a:defRPr/>
            </a:pPr>
            <a:r>
              <a:rPr lang="ru-RU" sz="2600" dirty="0" smtClean="0"/>
              <a:t>Город, расположенный на берегу реки </a:t>
            </a:r>
            <a:r>
              <a:rPr lang="ru-RU" sz="2600" dirty="0" err="1" smtClean="0"/>
              <a:t>Свон</a:t>
            </a:r>
            <a:r>
              <a:rPr lang="ru-RU" sz="2600" dirty="0" smtClean="0"/>
              <a:t>. Основан в 1829 году .</a:t>
            </a:r>
          </a:p>
          <a:p>
            <a:pPr algn="ctr" eaLnBrk="1" fontAlgn="auto" hangingPunct="1">
              <a:spcAft>
                <a:spcPts val="0"/>
              </a:spcAft>
              <a:buNone/>
              <a:defRPr/>
            </a:pPr>
            <a:r>
              <a:rPr lang="ru-RU" sz="2600" dirty="0" smtClean="0"/>
              <a:t>Население – 1,7 млн.чел.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000364" y="-214338"/>
            <a:ext cx="2085828" cy="1200329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7200" b="1" dirty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55000" endA="50" endPos="85000" dist="60007" dir="5400000" sy="-100000" algn="bl" rotWithShape="0"/>
                </a:effectLst>
                <a:latin typeface="+mn-lt"/>
              </a:rPr>
              <a:t>Перт</a:t>
            </a:r>
          </a:p>
        </p:txBody>
      </p:sp>
      <p:pic>
        <p:nvPicPr>
          <p:cNvPr id="163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00694" y="571480"/>
            <a:ext cx="3428994" cy="2928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5500694" y="3500439"/>
            <a:ext cx="3429024" cy="646331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latin typeface="+mn-lt"/>
              </a:rPr>
              <a:t>«Основание Перта». Художник Джордж </a:t>
            </a:r>
            <a:r>
              <a:rPr lang="ru-RU" dirty="0" err="1">
                <a:latin typeface="+mn-lt"/>
              </a:rPr>
              <a:t>Питт</a:t>
            </a:r>
            <a:r>
              <a:rPr lang="ru-RU" dirty="0">
                <a:latin typeface="+mn-lt"/>
              </a:rPr>
              <a:t> </a:t>
            </a:r>
            <a:r>
              <a:rPr lang="ru-RU" dirty="0" err="1">
                <a:latin typeface="+mn-lt"/>
              </a:rPr>
              <a:t>Морисон</a:t>
            </a:r>
            <a:r>
              <a:rPr lang="ru-RU" dirty="0">
                <a:latin typeface="+mn-lt"/>
              </a:rPr>
              <a:t> ,1929</a:t>
            </a:r>
          </a:p>
        </p:txBody>
      </p:sp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786190"/>
            <a:ext cx="2857488" cy="30718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867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00694" y="4286256"/>
            <a:ext cx="3643306" cy="25717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Управляющая кнопка: назад 8">
            <a:hlinkClick r:id="" action="ppaction://hlinkshowjump?jump=lastslideviewed" highlightClick="1"/>
          </p:cNvPr>
          <p:cNvSpPr/>
          <p:nvPr/>
        </p:nvSpPr>
        <p:spPr>
          <a:xfrm>
            <a:off x="8572500" y="6429375"/>
            <a:ext cx="571500" cy="428625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6147" name="Picture 3" descr="C:\Users\лена\Pictures\iCAR91WRQ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857232"/>
            <a:ext cx="2786050" cy="2857520"/>
          </a:xfrm>
          <a:prstGeom prst="rect">
            <a:avLst/>
          </a:prstGeom>
          <a:noFill/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6429388" cy="1500174"/>
          </a:xfrm>
        </p:spPr>
        <p:txBody>
          <a:bodyPr/>
          <a:lstStyle/>
          <a:p>
            <a:pPr eaLnBrk="1" hangingPunct="1"/>
            <a:r>
              <a:rPr lang="ru-RU" sz="3200" b="1" dirty="0" smtClean="0">
                <a:solidFill>
                  <a:schemeClr val="accent6">
                    <a:lumMod val="50000"/>
                  </a:schemeClr>
                </a:solidFill>
              </a:rPr>
              <a:t>Аделаида.</a:t>
            </a:r>
            <a:br>
              <a:rPr lang="ru-RU" sz="3200" b="1" dirty="0" smtClean="0">
                <a:solidFill>
                  <a:schemeClr val="accent6">
                    <a:lumMod val="50000"/>
                  </a:schemeClr>
                </a:solidFill>
              </a:rPr>
            </a:br>
            <a:r>
              <a:rPr lang="ru-RU" sz="3200" b="1" dirty="0" smtClean="0">
                <a:solidFill>
                  <a:schemeClr val="accent6">
                    <a:lumMod val="50000"/>
                  </a:schemeClr>
                </a:solidFill>
              </a:rPr>
              <a:t>Основан  28 декабря 1836года</a:t>
            </a:r>
            <a:br>
              <a:rPr lang="ru-RU" sz="3200" b="1" dirty="0" smtClean="0">
                <a:solidFill>
                  <a:schemeClr val="accent6">
                    <a:lumMod val="50000"/>
                  </a:schemeClr>
                </a:solidFill>
              </a:rPr>
            </a:br>
            <a:r>
              <a:rPr lang="ru-RU" sz="3200" b="1" dirty="0" smtClean="0">
                <a:solidFill>
                  <a:schemeClr val="accent6">
                    <a:lumMod val="50000"/>
                  </a:schemeClr>
                </a:solidFill>
              </a:rPr>
              <a:t>Население – 1.1 млн. чел.</a:t>
            </a: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.</a:t>
            </a:r>
          </a:p>
        </p:txBody>
      </p:sp>
      <p:sp>
        <p:nvSpPr>
          <p:cNvPr id="4" name="Управляющая кнопка: назад 3">
            <a:hlinkClick r:id="" action="ppaction://hlinkshowjump?jump=lastslideviewed" highlightClick="1"/>
          </p:cNvPr>
          <p:cNvSpPr/>
          <p:nvPr/>
        </p:nvSpPr>
        <p:spPr>
          <a:xfrm>
            <a:off x="8572500" y="6429375"/>
            <a:ext cx="571500" cy="428625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17417" name="Picture 3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786563" y="0"/>
            <a:ext cx="2357437" cy="19208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pic>
        <p:nvPicPr>
          <p:cNvPr id="7170" name="Picture 2" descr="C:\Users\лена\Pictures\iCA4K3XM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43636" y="2071678"/>
            <a:ext cx="3000364" cy="4500594"/>
          </a:xfrm>
          <a:prstGeom prst="rect">
            <a:avLst/>
          </a:prstGeom>
          <a:noFill/>
        </p:spPr>
      </p:pic>
      <p:pic>
        <p:nvPicPr>
          <p:cNvPr id="7171" name="Picture 3" descr="C:\Users\лена\Pictures\00ab7debf057a0dbe53131e50463693a_big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1472" y="2357430"/>
            <a:ext cx="4500594" cy="4214842"/>
          </a:xfrm>
          <a:prstGeom prst="rect">
            <a:avLst/>
          </a:prstGeom>
          <a:noFill/>
        </p:spPr>
      </p:pic>
      <p:pic>
        <p:nvPicPr>
          <p:cNvPr id="10241" name="Picture 1" descr="C:\Users\лена\Pictures\университет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1472" y="2357430"/>
            <a:ext cx="4429156" cy="4143404"/>
          </a:xfrm>
          <a:prstGeom prst="rect">
            <a:avLst/>
          </a:prstGeom>
          <a:noFill/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2000"/>
                                        <p:tgtEl>
                                          <p:spTgt spid="10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000364" y="857233"/>
            <a:ext cx="3071834" cy="3071834"/>
          </a:xfrm>
          <a:solidFill>
            <a:schemeClr val="bg1">
              <a:alpha val="90000"/>
            </a:schemeClr>
          </a:solidFill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rtlCol="0">
            <a:normAutofit fontScale="85000" lnSpcReduction="20000"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dirty="0" smtClean="0"/>
              <a:t>Основан в 1804 г. (раньше Мельбурна) 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dirty="0" smtClean="0"/>
              <a:t> Долгое время эта территория использовалась, как место ссылки каторжников.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714612" y="214290"/>
            <a:ext cx="2500329" cy="707886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dirty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55000" endA="50" endPos="85000" dist="60007" dir="5400000" sy="-100000" algn="bl" rotWithShape="0"/>
                </a:effectLst>
                <a:latin typeface="+mn-lt"/>
              </a:rPr>
              <a:t>Хобарт</a:t>
            </a:r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15074" y="0"/>
            <a:ext cx="2928926" cy="26749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43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000372"/>
            <a:ext cx="3000364" cy="3857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Управляющая кнопка: назад 3">
            <a:hlinkClick r:id="" action="ppaction://hlinkshowjump?jump=lastslideviewed" highlightClick="1"/>
          </p:cNvPr>
          <p:cNvSpPr/>
          <p:nvPr/>
        </p:nvSpPr>
        <p:spPr>
          <a:xfrm>
            <a:off x="4071934" y="6429375"/>
            <a:ext cx="571500" cy="428625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16386" name="Picture 2" descr="http://upload.wikimedia.org/wikipedia/commons/thumb/7/7d/Hobart_Marina_MTWellington.jpg/258px-Hobart_Marina_MTWellington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2786050" cy="2500306"/>
          </a:xfrm>
          <a:prstGeom prst="rect">
            <a:avLst/>
          </a:prstGeom>
          <a:noFill/>
        </p:spPr>
      </p:pic>
      <p:pic>
        <p:nvPicPr>
          <p:cNvPr id="16388" name="Picture 4" descr="http://australia-ru.com/new-img/hobart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86314" y="3929066"/>
            <a:ext cx="4357686" cy="2928934"/>
          </a:xfrm>
          <a:prstGeom prst="rect">
            <a:avLst/>
          </a:prstGeom>
          <a:noFill/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Крупнейшие  города  Австралии</a:t>
            </a:r>
            <a:endParaRPr lang="ru-RU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Сидней  -      4,3 млн. чел.</a:t>
            </a:r>
          </a:p>
          <a:p>
            <a:r>
              <a:rPr lang="ru-RU" dirty="0" smtClean="0"/>
              <a:t>Мельбурн  -  3,8 млн. чел</a:t>
            </a:r>
          </a:p>
          <a:p>
            <a:r>
              <a:rPr lang="ru-RU" dirty="0" err="1" smtClean="0"/>
              <a:t>Брисбен</a:t>
            </a:r>
            <a:r>
              <a:rPr lang="ru-RU" dirty="0" smtClean="0"/>
              <a:t>  -     1,9 млн.чел</a:t>
            </a:r>
          </a:p>
          <a:p>
            <a:r>
              <a:rPr lang="ru-RU" dirty="0" smtClean="0"/>
              <a:t>Перт         -     1,7 млн.чел</a:t>
            </a:r>
          </a:p>
          <a:p>
            <a:r>
              <a:rPr lang="ru-RU" dirty="0" smtClean="0"/>
              <a:t>Аделаида  -  1,2 млн.чел</a:t>
            </a:r>
          </a:p>
          <a:p>
            <a:r>
              <a:rPr lang="ru-RU" dirty="0" smtClean="0"/>
              <a:t>Канберра  -  300 тыс.чел</a:t>
            </a:r>
          </a:p>
          <a:p>
            <a:endParaRPr lang="ru-RU" dirty="0" smtClean="0"/>
          </a:p>
          <a:p>
            <a:pPr>
              <a:buNone/>
            </a:pPr>
            <a:r>
              <a:rPr lang="ru-RU" dirty="0" smtClean="0"/>
              <a:t>   </a:t>
            </a:r>
            <a:r>
              <a:rPr lang="ru-RU" b="1" dirty="0" smtClean="0">
                <a:solidFill>
                  <a:srgbClr val="C00000"/>
                </a:solidFill>
              </a:rPr>
              <a:t>85%   населения  проживает  в  городах.</a:t>
            </a:r>
            <a:endParaRPr lang="ru-RU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4" name="Прямоугольник 3"/>
          <p:cNvSpPr/>
          <p:nvPr/>
        </p:nvSpPr>
        <p:spPr>
          <a:xfrm>
            <a:off x="357158" y="214290"/>
            <a:ext cx="8154476" cy="1107996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600" b="1" dirty="0">
                <a:ln w="11430"/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Что такое? Кто такой?</a:t>
            </a:r>
          </a:p>
        </p:txBody>
      </p:sp>
      <p:sp>
        <p:nvSpPr>
          <p:cNvPr id="5" name="Прямоугольник 4"/>
          <p:cNvSpPr/>
          <p:nvPr/>
        </p:nvSpPr>
        <p:spPr>
          <a:xfrm rot="846588">
            <a:off x="268697" y="1670197"/>
            <a:ext cx="3853492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dirty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+mn-lt"/>
              </a:rPr>
              <a:t>О. Тасмания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143372" y="1285860"/>
            <a:ext cx="2595583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dirty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+mn-lt"/>
              </a:rPr>
              <a:t>Муррей</a:t>
            </a:r>
          </a:p>
        </p:txBody>
      </p:sp>
      <p:sp>
        <p:nvSpPr>
          <p:cNvPr id="8" name="Прямоугольник 7"/>
          <p:cNvSpPr/>
          <p:nvPr/>
        </p:nvSpPr>
        <p:spPr>
          <a:xfrm rot="19831439">
            <a:off x="6523325" y="1732574"/>
            <a:ext cx="2058577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dirty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+mn-lt"/>
              </a:rPr>
              <a:t>Крики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57625" y="500063"/>
            <a:ext cx="3000375" cy="271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214282" y="2857496"/>
            <a:ext cx="1938351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dirty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+mn-lt"/>
              </a:rPr>
              <a:t>Скрэб</a:t>
            </a: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3500" y="642938"/>
            <a:ext cx="3714750" cy="278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Прямоугольник 11"/>
          <p:cNvSpPr/>
          <p:nvPr/>
        </p:nvSpPr>
        <p:spPr>
          <a:xfrm rot="900721">
            <a:off x="53602" y="5128445"/>
            <a:ext cx="3866508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dirty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+mn-lt"/>
              </a:rPr>
              <a:t>Джеймс Кук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500" y="1000125"/>
            <a:ext cx="3068638" cy="300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2071688"/>
            <a:ext cx="3657600" cy="257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Прямоугольник 13"/>
          <p:cNvSpPr/>
          <p:nvPr/>
        </p:nvSpPr>
        <p:spPr>
          <a:xfrm>
            <a:off x="4572000" y="3000372"/>
            <a:ext cx="2526013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dirty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+mn-lt"/>
              </a:rPr>
              <a:t>утконос</a:t>
            </a:r>
          </a:p>
        </p:txBody>
      </p:sp>
      <p:sp>
        <p:nvSpPr>
          <p:cNvPr id="16" name="Прямоугольник 15"/>
          <p:cNvSpPr/>
          <p:nvPr/>
        </p:nvSpPr>
        <p:spPr>
          <a:xfrm rot="20260134">
            <a:off x="2419195" y="4000504"/>
            <a:ext cx="2329163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dirty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+mn-lt"/>
              </a:rPr>
              <a:t>Тасман</a:t>
            </a:r>
          </a:p>
        </p:txBody>
      </p:sp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428875" y="3000375"/>
            <a:ext cx="2676525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Прямоугольник 17"/>
          <p:cNvSpPr/>
          <p:nvPr/>
        </p:nvSpPr>
        <p:spPr>
          <a:xfrm rot="20661513">
            <a:off x="5786446" y="3929066"/>
            <a:ext cx="3037050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dirty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+mn-lt"/>
              </a:rPr>
              <a:t>Виктория</a:t>
            </a:r>
          </a:p>
        </p:txBody>
      </p:sp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000500" y="2500313"/>
            <a:ext cx="3309938" cy="2198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299075" y="3000375"/>
            <a:ext cx="3844925" cy="257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71500" y="3917950"/>
            <a:ext cx="2566988" cy="294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Прямоугольник 20"/>
          <p:cNvSpPr/>
          <p:nvPr/>
        </p:nvSpPr>
        <p:spPr>
          <a:xfrm rot="20565318">
            <a:off x="4918891" y="5456048"/>
            <a:ext cx="3369000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dirty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+mn-lt"/>
              </a:rPr>
              <a:t>Косцюшко</a:t>
            </a:r>
          </a:p>
        </p:txBody>
      </p:sp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072063" y="3803650"/>
            <a:ext cx="3048000" cy="305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Управляющая кнопка: далее 22">
            <a:hlinkClick r:id="" action="ppaction://hlinkshowjump?jump=nextslide" highlightClick="1"/>
          </p:cNvPr>
          <p:cNvSpPr/>
          <p:nvPr/>
        </p:nvSpPr>
        <p:spPr>
          <a:xfrm>
            <a:off x="8572500" y="6429375"/>
            <a:ext cx="571500" cy="428625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0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0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0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1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0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2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0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0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2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3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000"/>
                            </p:stCondLst>
                            <p:childTnLst>
                              <p:par>
                                <p:cTn id="7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2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20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2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4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000"/>
                            </p:stCondLst>
                            <p:childTnLst>
                              <p:par>
                                <p:cTn id="8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20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20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20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5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2000"/>
                            </p:stCondLst>
                            <p:childTnLst>
                              <p:par>
                                <p:cTn id="10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2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20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2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6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2000"/>
                            </p:stCondLst>
                            <p:childTnLst>
                              <p:par>
                                <p:cTn id="1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20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24" restart="whenNotActive" fill="hold" evtFilter="cancelBubble" nodeType="interactiveSeq">
                <p:stCondLst>
                  <p:cond evt="onClick" delay="0">
                    <p:tgtEl>
                      <p:spTgt spid="20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5" fill="hold">
                      <p:stCondLst>
                        <p:cond delay="0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20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7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2000"/>
                            </p:stCondLst>
                            <p:childTnLst>
                              <p:par>
                                <p:cTn id="1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20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20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20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8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Австралия – «летающий  народ»</a:t>
            </a:r>
            <a:endParaRPr lang="ru-RU" dirty="0"/>
          </a:p>
        </p:txBody>
      </p:sp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3617913" y="3086100"/>
          <a:ext cx="1906587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0" name="Объект упаковщика для оболочки" showAsIcon="1" r:id="rId3" imgW="1906920" imgH="685440" progId="Package">
                  <p:embed/>
                </p:oleObj>
              </mc:Choice>
              <mc:Fallback>
                <p:oleObj name="Объект упаковщика для оболочки" showAsIcon="1" r:id="rId3" imgW="1906920" imgH="685440" progId="Package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17913" y="3086100"/>
                        <a:ext cx="1906587" cy="685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27" name="Picture 3" descr="C:\Users\лена\Pictures\австралия\iCA6CMDWH.jpg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00100" y="1643050"/>
            <a:ext cx="6788945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C00000"/>
                </a:solidFill>
              </a:rPr>
              <a:t>Запомните!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928662" y="1785926"/>
            <a:ext cx="8215338" cy="4340237"/>
          </a:xfrm>
        </p:spPr>
        <p:txBody>
          <a:bodyPr/>
          <a:lstStyle/>
          <a:p>
            <a:r>
              <a:rPr lang="ru-RU" dirty="0" smtClean="0"/>
              <a:t>                Австралия: </a:t>
            </a:r>
          </a:p>
          <a:p>
            <a:r>
              <a:rPr lang="ru-RU" dirty="0" smtClean="0"/>
              <a:t> </a:t>
            </a:r>
            <a:r>
              <a:rPr lang="ru-RU" sz="2800" spc="-150" dirty="0" smtClean="0">
                <a:solidFill>
                  <a:srgbClr val="FF0000"/>
                </a:solidFill>
              </a:rPr>
              <a:t>одно  из самых  крупных </a:t>
            </a:r>
            <a:r>
              <a:rPr lang="ru-RU" sz="2800" spc="-150" dirty="0" smtClean="0"/>
              <a:t>   (6 место)      </a:t>
            </a:r>
          </a:p>
          <a:p>
            <a:pPr>
              <a:buNone/>
            </a:pPr>
            <a:r>
              <a:rPr lang="ru-RU" sz="2800" spc="-150" dirty="0" smtClean="0"/>
              <a:t>                                                по площади   государство  мира.</a:t>
            </a:r>
          </a:p>
          <a:p>
            <a:r>
              <a:rPr lang="ru-RU" sz="2800" spc="-150" dirty="0" smtClean="0">
                <a:solidFill>
                  <a:srgbClr val="FF0000"/>
                </a:solidFill>
              </a:rPr>
              <a:t>малонаселенное </a:t>
            </a:r>
            <a:r>
              <a:rPr lang="ru-RU" sz="2800" spc="-150" dirty="0" smtClean="0"/>
              <a:t>   </a:t>
            </a:r>
          </a:p>
          <a:p>
            <a:pPr>
              <a:buNone/>
            </a:pPr>
            <a:r>
              <a:rPr lang="ru-RU" sz="2800" spc="-150" dirty="0" smtClean="0"/>
              <a:t>                                               ( по населению )  государство   мира.      </a:t>
            </a:r>
          </a:p>
          <a:p>
            <a:r>
              <a:rPr lang="ru-RU" sz="2800" spc="-150" dirty="0" smtClean="0"/>
              <a:t>  </a:t>
            </a:r>
            <a:r>
              <a:rPr lang="ru-RU" sz="2800" spc="-150" dirty="0" smtClean="0">
                <a:solidFill>
                  <a:srgbClr val="FF0000"/>
                </a:solidFill>
              </a:rPr>
              <a:t>Аборигены</a:t>
            </a:r>
            <a:r>
              <a:rPr lang="ru-RU" sz="2800" spc="-150" dirty="0" smtClean="0"/>
              <a:t>  -  </a:t>
            </a:r>
          </a:p>
          <a:p>
            <a:pPr>
              <a:buNone/>
            </a:pPr>
            <a:r>
              <a:rPr lang="ru-RU" sz="2800" spc="-150" dirty="0" smtClean="0"/>
              <a:t>                                                          коренное  население  материка.</a:t>
            </a:r>
          </a:p>
          <a:p>
            <a:r>
              <a:rPr lang="ru-RU" sz="2800" spc="-150" dirty="0" smtClean="0"/>
              <a:t>  </a:t>
            </a:r>
            <a:r>
              <a:rPr lang="ru-RU" sz="2800" spc="-150" dirty="0" smtClean="0">
                <a:solidFill>
                  <a:srgbClr val="FF0000"/>
                </a:solidFill>
              </a:rPr>
              <a:t>Канберра </a:t>
            </a:r>
            <a:r>
              <a:rPr lang="ru-RU" sz="2800" spc="-150" dirty="0" smtClean="0"/>
              <a:t>-       </a:t>
            </a:r>
          </a:p>
          <a:p>
            <a:pPr>
              <a:buNone/>
            </a:pPr>
            <a:r>
              <a:rPr lang="ru-RU" sz="2800" spc="-150" dirty="0" smtClean="0"/>
              <a:t>                                                            столица Австралии.    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" y="0"/>
            <a:ext cx="2071670" cy="21431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71546"/>
          </a:xfrm>
        </p:spPr>
        <p:txBody>
          <a:bodyPr/>
          <a:lstStyle/>
          <a:p>
            <a:r>
              <a:rPr lang="ru-RU" sz="3600" dirty="0" smtClean="0"/>
              <a:t>Определите  по  описанию  название  города:</a:t>
            </a:r>
            <a:endParaRPr lang="ru-RU" sz="36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000108"/>
            <a:ext cx="8229600" cy="5126055"/>
          </a:xfrm>
        </p:spPr>
        <p:txBody>
          <a:bodyPr/>
          <a:lstStyle/>
          <a:p>
            <a:r>
              <a:rPr lang="ru-RU" sz="2800" b="1" i="1" dirty="0" smtClean="0">
                <a:solidFill>
                  <a:srgbClr val="C00000"/>
                </a:solidFill>
              </a:rPr>
              <a:t>Это  самый  старый город  Австралии. Его  главная  достопримечательность- Оперный  театр  и  гигантский  мост, протяженностью  4  км.</a:t>
            </a:r>
          </a:p>
          <a:p>
            <a:r>
              <a:rPr lang="ru-RU" sz="2800" b="1" dirty="0" smtClean="0">
                <a:solidFill>
                  <a:schemeClr val="accent4">
                    <a:lumMod val="50000"/>
                  </a:schemeClr>
                </a:solidFill>
              </a:rPr>
              <a:t>На  языке  аборигенов  название  этого  города  означает  «место встречи».Это  небольшой, уютный и зеленый  город.</a:t>
            </a:r>
          </a:p>
          <a:p>
            <a:r>
              <a:rPr lang="ru-RU" sz="2800" b="1" i="1" dirty="0" smtClean="0"/>
              <a:t>Этот  город  назван   в честь  английского  премьер-министра  лорда. Здесь  находится  домик Дж.Кука.</a:t>
            </a:r>
          </a:p>
          <a:p>
            <a:r>
              <a:rPr lang="ru-RU" sz="2800" i="1" dirty="0" smtClean="0"/>
              <a:t>Это  самый  молодой  и  динамично  развивающийся  город  Австралии.  Он  наиболее  удален  от  остальных  городов  Австралии</a:t>
            </a:r>
            <a:r>
              <a:rPr lang="ru-RU" sz="2800" b="1" i="1" dirty="0" smtClean="0"/>
              <a:t>.</a:t>
            </a:r>
            <a:endParaRPr lang="ru-RU" sz="2800" b="1" i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Домашнее  задание: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Параграф  29.</a:t>
            </a:r>
          </a:p>
          <a:p>
            <a:r>
              <a:rPr lang="ru-RU" dirty="0" smtClean="0"/>
              <a:t>Подготовить  проекты  туристических  маршрутов  по  Австралии.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86050" y="285728"/>
            <a:ext cx="4492638" cy="1714512"/>
          </a:xfrm>
        </p:spPr>
        <p:txBody>
          <a:bodyPr/>
          <a:lstStyle/>
          <a:p>
            <a:r>
              <a:rPr lang="ru-RU" sz="54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Рефлексия</a:t>
            </a:r>
            <a:r>
              <a:rPr lang="ru-RU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Текст 10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ru-RU" sz="8000" dirty="0" smtClean="0">
                <a:solidFill>
                  <a:srgbClr val="C00000"/>
                </a:solidFill>
              </a:rPr>
              <a:t>  Спасибо!</a:t>
            </a:r>
            <a:endParaRPr lang="ru-RU" sz="8000" dirty="0">
              <a:solidFill>
                <a:srgbClr val="C00000"/>
              </a:solidFill>
            </a:endParaRPr>
          </a:p>
        </p:txBody>
      </p:sp>
      <p:sp>
        <p:nvSpPr>
          <p:cNvPr id="4" name="Улыбающееся лицо 3"/>
          <p:cNvSpPr/>
          <p:nvPr/>
        </p:nvSpPr>
        <p:spPr>
          <a:xfrm>
            <a:off x="928662" y="2428868"/>
            <a:ext cx="1571636" cy="1571636"/>
          </a:xfrm>
          <a:prstGeom prst="smileyFac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Улыбающееся лицо 7"/>
          <p:cNvSpPr/>
          <p:nvPr/>
        </p:nvSpPr>
        <p:spPr>
          <a:xfrm>
            <a:off x="3571868" y="2500306"/>
            <a:ext cx="1643074" cy="1643074"/>
          </a:xfrm>
          <a:prstGeom prst="smileyFace">
            <a:avLst>
              <a:gd name="adj" fmla="val 815"/>
            </a:avLst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Улыбающееся лицо 8"/>
          <p:cNvSpPr/>
          <p:nvPr/>
        </p:nvSpPr>
        <p:spPr>
          <a:xfrm>
            <a:off x="6000760" y="2643182"/>
            <a:ext cx="1571636" cy="1571636"/>
          </a:xfrm>
          <a:prstGeom prst="smileyFace">
            <a:avLst>
              <a:gd name="adj" fmla="val -236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-33251" y="1628800"/>
            <a:ext cx="9036496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200" dirty="0">
                <a:hlinkClick r:id="rId2"/>
              </a:rPr>
              <a:t>http://ru.wikipedia.org/wiki/%D0%A4%D0%B0%D0%B9%D0%BB:Brisbane_COA.gif</a:t>
            </a:r>
            <a:r>
              <a:rPr lang="ru-RU" sz="1200" dirty="0"/>
              <a:t> – </a:t>
            </a:r>
            <a:r>
              <a:rPr lang="ru-RU" sz="1200" dirty="0" err="1"/>
              <a:t>Брисбен</a:t>
            </a:r>
            <a:r>
              <a:rPr lang="ru-RU" sz="1200" dirty="0"/>
              <a:t> герб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200" dirty="0">
                <a:hlinkClick r:id="rId3"/>
              </a:rPr>
              <a:t>http://www.servis-ug.ru/Info/InformationViewForm.aspx?InformationId=2619</a:t>
            </a:r>
            <a:r>
              <a:rPr lang="ru-RU" sz="1200" dirty="0"/>
              <a:t> – </a:t>
            </a:r>
            <a:r>
              <a:rPr lang="ru-RU" sz="1200" dirty="0" err="1"/>
              <a:t>Брисбен</a:t>
            </a:r>
            <a:endParaRPr lang="ru-RU" sz="1200" dirty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200" dirty="0">
                <a:hlinkClick r:id="rId4"/>
              </a:rPr>
              <a:t>http://www.turizm-online.ru/avstralia/brisben.shtml</a:t>
            </a:r>
            <a:r>
              <a:rPr lang="ru-RU" sz="1200" dirty="0"/>
              <a:t> - </a:t>
            </a:r>
            <a:r>
              <a:rPr lang="ru-RU" sz="1200" dirty="0" err="1"/>
              <a:t>Брисбен</a:t>
            </a:r>
            <a:endParaRPr lang="ru-RU" sz="1200" dirty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200" dirty="0">
                <a:hlinkClick r:id="rId5"/>
              </a:rPr>
              <a:t>http://ru.wikipedia.org/wiki/%D0%A4%D0%B0%D0%B9%D0%BB:The_Foundation_of_Perth_1829.jpg</a:t>
            </a:r>
            <a:r>
              <a:rPr lang="ru-RU" sz="1200" dirty="0"/>
              <a:t> – Перт , картина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200" dirty="0">
                <a:hlinkClick r:id="rId6"/>
              </a:rPr>
              <a:t>http://www.poedem.ru/country/australia/photos/pert/16656/</a:t>
            </a:r>
            <a:r>
              <a:rPr lang="ru-RU" sz="1200" dirty="0"/>
              <a:t> - Перт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200" dirty="0">
                <a:hlinkClick r:id="rId7"/>
              </a:rPr>
              <a:t>http://australia-ru.com/perth.html</a:t>
            </a:r>
            <a:r>
              <a:rPr lang="ru-RU" sz="1200" dirty="0"/>
              <a:t> - Перт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200" dirty="0">
                <a:hlinkClick r:id="rId8"/>
              </a:rPr>
              <a:t>http://ru.wikipedia.org/wiki/%D0%A4%D0%B0%D0%B9%D0%BB:Adelaide_COA.gif</a:t>
            </a:r>
            <a:r>
              <a:rPr lang="ru-RU" sz="1200" dirty="0"/>
              <a:t> – Аделаида, герб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200" dirty="0">
                <a:hlinkClick r:id="rId9"/>
              </a:rPr>
              <a:t>http://gdenasnet.ru/hotelbase.php?hotel=al3862</a:t>
            </a:r>
            <a:r>
              <a:rPr lang="ru-RU" sz="1200" dirty="0"/>
              <a:t> – Аделаида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200" dirty="0">
                <a:hlinkClick r:id="rId10"/>
              </a:rPr>
              <a:t>http://www.automediaholding.ru/resorts/adelaida.html</a:t>
            </a:r>
            <a:r>
              <a:rPr lang="ru-RU" sz="1200" dirty="0"/>
              <a:t> - Аделаида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200" dirty="0">
                <a:hlinkClick r:id="rId11"/>
              </a:rPr>
              <a:t>http://www.greenapple.ru/city.php?id=295?&amp;print</a:t>
            </a:r>
            <a:r>
              <a:rPr lang="ru-RU" sz="1200" dirty="0"/>
              <a:t> – </a:t>
            </a:r>
            <a:r>
              <a:rPr lang="ru-RU" sz="1200" dirty="0" err="1"/>
              <a:t>Хобарт</a:t>
            </a:r>
            <a:endParaRPr lang="ru-RU" sz="1200" dirty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200" dirty="0">
                <a:hlinkClick r:id="rId12"/>
              </a:rPr>
              <a:t>http://www.hostelo.ru/australia/hobart/hotel.php?hotelnr=36697</a:t>
            </a:r>
            <a:r>
              <a:rPr lang="ru-RU" sz="1200" dirty="0"/>
              <a:t> – </a:t>
            </a:r>
            <a:r>
              <a:rPr lang="ru-RU" sz="1200" dirty="0" err="1"/>
              <a:t>Хобарт</a:t>
            </a:r>
            <a:endParaRPr lang="ru-RU" sz="1200" dirty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200" dirty="0">
                <a:hlinkClick r:id="rId13"/>
              </a:rPr>
              <a:t>http://ru.wikipedia.org/wiki/%D0%A4%D0%B0%D0%B9%D0%BB:Australia_%28orthographic_projection%29.svg</a:t>
            </a:r>
            <a:r>
              <a:rPr lang="ru-RU" sz="1200" dirty="0"/>
              <a:t> – Австралийский Союз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200" dirty="0">
                <a:hlinkClick r:id="rId14"/>
              </a:rPr>
              <a:t>http://ru.wikipedia.org/wiki/%D0%A4%D0%B0%D0%B9%D0%BB:Australian_Coat_of_Arms.png</a:t>
            </a:r>
            <a:r>
              <a:rPr lang="ru-RU" sz="1200" dirty="0"/>
              <a:t> – герб Австралии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200" dirty="0">
                <a:hlinkClick r:id="rId15"/>
              </a:rPr>
              <a:t>http://ru.wikipedia.org/wiki/%D0%A4%D0%B0%D0%B9%D0%BB:Flag_of_Australia.svg</a:t>
            </a:r>
            <a:r>
              <a:rPr lang="ru-RU" sz="1200" dirty="0"/>
              <a:t> – флаг Австралии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200" dirty="0">
                <a:hlinkClick r:id="rId16"/>
              </a:rPr>
              <a:t>http://nevedomosti.ru/category/amazing/</a:t>
            </a:r>
            <a:r>
              <a:rPr lang="ru-RU" sz="1200" dirty="0"/>
              <a:t> - овца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200" dirty="0">
                <a:hlinkClick r:id="rId17"/>
              </a:rPr>
              <a:t>http://thenews.kz/2009/08/01/96609.html</a:t>
            </a:r>
            <a:r>
              <a:rPr lang="ru-RU" sz="1200" dirty="0"/>
              <a:t> - рогатый скот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200" dirty="0">
                <a:hlinkClick r:id="rId18"/>
              </a:rPr>
              <a:t>http://images.yandex.kz/search?p=3&amp;ed=1&amp;text=%D0%B0%D0%B2%D1%81%D1%82%D1%80%D0%B0%D0%BB%D0%B8%D1%8F%20%D0%BF%D1%88%D0%B5%D0%BD%D0%B8%D1%86%D0%B0&amp;spsite=www.livescience.com&amp;img_url=i.livescience.com%2Fimages%2F080423-wheat-field-02.jpg&amp;rpt=simage</a:t>
            </a:r>
            <a:r>
              <a:rPr lang="ru-RU" sz="1200" dirty="0"/>
              <a:t> – </a:t>
            </a:r>
            <a:r>
              <a:rPr lang="ru-RU" sz="1200" dirty="0" smtClean="0"/>
              <a:t>пшеница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9807971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81785" y="214290"/>
            <a:ext cx="8143576" cy="1015663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000" dirty="0" smtClean="0">
                <a:ln w="11430"/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Самый!  Самый! Самый!</a:t>
            </a:r>
            <a:endParaRPr lang="ru-RU" sz="6000" dirty="0">
              <a:ln w="11430"/>
              <a:solidFill>
                <a:srgbClr val="FF000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n-lt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33584" y="1500174"/>
            <a:ext cx="2688557" cy="707886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dirty="0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+mn-lt"/>
              </a:rPr>
              <a:t>маленький</a:t>
            </a:r>
            <a:endParaRPr lang="ru-RU" sz="4000" b="1" dirty="0">
              <a:ln w="11430"/>
              <a:solidFill>
                <a:srgbClr val="FFFF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+mn-lt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71797" y="2357430"/>
            <a:ext cx="2198871" cy="707886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dirty="0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+mn-lt"/>
              </a:rPr>
              <a:t>большой</a:t>
            </a:r>
            <a:endParaRPr lang="ru-RU" sz="4000" b="1" dirty="0">
              <a:ln w="11430"/>
              <a:solidFill>
                <a:srgbClr val="FFFF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+mn-lt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03919" y="3286124"/>
            <a:ext cx="2117887" cy="707886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dirty="0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+mn-lt"/>
              </a:rPr>
              <a:t>высокий</a:t>
            </a:r>
            <a:endParaRPr lang="ru-RU" sz="4000" b="1" dirty="0">
              <a:ln w="11430"/>
              <a:solidFill>
                <a:srgbClr val="FFFF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+mn-lt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153750" y="1500174"/>
            <a:ext cx="2868156" cy="707886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dirty="0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+mn-lt"/>
              </a:rPr>
              <a:t>подвижный</a:t>
            </a:r>
            <a:endParaRPr lang="ru-RU" sz="4000" b="1" dirty="0">
              <a:ln w="11430"/>
              <a:solidFill>
                <a:srgbClr val="FFFF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+mn-lt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579740" y="2428868"/>
            <a:ext cx="1909369" cy="707886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dirty="0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+mn-lt"/>
              </a:rPr>
              <a:t>жаркий</a:t>
            </a:r>
            <a:endParaRPr lang="ru-RU" sz="4000" b="1" dirty="0">
              <a:ln w="11430"/>
              <a:solidFill>
                <a:srgbClr val="FFFF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+mn-lt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318675" y="3286124"/>
            <a:ext cx="2686184" cy="707886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dirty="0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+mn-lt"/>
              </a:rPr>
              <a:t>спокойный</a:t>
            </a:r>
            <a:endParaRPr lang="ru-RU" sz="4000" b="1" dirty="0">
              <a:ln w="11430"/>
              <a:solidFill>
                <a:srgbClr val="FFFF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+mn-lt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-3429056" y="4214819"/>
            <a:ext cx="9715568" cy="707886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dirty="0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+mn-lt"/>
              </a:rPr>
              <a:t>         удивительный</a:t>
            </a:r>
            <a:endParaRPr lang="ru-RU" sz="4000" b="1" dirty="0">
              <a:ln w="11430"/>
              <a:solidFill>
                <a:srgbClr val="FFFF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+mn-lt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6946775" y="1500174"/>
            <a:ext cx="1431033" cy="707886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dirty="0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+mn-lt"/>
              </a:rPr>
              <a:t>сухой</a:t>
            </a:r>
            <a:endParaRPr lang="ru-RU" sz="4000" b="1" dirty="0">
              <a:ln w="11430"/>
              <a:solidFill>
                <a:srgbClr val="FFFF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+mn-lt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6492890" y="2428868"/>
            <a:ext cx="2265171" cy="707886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dirty="0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+mn-lt"/>
              </a:rPr>
              <a:t>влажный</a:t>
            </a:r>
            <a:endParaRPr lang="ru-RU" sz="4000" b="1" dirty="0">
              <a:ln w="11430"/>
              <a:solidFill>
                <a:srgbClr val="FFFF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+mn-lt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6465810" y="3286124"/>
            <a:ext cx="2440220" cy="707886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dirty="0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+mn-lt"/>
              </a:rPr>
              <a:t>холодный</a:t>
            </a:r>
            <a:endParaRPr lang="ru-RU" sz="4000" b="1" dirty="0">
              <a:ln w="11430"/>
              <a:solidFill>
                <a:srgbClr val="FFFF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+mn-lt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6904119" y="4214818"/>
            <a:ext cx="1794081" cy="707886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dirty="0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+mn-lt"/>
              </a:rPr>
              <a:t>низкий</a:t>
            </a:r>
            <a:endParaRPr lang="ru-RU" sz="4000" b="1" dirty="0">
              <a:ln w="11430"/>
              <a:solidFill>
                <a:srgbClr val="FFFF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+mn-lt"/>
            </a:endParaRPr>
          </a:p>
        </p:txBody>
      </p:sp>
      <p:sp>
        <p:nvSpPr>
          <p:cNvPr id="18" name="Управляющая кнопка: далее 17">
            <a:hlinkClick r:id="" action="ppaction://hlinkshowjump?jump=nextslide" highlightClick="1"/>
          </p:cNvPr>
          <p:cNvSpPr/>
          <p:nvPr/>
        </p:nvSpPr>
        <p:spPr>
          <a:xfrm>
            <a:off x="8572500" y="6429375"/>
            <a:ext cx="571500" cy="428625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5" grpId="0"/>
      <p:bldP spid="11" grpId="0"/>
      <p:bldP spid="13" grpId="0"/>
      <p:bldP spid="14" grpId="0"/>
      <p:bldP spid="1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"/>
            <a:ext cx="7772400" cy="1500173"/>
          </a:xfrm>
        </p:spPr>
        <p:txBody>
          <a:bodyPr/>
          <a:lstStyle/>
          <a:p>
            <a:r>
              <a:rPr lang="ru-RU" sz="4000" b="1" i="1" dirty="0" smtClean="0">
                <a:solidFill>
                  <a:srgbClr val="FF0000"/>
                </a:solidFill>
              </a:rPr>
              <a:t>Население   Австралии.  Австралийский  Союз.</a:t>
            </a:r>
            <a:endParaRPr lang="ru-RU" sz="4000" b="1" i="1" dirty="0">
              <a:solidFill>
                <a:srgbClr val="FF00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1500174"/>
            <a:ext cx="7572396" cy="2428892"/>
          </a:xfrm>
        </p:spPr>
        <p:txBody>
          <a:bodyPr/>
          <a:lstStyle/>
          <a:p>
            <a:r>
              <a:rPr lang="ru-RU" sz="2800" dirty="0" smtClean="0">
                <a:solidFill>
                  <a:schemeClr val="tx1"/>
                </a:solidFill>
              </a:rPr>
              <a:t>Цель: познакомиться с  особенностями </a:t>
            </a:r>
          </a:p>
          <a:p>
            <a:r>
              <a:rPr lang="ru-RU" sz="2800" dirty="0" smtClean="0">
                <a:solidFill>
                  <a:schemeClr val="tx1"/>
                </a:solidFill>
              </a:rPr>
              <a:t>                    населения   Австралии, его  историей</a:t>
            </a:r>
          </a:p>
          <a:p>
            <a:r>
              <a:rPr lang="ru-RU" sz="2800" dirty="0" smtClean="0">
                <a:solidFill>
                  <a:schemeClr val="tx1"/>
                </a:solidFill>
              </a:rPr>
              <a:t>  и  культурой.</a:t>
            </a:r>
          </a:p>
          <a:p>
            <a:r>
              <a:rPr lang="ru-RU" sz="2800" dirty="0" smtClean="0">
                <a:solidFill>
                  <a:schemeClr val="tx1"/>
                </a:solidFill>
              </a:rPr>
              <a:t>Должны :</a:t>
            </a:r>
            <a:r>
              <a:rPr lang="ru-RU" dirty="0" smtClean="0"/>
              <a:t> </a:t>
            </a:r>
          </a:p>
          <a:p>
            <a:pPr algn="l"/>
            <a:r>
              <a:rPr lang="ru-RU" sz="2000" b="1" i="1" dirty="0" smtClean="0">
                <a:solidFill>
                  <a:schemeClr val="tx1"/>
                </a:solidFill>
              </a:rPr>
              <a:t>                  </a:t>
            </a:r>
            <a:r>
              <a:rPr lang="ru-RU" sz="2000" b="1" i="1" u="sng" dirty="0" smtClean="0">
                <a:solidFill>
                  <a:schemeClr val="tx1"/>
                </a:solidFill>
              </a:rPr>
              <a:t>знать</a:t>
            </a:r>
            <a:r>
              <a:rPr lang="ru-RU" sz="2000" dirty="0" smtClean="0">
                <a:solidFill>
                  <a:schemeClr val="tx1"/>
                </a:solidFill>
              </a:rPr>
              <a:t>:  численность  населения;</a:t>
            </a:r>
            <a:br>
              <a:rPr lang="ru-RU" sz="2000" dirty="0" smtClean="0">
                <a:solidFill>
                  <a:schemeClr val="tx1"/>
                </a:solidFill>
              </a:rPr>
            </a:br>
            <a:r>
              <a:rPr lang="ru-RU" sz="2000" dirty="0" smtClean="0">
                <a:solidFill>
                  <a:schemeClr val="tx1"/>
                </a:solidFill>
              </a:rPr>
              <a:t>                                аборигены и переселенцы;</a:t>
            </a:r>
            <a:br>
              <a:rPr lang="ru-RU" sz="2000" dirty="0" smtClean="0">
                <a:solidFill>
                  <a:schemeClr val="tx1"/>
                </a:solidFill>
              </a:rPr>
            </a:br>
            <a:r>
              <a:rPr lang="ru-RU" sz="2000" dirty="0" smtClean="0">
                <a:solidFill>
                  <a:schemeClr val="tx1"/>
                </a:solidFill>
              </a:rPr>
              <a:t> 	                   крупные города  Австралии.</a:t>
            </a:r>
            <a:br>
              <a:rPr lang="ru-RU" sz="2000" dirty="0" smtClean="0">
                <a:solidFill>
                  <a:schemeClr val="tx1"/>
                </a:solidFill>
              </a:rPr>
            </a:br>
            <a:r>
              <a:rPr lang="ru-RU" sz="2000" dirty="0" smtClean="0">
                <a:solidFill>
                  <a:schemeClr val="tx1"/>
                </a:solidFill>
              </a:rPr>
              <a:t/>
            </a:r>
            <a:br>
              <a:rPr lang="ru-RU" sz="2000" dirty="0" smtClean="0">
                <a:solidFill>
                  <a:schemeClr val="tx1"/>
                </a:solidFill>
              </a:rPr>
            </a:br>
            <a:r>
              <a:rPr lang="ru-RU" sz="2000" dirty="0" smtClean="0">
                <a:solidFill>
                  <a:schemeClr val="tx1"/>
                </a:solidFill>
              </a:rPr>
              <a:t>                  </a:t>
            </a:r>
            <a:r>
              <a:rPr lang="ru-RU" sz="2000" b="1" dirty="0" smtClean="0">
                <a:solidFill>
                  <a:schemeClr val="tx1"/>
                </a:solidFill>
              </a:rPr>
              <a:t>у</a:t>
            </a:r>
            <a:r>
              <a:rPr lang="ru-RU" sz="2000" b="1" i="1" u="sng" dirty="0" smtClean="0">
                <a:solidFill>
                  <a:schemeClr val="tx1"/>
                </a:solidFill>
              </a:rPr>
              <a:t>меть</a:t>
            </a:r>
            <a:r>
              <a:rPr lang="ru-RU" sz="2000" dirty="0" smtClean="0">
                <a:solidFill>
                  <a:schemeClr val="tx1"/>
                </a:solidFill>
              </a:rPr>
              <a:t>:  объяснять  причины  неравномерного  </a:t>
            </a:r>
            <a:br>
              <a:rPr lang="ru-RU" sz="2000" dirty="0" smtClean="0">
                <a:solidFill>
                  <a:schemeClr val="tx1"/>
                </a:solidFill>
              </a:rPr>
            </a:br>
            <a:r>
              <a:rPr lang="ru-RU" sz="2000" dirty="0" smtClean="0">
                <a:solidFill>
                  <a:schemeClr val="tx1"/>
                </a:solidFill>
              </a:rPr>
              <a:t>                               расселения  населения;</a:t>
            </a:r>
            <a:br>
              <a:rPr lang="ru-RU" sz="2000" dirty="0" smtClean="0">
                <a:solidFill>
                  <a:schemeClr val="tx1"/>
                </a:solidFill>
              </a:rPr>
            </a:br>
            <a:r>
              <a:rPr lang="ru-RU" sz="2000" dirty="0" smtClean="0">
                <a:solidFill>
                  <a:schemeClr val="tx1"/>
                </a:solidFill>
              </a:rPr>
              <a:t>                               показывать на  карте  крупные  города.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 </a:t>
            </a:r>
            <a:endParaRPr lang="ru-RU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214422"/>
          </a:xfrm>
        </p:spPr>
        <p:txBody>
          <a:bodyPr/>
          <a:lstStyle/>
          <a:p>
            <a:r>
              <a:rPr lang="ru-RU" dirty="0" smtClean="0"/>
              <a:t>Австралийский  Союз</a:t>
            </a:r>
            <a:br>
              <a:rPr lang="ru-RU" dirty="0" smtClean="0"/>
            </a:br>
            <a:r>
              <a:rPr lang="en-US" dirty="0" smtClean="0"/>
              <a:t>S</a:t>
            </a:r>
            <a:r>
              <a:rPr lang="ru-RU" dirty="0" smtClean="0"/>
              <a:t>-  7,7 млн. км</a:t>
            </a:r>
            <a:r>
              <a:rPr lang="ru-RU" dirty="0" smtClean="0">
                <a:ea typeface="SimSun"/>
              </a:rPr>
              <a:t>²</a:t>
            </a:r>
            <a:endParaRPr lang="ru-RU" dirty="0"/>
          </a:p>
        </p:txBody>
      </p:sp>
      <p:sp>
        <p:nvSpPr>
          <p:cNvPr id="6" name="Содержимое 5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Содержимое 6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281518" cy="4525963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ru-RU" dirty="0" smtClean="0"/>
              <a:t>Россия-17,1 млн.км</a:t>
            </a:r>
            <a:r>
              <a:rPr lang="ru-RU" dirty="0" smtClean="0">
                <a:ea typeface="SimSun"/>
              </a:rPr>
              <a:t>²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 smtClean="0">
                <a:ea typeface="SimSun"/>
              </a:rPr>
              <a:t>Канада – 9,9</a:t>
            </a:r>
            <a:r>
              <a:rPr lang="ru-RU" dirty="0" smtClean="0"/>
              <a:t> млн.км</a:t>
            </a:r>
            <a:r>
              <a:rPr lang="ru-RU" dirty="0" smtClean="0">
                <a:ea typeface="SimSun"/>
              </a:rPr>
              <a:t>²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 smtClean="0">
                <a:ea typeface="SimSun"/>
              </a:rPr>
              <a:t>Китай  -  9,8</a:t>
            </a:r>
            <a:r>
              <a:rPr lang="ru-RU" dirty="0" smtClean="0"/>
              <a:t> млн.км</a:t>
            </a:r>
            <a:r>
              <a:rPr lang="ru-RU" dirty="0" smtClean="0">
                <a:ea typeface="SimSun"/>
              </a:rPr>
              <a:t>²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 smtClean="0">
                <a:ea typeface="SimSun"/>
              </a:rPr>
              <a:t>США  -  9,6</a:t>
            </a:r>
            <a:r>
              <a:rPr lang="ru-RU" dirty="0" smtClean="0"/>
              <a:t> млн.км</a:t>
            </a:r>
            <a:r>
              <a:rPr lang="ru-RU" dirty="0" smtClean="0">
                <a:ea typeface="SimSun"/>
              </a:rPr>
              <a:t>²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 smtClean="0">
                <a:ea typeface="SimSun"/>
              </a:rPr>
              <a:t>Бразилия  - 8,5 </a:t>
            </a:r>
            <a:r>
              <a:rPr lang="ru-RU" dirty="0" smtClean="0"/>
              <a:t>млн.км</a:t>
            </a:r>
            <a:r>
              <a:rPr lang="ru-RU" dirty="0" smtClean="0">
                <a:ea typeface="SimSun"/>
              </a:rPr>
              <a:t>²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 smtClean="0">
                <a:solidFill>
                  <a:srgbClr val="FF0000"/>
                </a:solidFill>
                <a:ea typeface="SimSun"/>
              </a:rPr>
              <a:t>Австралия</a:t>
            </a:r>
          </a:p>
          <a:p>
            <a:r>
              <a:rPr lang="ru-RU" dirty="0" smtClean="0">
                <a:ea typeface="SimSun"/>
              </a:rPr>
              <a:t>З. Европа – 5,4</a:t>
            </a:r>
            <a:r>
              <a:rPr lang="ru-RU" dirty="0" smtClean="0"/>
              <a:t> млн.км</a:t>
            </a:r>
            <a:r>
              <a:rPr lang="ru-RU" dirty="0" smtClean="0">
                <a:ea typeface="SimSun"/>
              </a:rPr>
              <a:t>²</a:t>
            </a:r>
          </a:p>
          <a:p>
            <a:pPr>
              <a:buNone/>
            </a:pPr>
            <a:r>
              <a:rPr lang="ru-RU" dirty="0" smtClean="0">
                <a:ea typeface="SimSun"/>
              </a:rPr>
              <a:t>    </a:t>
            </a:r>
            <a:r>
              <a:rPr lang="ru-RU" b="1" dirty="0" smtClean="0">
                <a:solidFill>
                  <a:srgbClr val="C00000"/>
                </a:solidFill>
                <a:ea typeface="SimSun"/>
              </a:rPr>
              <a:t>Одно  из  крупнейших государств  мира.</a:t>
            </a:r>
          </a:p>
          <a:p>
            <a:pPr>
              <a:buNone/>
            </a:pPr>
            <a:endParaRPr lang="ru-RU" dirty="0" smtClean="0">
              <a:ea typeface="SimSun"/>
            </a:endParaRPr>
          </a:p>
          <a:p>
            <a:pPr>
              <a:buNone/>
            </a:pP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1026" name="Picture 2" descr="C:\Users\лена\Pictures\2010-10-27\001.jpg"/>
          <p:cNvPicPr>
            <a:picLocks noChangeAspect="1" noChangeArrowheads="1"/>
          </p:cNvPicPr>
          <p:nvPr/>
        </p:nvPicPr>
        <p:blipFill>
          <a:blip r:embed="rId2" cstate="print"/>
          <a:srcRect l="5823" t="7569" r="5667" b="4121"/>
          <a:stretch>
            <a:fillRect/>
          </a:stretch>
        </p:blipFill>
        <p:spPr bwMode="auto">
          <a:xfrm>
            <a:off x="214282" y="1714488"/>
            <a:ext cx="4429156" cy="421484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2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2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2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20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20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20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r>
              <a:rPr lang="ru-RU" dirty="0" smtClean="0">
                <a:solidFill>
                  <a:srgbClr val="C00000"/>
                </a:solidFill>
              </a:rPr>
              <a:t>Население  Австралии -  20млн. чел.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7030A0"/>
                </a:solidFill>
              </a:rPr>
              <a:t>Китай -  1,3 млрд. чел.  -  1 место в мире</a:t>
            </a:r>
          </a:p>
          <a:p>
            <a:r>
              <a:rPr lang="ru-RU" dirty="0" smtClean="0">
                <a:solidFill>
                  <a:srgbClr val="7030A0"/>
                </a:solidFill>
              </a:rPr>
              <a:t>Россия  - 142 млн.чел.  -   8 место в  мире</a:t>
            </a:r>
          </a:p>
          <a:p>
            <a:r>
              <a:rPr lang="ru-RU" dirty="0" smtClean="0"/>
              <a:t>Токио  -   13 млн.чел.</a:t>
            </a:r>
          </a:p>
          <a:p>
            <a:r>
              <a:rPr lang="ru-RU" dirty="0" smtClean="0"/>
              <a:t>Москва – 10 млн.чел</a:t>
            </a:r>
          </a:p>
          <a:p>
            <a:r>
              <a:rPr lang="ru-RU" dirty="0" smtClean="0"/>
              <a:t>Мехико  - 24 млн.чел</a:t>
            </a:r>
          </a:p>
          <a:p>
            <a:endParaRPr lang="ru-RU" dirty="0" smtClean="0"/>
          </a:p>
          <a:p>
            <a:pPr>
              <a:buNone/>
            </a:pPr>
            <a:r>
              <a:rPr lang="ru-RU" b="1" dirty="0" smtClean="0">
                <a:solidFill>
                  <a:srgbClr val="C00000"/>
                </a:solidFill>
              </a:rPr>
              <a:t>Одно  из самых  малонаселенных государств</a:t>
            </a:r>
            <a:endParaRPr lang="ru-RU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8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8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14282" y="0"/>
            <a:ext cx="8738611" cy="1200329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72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55000" endA="50" endPos="85000" dist="60007" dir="5400000" sy="-100000" algn="bl" rotWithShape="0"/>
                </a:effectLst>
                <a:latin typeface="+mn-lt"/>
              </a:rPr>
              <a:t>Плотность населения</a:t>
            </a:r>
          </a:p>
        </p:txBody>
      </p:sp>
      <p:grpSp>
        <p:nvGrpSpPr>
          <p:cNvPr id="10243" name="Группа 6"/>
          <p:cNvGrpSpPr>
            <a:grpSpLocks/>
          </p:cNvGrpSpPr>
          <p:nvPr/>
        </p:nvGrpSpPr>
        <p:grpSpPr bwMode="auto">
          <a:xfrm>
            <a:off x="1000125" y="1152525"/>
            <a:ext cx="7200900" cy="5672138"/>
            <a:chOff x="1142976" y="1072606"/>
            <a:chExt cx="6643734" cy="5541103"/>
          </a:xfrm>
        </p:grpSpPr>
        <p:pic>
          <p:nvPicPr>
            <p:cNvPr id="22530" name="Picture 2" descr="C:\Documents and Settings\Admin\Мои документы\Мои рисунки\MP Navigator EX\2010_06_01\IMG_0005.jp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142976" y="1072606"/>
              <a:ext cx="6643734" cy="5432111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10246" name="Picture 3" descr="C:\Documents and Settings\Admin\Мои документы\Мои рисунки\MP Navigator EX\2010_06_01\IMG_0003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142976" y="5543888"/>
              <a:ext cx="2000264" cy="10698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7" name="Двойная стрелка влево/вправо 6">
            <a:hlinkClick r:id="rId4" action="ppaction://hlinksldjump"/>
          </p:cNvPr>
          <p:cNvSpPr/>
          <p:nvPr/>
        </p:nvSpPr>
        <p:spPr>
          <a:xfrm>
            <a:off x="8501090" y="6215082"/>
            <a:ext cx="642910" cy="642918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Пришлое   население</a:t>
            </a:r>
            <a:br>
              <a:rPr lang="ru-RU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европейцы - </a:t>
            </a:r>
            <a:r>
              <a:rPr lang="ru-RU" b="1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англоавстралийцы</a:t>
            </a:r>
            <a:endParaRPr lang="ru-RU" dirty="0"/>
          </a:p>
        </p:txBody>
      </p:sp>
      <p:sp>
        <p:nvSpPr>
          <p:cNvPr id="6" name="Содержимое 5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365760" indent="-283464" fontAlgn="auto">
              <a:spcBef>
                <a:spcPts val="0"/>
              </a:spcBef>
              <a:spcAft>
                <a:spcPts val="0"/>
              </a:spcAft>
              <a:buFont typeface="Wingdings 2"/>
              <a:buNone/>
              <a:defRPr/>
            </a:pPr>
            <a:endParaRPr lang="ru-RU" sz="1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65760" indent="-283464" fontAlgn="auto">
              <a:spcBef>
                <a:spcPts val="0"/>
              </a:spcBef>
              <a:spcAft>
                <a:spcPts val="0"/>
              </a:spcAft>
              <a:buFont typeface="Wingdings 2"/>
              <a:buNone/>
              <a:defRPr/>
            </a:pPr>
            <a:endParaRPr lang="ru-RU" sz="1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65760" indent="-283464" fontAlgn="auto">
              <a:spcBef>
                <a:spcPts val="0"/>
              </a:spcBef>
              <a:spcAft>
                <a:spcPts val="0"/>
              </a:spcAft>
              <a:buFont typeface="Wingdings 2"/>
              <a:buNone/>
              <a:defRPr/>
            </a:pPr>
            <a:endParaRPr lang="ru-RU" sz="1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65760" indent="-283464" fontAlgn="auto">
              <a:spcBef>
                <a:spcPts val="0"/>
              </a:spcBef>
              <a:spcAft>
                <a:spcPts val="0"/>
              </a:spcAft>
              <a:buFont typeface="Wingdings 2"/>
              <a:buNone/>
              <a:defRPr/>
            </a:pPr>
            <a:endParaRPr lang="ru-RU" sz="1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65760" indent="-283464" fontAlgn="auto">
              <a:spcBef>
                <a:spcPts val="0"/>
              </a:spcBef>
              <a:spcAft>
                <a:spcPts val="0"/>
              </a:spcAft>
              <a:buFont typeface="Wingdings 2"/>
              <a:buNone/>
              <a:defRPr/>
            </a:pPr>
            <a:endParaRPr lang="ru-RU" sz="1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65760" indent="-283464" fontAlgn="auto">
              <a:spcBef>
                <a:spcPts val="0"/>
              </a:spcBef>
              <a:spcAft>
                <a:spcPts val="0"/>
              </a:spcAft>
              <a:buFont typeface="Wingdings 2"/>
              <a:buNone/>
              <a:defRPr/>
            </a:pPr>
            <a:endParaRPr lang="ru-RU" sz="1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65760" indent="-283464" fontAlgn="auto">
              <a:spcBef>
                <a:spcPts val="0"/>
              </a:spcBef>
              <a:spcAft>
                <a:spcPts val="0"/>
              </a:spcAft>
              <a:buFont typeface="Wingdings 2"/>
              <a:buNone/>
              <a:defRPr/>
            </a:pPr>
            <a:endParaRPr lang="ru-RU" sz="1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65760" indent="-283464" fontAlgn="auto">
              <a:spcBef>
                <a:spcPts val="0"/>
              </a:spcBef>
              <a:spcAft>
                <a:spcPts val="0"/>
              </a:spcAft>
              <a:buFont typeface="Wingdings 2"/>
              <a:buNone/>
              <a:defRPr/>
            </a:pPr>
            <a:endParaRPr lang="ru-RU" sz="1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65760" indent="-283464" fontAlgn="auto">
              <a:spcBef>
                <a:spcPts val="0"/>
              </a:spcBef>
              <a:spcAft>
                <a:spcPts val="0"/>
              </a:spcAft>
              <a:buFont typeface="Wingdings 2"/>
              <a:buNone/>
              <a:defRPr/>
            </a:pPr>
            <a:endParaRPr lang="ru-RU" sz="1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65760" indent="-283464" fontAlgn="auto">
              <a:spcBef>
                <a:spcPts val="0"/>
              </a:spcBef>
              <a:spcAft>
                <a:spcPts val="0"/>
              </a:spcAft>
              <a:buFont typeface="Wingdings 2"/>
              <a:buNone/>
              <a:defRPr/>
            </a:pPr>
            <a:endParaRPr lang="ru-RU" sz="1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65760" indent="-283464" fontAlgn="auto">
              <a:spcBef>
                <a:spcPts val="0"/>
              </a:spcBef>
              <a:spcAft>
                <a:spcPts val="0"/>
              </a:spcAft>
              <a:buFont typeface="Wingdings 2"/>
              <a:buNone/>
              <a:defRPr/>
            </a:pPr>
            <a:endParaRPr lang="ru-RU" sz="1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65760" indent="-283464" fontAlgn="auto">
              <a:spcBef>
                <a:spcPts val="0"/>
              </a:spcBef>
              <a:spcAft>
                <a:spcPts val="0"/>
              </a:spcAft>
              <a:buFont typeface="Wingdings 2"/>
              <a:buNone/>
              <a:defRPr/>
            </a:pPr>
            <a:r>
              <a:rPr lang="ru-RU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Раса – европеоидная</a:t>
            </a:r>
          </a:p>
          <a:p>
            <a:pPr marL="365760" indent="-283464" fontAlgn="auto">
              <a:spcBef>
                <a:spcPts val="0"/>
              </a:spcBef>
              <a:spcAft>
                <a:spcPts val="0"/>
              </a:spcAft>
              <a:buFont typeface="Wingdings 2"/>
              <a:buNone/>
              <a:defRPr/>
            </a:pPr>
            <a:r>
              <a:rPr lang="ru-RU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Кожа – светлая</a:t>
            </a:r>
          </a:p>
          <a:p>
            <a:pPr marL="365760" indent="-283464" fontAlgn="auto">
              <a:spcBef>
                <a:spcPts val="0"/>
              </a:spcBef>
              <a:spcAft>
                <a:spcPts val="0"/>
              </a:spcAft>
              <a:buFont typeface="Wingdings 2"/>
              <a:buNone/>
              <a:defRPr/>
            </a:pPr>
            <a:r>
              <a:rPr lang="ru-RU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Волосы -   светлые или темные, прямые или курчавые</a:t>
            </a:r>
          </a:p>
          <a:p>
            <a:pPr marL="365760" indent="-283464" fontAlgn="auto">
              <a:spcBef>
                <a:spcPts val="0"/>
              </a:spcBef>
              <a:spcAft>
                <a:spcPts val="0"/>
              </a:spcAft>
              <a:buFont typeface="Wingdings 2"/>
              <a:buNone/>
              <a:defRPr/>
            </a:pPr>
            <a:r>
              <a:rPr lang="ru-RU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Нос – узкий</a:t>
            </a:r>
          </a:p>
          <a:p>
            <a:pPr marL="365760" indent="-283464" fontAlgn="auto">
              <a:spcBef>
                <a:spcPts val="0"/>
              </a:spcBef>
              <a:spcAft>
                <a:spcPts val="0"/>
              </a:spcAft>
              <a:buFont typeface="Wingdings 2"/>
              <a:buNone/>
              <a:defRPr/>
            </a:pPr>
            <a:endParaRPr lang="ru-RU" sz="1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65760" indent="-283464" fontAlgn="auto">
              <a:spcBef>
                <a:spcPts val="0"/>
              </a:spcBef>
              <a:spcAft>
                <a:spcPts val="0"/>
              </a:spcAft>
              <a:buFont typeface="Wingdings 2"/>
              <a:buNone/>
              <a:defRPr/>
            </a:pPr>
            <a:r>
              <a:rPr lang="ru-RU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Государственный  язык – английский.</a:t>
            </a:r>
          </a:p>
          <a:p>
            <a:pPr>
              <a:buNone/>
            </a:pPr>
            <a:endParaRPr lang="ru-RU" dirty="0"/>
          </a:p>
        </p:txBody>
      </p:sp>
      <p:sp>
        <p:nvSpPr>
          <p:cNvPr id="7" name="Содержимое 6"/>
          <p:cNvSpPr>
            <a:spLocks noGrp="1"/>
          </p:cNvSpPr>
          <p:nvPr>
            <p:ph sz="half" idx="2"/>
          </p:nvPr>
        </p:nvSpPr>
        <p:spPr>
          <a:xfrm>
            <a:off x="4357686" y="1600200"/>
            <a:ext cx="4329114" cy="5257800"/>
          </a:xfrm>
        </p:spPr>
        <p:txBody>
          <a:bodyPr/>
          <a:lstStyle/>
          <a:p>
            <a:endParaRPr lang="ru-RU" sz="1800" dirty="0" smtClean="0"/>
          </a:p>
          <a:p>
            <a:endParaRPr lang="ru-RU" sz="1800" dirty="0" smtClean="0"/>
          </a:p>
          <a:p>
            <a:endParaRPr lang="ru-RU" sz="1800" dirty="0" smtClean="0"/>
          </a:p>
          <a:p>
            <a:endParaRPr lang="ru-RU" sz="1800" dirty="0" smtClean="0"/>
          </a:p>
          <a:p>
            <a:endParaRPr lang="ru-RU" sz="1800" dirty="0" smtClean="0"/>
          </a:p>
          <a:p>
            <a:endParaRPr lang="ru-RU" sz="1800" dirty="0" smtClean="0"/>
          </a:p>
          <a:p>
            <a:endParaRPr lang="ru-RU" sz="1800" dirty="0" smtClean="0"/>
          </a:p>
          <a:p>
            <a:endParaRPr lang="ru-RU" sz="1800" dirty="0" smtClean="0"/>
          </a:p>
          <a:p>
            <a:r>
              <a:rPr lang="ru-RU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Австралия  входит в Содружество  стран, возглавляемых Великобританией.</a:t>
            </a:r>
          </a:p>
          <a:p>
            <a:r>
              <a:rPr lang="ru-RU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Глава  государства – Королева Великобритании – Елизавета </a:t>
            </a:r>
            <a:r>
              <a:rPr lang="en-US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II</a:t>
            </a:r>
            <a:r>
              <a:rPr lang="ru-RU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r>
              <a:rPr lang="ru-RU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Её  представитель в Австралии – Генерал-губернатор.</a:t>
            </a: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1500174"/>
            <a:ext cx="3214710" cy="30331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11" descr="http://www.go2australia.ru/files/pubs/img/3/australia-flag.gif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4357686" y="1500174"/>
            <a:ext cx="4214842" cy="2643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FFFF00"/>
                </a:solidFill>
              </a:rPr>
              <a:t>Коренное  население</a:t>
            </a:r>
            <a:br>
              <a:rPr lang="ru-RU" b="1" dirty="0" smtClean="0">
                <a:solidFill>
                  <a:srgbClr val="FFFF00"/>
                </a:solidFill>
              </a:rPr>
            </a:br>
            <a:r>
              <a:rPr lang="ru-RU" b="1" dirty="0" smtClean="0">
                <a:solidFill>
                  <a:srgbClr val="FFFF00"/>
                </a:solidFill>
              </a:rPr>
              <a:t>аборигены- 1%</a:t>
            </a:r>
            <a:endParaRPr lang="ru-RU" b="1" dirty="0">
              <a:solidFill>
                <a:srgbClr val="FFFF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pPr marL="365760" indent="-283464" fontAlgn="auto">
              <a:spcBef>
                <a:spcPts val="0"/>
              </a:spcBef>
              <a:spcAft>
                <a:spcPts val="0"/>
              </a:spcAft>
              <a:buFont typeface="Wingdings 2"/>
              <a:buNone/>
              <a:defRPr/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раса– австралоидная</a:t>
            </a:r>
          </a:p>
          <a:p>
            <a:pPr marL="365760" indent="-283464" fontAlgn="auto">
              <a:spcBef>
                <a:spcPts val="0"/>
              </a:spcBef>
              <a:spcAft>
                <a:spcPts val="0"/>
              </a:spcAft>
              <a:buFont typeface="Wingdings 2"/>
              <a:buNone/>
              <a:defRPr/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Кожа – тёмно-коричневая</a:t>
            </a:r>
          </a:p>
          <a:p>
            <a:pPr marL="365760" indent="-283464" fontAlgn="auto">
              <a:spcBef>
                <a:spcPts val="0"/>
              </a:spcBef>
              <a:spcAft>
                <a:spcPts val="0"/>
              </a:spcAft>
              <a:buFont typeface="Wingdings 2"/>
              <a:buNone/>
              <a:defRPr/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Волосы – волнистые, черные</a:t>
            </a:r>
          </a:p>
          <a:p>
            <a:pPr marL="365760" indent="-283464" fontAlgn="auto">
              <a:spcBef>
                <a:spcPts val="0"/>
              </a:spcBef>
              <a:spcAft>
                <a:spcPts val="0"/>
              </a:spcAft>
              <a:buFont typeface="Wingdings 2"/>
              <a:buNone/>
              <a:defRPr/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Нос -  широкий</a:t>
            </a:r>
          </a:p>
          <a:p>
            <a:endParaRPr lang="ru-RU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78413" y="3857604"/>
            <a:ext cx="4065587" cy="30003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6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500174"/>
            <a:ext cx="4429124" cy="3643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C:\Users\лена\Pictures\2010-11-05\00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4825" y="1571612"/>
            <a:ext cx="4499175" cy="244792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1546</TotalTime>
  <Words>621</Words>
  <Application>Microsoft Office PowerPoint</Application>
  <PresentationFormat>Экран (4:3)</PresentationFormat>
  <Paragraphs>161</Paragraphs>
  <Slides>25</Slides>
  <Notes>2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7" baseType="lpstr">
      <vt:lpstr>Тема Office</vt:lpstr>
      <vt:lpstr>Объект упаковщика для оболочки</vt:lpstr>
      <vt:lpstr>Население  Австралии.  Австралийский  Союз.</vt:lpstr>
      <vt:lpstr>Презентация PowerPoint</vt:lpstr>
      <vt:lpstr>Презентация PowerPoint</vt:lpstr>
      <vt:lpstr>Население   Австралии.  Австралийский  Союз.</vt:lpstr>
      <vt:lpstr>Австралийский  Союз S-  7,7 млн. км²</vt:lpstr>
      <vt:lpstr>Население  Австралии -  20млн. чел.</vt:lpstr>
      <vt:lpstr>Презентация PowerPoint</vt:lpstr>
      <vt:lpstr>Пришлое   население европейцы - англоавстралийцы</vt:lpstr>
      <vt:lpstr>Коренное  население аборигены- 1%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Брисбен.   Основан  в  1824  году. Население  - 2 млн. чел</vt:lpstr>
      <vt:lpstr>Презентация PowerPoint</vt:lpstr>
      <vt:lpstr>Аделаида. Основан  28 декабря 1836года Население – 1.1 млн. чел..</vt:lpstr>
      <vt:lpstr>Презентация PowerPoint</vt:lpstr>
      <vt:lpstr>Крупнейшие  города  Австралии</vt:lpstr>
      <vt:lpstr>Австралия – «летающий  народ»</vt:lpstr>
      <vt:lpstr>Запомните!</vt:lpstr>
      <vt:lpstr>Определите  по  описанию  название  города:</vt:lpstr>
      <vt:lpstr>Домашнее  задание:</vt:lpstr>
      <vt:lpstr>Рефлексия </vt:lpstr>
      <vt:lpstr>Презентация PowerPoint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сергей</cp:lastModifiedBy>
  <cp:revision>154</cp:revision>
  <dcterms:created xsi:type="dcterms:W3CDTF">2010-06-01T09:37:05Z</dcterms:created>
  <dcterms:modified xsi:type="dcterms:W3CDTF">2012-03-28T17:17:29Z</dcterms:modified>
</cp:coreProperties>
</file>