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0000FF"/>
    <a:srgbClr val="33CC33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198" autoAdjust="0"/>
    <p:restoredTop sz="94660"/>
  </p:normalViewPr>
  <p:slideViewPr>
    <p:cSldViewPr>
      <p:cViewPr varScale="1">
        <p:scale>
          <a:sx n="50" d="100"/>
          <a:sy n="50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91982-1EC2-4F97-BB3A-85718DCC5AFD}" type="datetimeFigureOut">
              <a:rPr lang="ru-RU" smtClean="0"/>
              <a:pPr/>
              <a:t>10.06.2011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511D0-40E2-44EA-B48E-4E6564A26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такое компьютерный вирус?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Какие виды классификации компьютерных вирусов вам известны?</a:t>
            </a:r>
          </a:p>
          <a:p>
            <a:pPr algn="just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Каковы основные признаки появления вирусов на компьютере?</a:t>
            </a:r>
          </a:p>
          <a:p>
            <a:pPr algn="just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Каковы основные меры профилактики и борьбы с компьютерными вирусами?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428604"/>
            <a:ext cx="7471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Ответьте на вопросы: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85720" y="274638"/>
            <a:ext cx="8643998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Обмен данными по технологии </a:t>
            </a:r>
            <a:r>
              <a:rPr kumimoji="0" lang="en-US" sz="44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OLE</a:t>
            </a:r>
            <a:endParaRPr kumimoji="0" lang="ru-RU" sz="44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00174"/>
            <a:ext cx="3643338" cy="410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57531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2428868"/>
            <a:ext cx="42005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Прямая со стрелкой 8"/>
          <p:cNvCxnSpPr/>
          <p:nvPr/>
        </p:nvCxnSpPr>
        <p:spPr>
          <a:xfrm flipV="1">
            <a:off x="571472" y="2928934"/>
            <a:ext cx="3357586" cy="27146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2285992"/>
            <a:ext cx="42005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Прямая со стрелкой 12"/>
          <p:cNvCxnSpPr/>
          <p:nvPr/>
        </p:nvCxnSpPr>
        <p:spPr>
          <a:xfrm rot="16200000" flipV="1">
            <a:off x="5715008" y="3643314"/>
            <a:ext cx="3000396" cy="200026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71604" y="2143116"/>
            <a:ext cx="6134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71604" y="2143116"/>
            <a:ext cx="6134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Прямая со стрелкой 17"/>
          <p:cNvCxnSpPr/>
          <p:nvPr/>
        </p:nvCxnSpPr>
        <p:spPr>
          <a:xfrm rot="10800000">
            <a:off x="4500562" y="3286124"/>
            <a:ext cx="3867176" cy="30099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>
            <a:off x="7429520" y="5429264"/>
            <a:ext cx="938218" cy="86678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71736" y="2285992"/>
            <a:ext cx="42005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3" name="Прямая со стрелкой 22"/>
          <p:cNvCxnSpPr/>
          <p:nvPr/>
        </p:nvCxnSpPr>
        <p:spPr>
          <a:xfrm rot="16200000" flipV="1">
            <a:off x="5715008" y="3643314"/>
            <a:ext cx="2805130" cy="280513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71736" y="2143116"/>
            <a:ext cx="42005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Овал 27"/>
          <p:cNvSpPr/>
          <p:nvPr/>
        </p:nvSpPr>
        <p:spPr>
          <a:xfrm>
            <a:off x="5500694" y="3286124"/>
            <a:ext cx="1071570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 стрелкой 28"/>
          <p:cNvCxnSpPr/>
          <p:nvPr/>
        </p:nvCxnSpPr>
        <p:spPr>
          <a:xfrm rot="10800000">
            <a:off x="5715008" y="5072074"/>
            <a:ext cx="2957530" cy="152877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 flipH="1" flipV="1">
            <a:off x="-750131" y="2464587"/>
            <a:ext cx="3500462" cy="14287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 flipH="1" flipV="1">
            <a:off x="-107189" y="3036091"/>
            <a:ext cx="2357454" cy="157163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285720" y="274638"/>
            <a:ext cx="8643998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Обмен данными по технологии </a:t>
            </a:r>
            <a:r>
              <a:rPr kumimoji="0" lang="en-US" sz="36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OLE</a:t>
            </a:r>
            <a:endParaRPr kumimoji="0" lang="ru-RU" sz="36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1428736"/>
            <a:ext cx="3643338" cy="410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1428736"/>
            <a:ext cx="364333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928669"/>
            <a:ext cx="9144000" cy="592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85720" y="274638"/>
            <a:ext cx="8643998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Обмен данными по технологии </a:t>
            </a:r>
            <a:r>
              <a:rPr kumimoji="0" lang="en-US" sz="36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OLE</a:t>
            </a:r>
            <a:endParaRPr kumimoji="0" lang="ru-RU" sz="36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Сделайте выводы: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Проанализируйте достоинства и недостатки каждой технологии.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Какая технология наиболее предпочтительна????</a:t>
            </a:r>
          </a:p>
          <a:p>
            <a:r>
              <a:rPr lang="ru-RU" dirty="0" smtClean="0"/>
              <a:t>От чего зависит выбор технологии обмена данных?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500174"/>
            <a:ext cx="771530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Организация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обмена данными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Составной документ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107157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- документ в котором объединены данные, созданные в разных приложениях</a:t>
            </a: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397301"/>
            <a:ext cx="5114935" cy="4460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Группа 7"/>
          <p:cNvGrpSpPr/>
          <p:nvPr/>
        </p:nvGrpSpPr>
        <p:grpSpPr>
          <a:xfrm>
            <a:off x="428596" y="2500306"/>
            <a:ext cx="4071966" cy="1428760"/>
            <a:chOff x="428596" y="2500306"/>
            <a:chExt cx="4071966" cy="1428760"/>
          </a:xfrm>
        </p:grpSpPr>
        <p:cxnSp>
          <p:nvCxnSpPr>
            <p:cNvPr id="7" name="Прямая со стрелкой 6"/>
            <p:cNvCxnSpPr/>
            <p:nvPr/>
          </p:nvCxnSpPr>
          <p:spPr>
            <a:xfrm>
              <a:off x="3000364" y="3000372"/>
              <a:ext cx="1500198" cy="928694"/>
            </a:xfrm>
            <a:prstGeom prst="straightConnector1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Скругленный прямоугольник 4"/>
            <p:cNvSpPr/>
            <p:nvPr/>
          </p:nvSpPr>
          <p:spPr>
            <a:xfrm>
              <a:off x="428596" y="2500306"/>
              <a:ext cx="2786082" cy="100013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Создано в текстовом редакторе </a:t>
              </a:r>
              <a:r>
                <a:rPr lang="en-US" sz="2000" b="1" dirty="0" smtClean="0"/>
                <a:t>Word</a:t>
              </a:r>
              <a:r>
                <a:rPr lang="ru-RU" sz="2000" b="1" dirty="0" smtClean="0"/>
                <a:t> </a:t>
              </a:r>
              <a:endParaRPr lang="ru-RU" sz="2000" b="1" dirty="0"/>
            </a:p>
          </p:txBody>
        </p:sp>
      </p:grpSp>
      <p:cxnSp>
        <p:nvCxnSpPr>
          <p:cNvPr id="10" name="Прямая со стрелкой 9"/>
          <p:cNvCxnSpPr>
            <a:endCxn id="13" idx="2"/>
          </p:cNvCxnSpPr>
          <p:nvPr/>
        </p:nvCxnSpPr>
        <p:spPr>
          <a:xfrm flipV="1">
            <a:off x="3143240" y="4000504"/>
            <a:ext cx="4429156" cy="1000132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571472" y="4500570"/>
            <a:ext cx="2786082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Создано в графическом редакторе </a:t>
            </a:r>
            <a:r>
              <a:rPr lang="en-US" sz="2000" b="1" dirty="0" smtClean="0"/>
              <a:t>Paint</a:t>
            </a:r>
            <a:endParaRPr lang="ru-RU" sz="2000" b="1" dirty="0"/>
          </a:p>
        </p:txBody>
      </p:sp>
      <p:sp>
        <p:nvSpPr>
          <p:cNvPr id="13" name="Овал 12"/>
          <p:cNvSpPr/>
          <p:nvPr/>
        </p:nvSpPr>
        <p:spPr>
          <a:xfrm>
            <a:off x="7572396" y="3429000"/>
            <a:ext cx="928694" cy="11430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Обмен данными в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Windows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осуществляется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Monotype Corsiva" pitchFamily="66" charset="0"/>
              </a:rPr>
              <a:t>перетаскиванием объекта мышью</a:t>
            </a:r>
          </a:p>
          <a:p>
            <a:r>
              <a:rPr lang="ru-RU" sz="4400" dirty="0">
                <a:latin typeface="Monotype Corsiva" pitchFamily="66" charset="0"/>
              </a:rPr>
              <a:t>ч</a:t>
            </a:r>
            <a:r>
              <a:rPr lang="ru-RU" sz="4400" dirty="0" smtClean="0">
                <a:latin typeface="Monotype Corsiva" pitchFamily="66" charset="0"/>
              </a:rPr>
              <a:t>ерез буфер обмена</a:t>
            </a:r>
          </a:p>
          <a:p>
            <a:r>
              <a:rPr lang="ru-RU" sz="4400" dirty="0">
                <a:latin typeface="Monotype Corsiva" pitchFamily="66" charset="0"/>
              </a:rPr>
              <a:t>п</a:t>
            </a:r>
            <a:r>
              <a:rPr lang="ru-RU" sz="4400" dirty="0" smtClean="0">
                <a:latin typeface="Monotype Corsiva" pitchFamily="66" charset="0"/>
              </a:rPr>
              <a:t>о технологии </a:t>
            </a:r>
            <a:r>
              <a:rPr lang="en-US" sz="4400" dirty="0" smtClean="0">
                <a:latin typeface="Monotype Corsiva" pitchFamily="66" charset="0"/>
              </a:rPr>
              <a:t>OLE</a:t>
            </a:r>
            <a:endParaRPr lang="ru-RU" sz="44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Обмен данными путём перетаскивания объектов мышью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8734"/>
          </a:xfrm>
        </p:spPr>
        <p:txBody>
          <a:bodyPr/>
          <a:lstStyle/>
          <a:p>
            <a:r>
              <a:rPr lang="ru-RU" dirty="0"/>
              <a:t>в</a:t>
            </a:r>
            <a:r>
              <a:rPr lang="ru-RU" dirty="0" smtClean="0"/>
              <a:t>ыделить перемещаемый объект</a:t>
            </a:r>
          </a:p>
          <a:p>
            <a:r>
              <a:rPr lang="ru-RU" dirty="0"/>
              <a:t>п</a:t>
            </a:r>
            <a:r>
              <a:rPr lang="ru-RU" dirty="0" smtClean="0"/>
              <a:t>еретащить объект до места назначения.</a:t>
            </a:r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905125"/>
            <a:ext cx="302895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905125"/>
            <a:ext cx="302895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5286388"/>
            <a:ext cx="11620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Скругленный прямоугольник 9"/>
          <p:cNvSpPr/>
          <p:nvPr/>
        </p:nvSpPr>
        <p:spPr>
          <a:xfrm>
            <a:off x="500034" y="285728"/>
            <a:ext cx="8143932" cy="242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/>
              <a:t>Если удерживать клавишу </a:t>
            </a:r>
            <a:r>
              <a:rPr lang="en-US" sz="4400" i="1" dirty="0" smtClean="0"/>
              <a:t> &lt;Ctrl&gt;</a:t>
            </a:r>
            <a:r>
              <a:rPr lang="ru-RU" sz="4400" i="1" dirty="0" smtClean="0"/>
              <a:t> то получится действие копирование</a:t>
            </a:r>
            <a:endParaRPr lang="ru-RU" sz="4400" i="1" dirty="0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5286388"/>
            <a:ext cx="11620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3071802" y="607220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+</a:t>
            </a:r>
            <a:endParaRPr lang="ru-RU" sz="2400" dirty="0"/>
          </a:p>
        </p:txBody>
      </p:sp>
      <p:pic>
        <p:nvPicPr>
          <p:cNvPr id="14" name="Рисунок 13" descr="0c61da9f6e351255475ac8cbe90beff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496" y="3500438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53385 0.0064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2 0.00648 L 0.54062 0.0064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093 L 0.54722 0.0009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Обмен данными через буфер обмена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1"/>
            <a:ext cx="8715436" cy="685792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Что такое буфер обмена? Зачем он нужен?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2857496"/>
            <a:ext cx="8715436" cy="13573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«промежуточный</a:t>
            </a:r>
            <a:r>
              <a:rPr kumimoji="0" lang="ru-RU" sz="2800" b="1" i="1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карман», в который можно поместить объект, а затем извлечь его оттуда (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Clipboard </a:t>
            </a:r>
            <a:r>
              <a:rPr kumimoji="0" lang="ru-RU" sz="2800" i="1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англ</a:t>
            </a:r>
            <a:r>
              <a:rPr kumimoji="0" lang="ru-RU" sz="2800" b="1" i="1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.)</a:t>
            </a:r>
            <a:endParaRPr kumimoji="0" lang="ru-RU" sz="2800" b="1" i="1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214678" y="4929198"/>
            <a:ext cx="2286016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Приложение 1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71868" y="5000636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Объект</a:t>
            </a:r>
            <a:endParaRPr lang="ru-RU" sz="2800" dirty="0"/>
          </a:p>
        </p:txBody>
      </p:sp>
      <p:sp>
        <p:nvSpPr>
          <p:cNvPr id="46" name="Стрелка вниз 45"/>
          <p:cNvSpPr/>
          <p:nvPr/>
        </p:nvSpPr>
        <p:spPr>
          <a:xfrm>
            <a:off x="4071934" y="3714752"/>
            <a:ext cx="428628" cy="1357322"/>
          </a:xfrm>
          <a:prstGeom prst="downArrow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>
            <a:stCxn id="14" idx="2"/>
          </p:cNvCxnSpPr>
          <p:nvPr/>
        </p:nvCxnSpPr>
        <p:spPr>
          <a:xfrm rot="16200000" flipH="1">
            <a:off x="5179223" y="2821777"/>
            <a:ext cx="857256" cy="2643206"/>
          </a:xfrm>
          <a:prstGeom prst="line">
            <a:avLst/>
          </a:prstGeom>
          <a:ln w="174625">
            <a:solidFill>
              <a:srgbClr val="CC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4" idx="2"/>
          </p:cNvCxnSpPr>
          <p:nvPr/>
        </p:nvCxnSpPr>
        <p:spPr>
          <a:xfrm rot="5400000">
            <a:off x="2607455" y="2893215"/>
            <a:ext cx="857256" cy="2500330"/>
          </a:xfrm>
          <a:prstGeom prst="line">
            <a:avLst/>
          </a:prstGeom>
          <a:ln w="174625">
            <a:solidFill>
              <a:srgbClr val="CC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96908"/>
          </a:xfrm>
        </p:spPr>
        <p:txBody>
          <a:bodyPr>
            <a:norm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Обмен данными через буфер обмена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1071546"/>
            <a:ext cx="2286016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Приложение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00430" y="1500174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Объект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929322" y="1214422"/>
            <a:ext cx="2554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Приложение, в котором</a:t>
            </a:r>
          </a:p>
          <a:p>
            <a:r>
              <a:rPr lang="ru-RU" dirty="0"/>
              <a:t>с</a:t>
            </a:r>
            <a:r>
              <a:rPr lang="ru-RU" dirty="0" smtClean="0"/>
              <a:t>оздан объект</a:t>
            </a:r>
            <a:endParaRPr lang="ru-RU" dirty="0"/>
          </a:p>
        </p:txBody>
      </p:sp>
      <p:cxnSp>
        <p:nvCxnSpPr>
          <p:cNvPr id="9" name="Прямая соединительная линия 8"/>
          <p:cNvCxnSpPr>
            <a:stCxn id="7" idx="1"/>
          </p:cNvCxnSpPr>
          <p:nvPr/>
        </p:nvCxnSpPr>
        <p:spPr>
          <a:xfrm rot="10800000">
            <a:off x="5000628" y="1357298"/>
            <a:ext cx="928694" cy="180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низ 10"/>
          <p:cNvSpPr/>
          <p:nvPr/>
        </p:nvSpPr>
        <p:spPr>
          <a:xfrm>
            <a:off x="4071934" y="2071678"/>
            <a:ext cx="428628" cy="785818"/>
          </a:xfrm>
          <a:prstGeom prst="downArrow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143240" y="2071678"/>
            <a:ext cx="2684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Команда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Правка     -     Копировать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43240" y="2714620"/>
            <a:ext cx="2286016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Буфер обмена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0430" y="3143248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Объект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4929198"/>
            <a:ext cx="2286016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Приложение 2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857884" y="4929198"/>
            <a:ext cx="2286016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Приложение 3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00100" y="5000636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Объект</a:t>
            </a:r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15074" y="5000636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Объект</a:t>
            </a:r>
            <a:endParaRPr lang="ru-RU" sz="2800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1571604" y="4429132"/>
            <a:ext cx="428628" cy="642942"/>
          </a:xfrm>
          <a:prstGeom prst="downArrow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6715140" y="4500570"/>
            <a:ext cx="428628" cy="571504"/>
          </a:xfrm>
          <a:prstGeom prst="downArrow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00034" y="4143380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Команда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Правка     -     Вставить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43240" y="4143380"/>
            <a:ext cx="23810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Команда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Правка     -     Вставить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29322" y="4214818"/>
            <a:ext cx="23810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Команда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Правка     -     Вставить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57950" y="2857496"/>
            <a:ext cx="1904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Приложения,</a:t>
            </a:r>
          </a:p>
          <a:p>
            <a:r>
              <a:rPr lang="ru-RU" dirty="0"/>
              <a:t>в</a:t>
            </a:r>
            <a:r>
              <a:rPr lang="ru-RU" dirty="0" smtClean="0"/>
              <a:t> которые можно</a:t>
            </a:r>
          </a:p>
          <a:p>
            <a:r>
              <a:rPr lang="ru-RU" dirty="0"/>
              <a:t>в</a:t>
            </a:r>
            <a:r>
              <a:rPr lang="ru-RU" dirty="0" smtClean="0"/>
              <a:t>ставить объект </a:t>
            </a:r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rot="10800000" flipV="1">
            <a:off x="2428860" y="3500438"/>
            <a:ext cx="3929090" cy="14287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0800000" flipV="1">
            <a:off x="4714876" y="3500438"/>
            <a:ext cx="1643074" cy="14287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5750727" y="4107661"/>
            <a:ext cx="1500198" cy="28575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6" grpId="0" animBg="1"/>
      <p:bldP spid="11" grpId="0" animBg="1"/>
      <p:bldP spid="12" grpId="0"/>
      <p:bldP spid="14" grpId="0" animBg="1"/>
      <p:bldP spid="15" grpId="0" animBg="1"/>
      <p:bldP spid="17" grpId="0" animBg="1"/>
      <p:bldP spid="20" grpId="0" animBg="1"/>
      <p:bldP spid="24" grpId="0" animBg="1"/>
      <p:bldP spid="43" grpId="0"/>
      <p:bldP spid="44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428992" y="4286256"/>
            <a:ext cx="2071702" cy="2000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Буфер обмена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429132"/>
            <a:ext cx="136977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96908"/>
          </a:xfrm>
        </p:spPr>
        <p:txBody>
          <a:bodyPr>
            <a:norm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Обмен данными через буфер обмена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928670"/>
            <a:ext cx="292895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1285852" y="1500174"/>
            <a:ext cx="1785950" cy="1643074"/>
          </a:xfrm>
          <a:prstGeom prst="rect">
            <a:avLst/>
          </a:prstGeom>
          <a:noFill/>
          <a:ln w="349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углом 10"/>
          <p:cNvSpPr/>
          <p:nvPr/>
        </p:nvSpPr>
        <p:spPr>
          <a:xfrm flipV="1">
            <a:off x="1785918" y="3214686"/>
            <a:ext cx="1643074" cy="2500330"/>
          </a:xfrm>
          <a:prstGeom prst="bentArrow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0902" y="928670"/>
            <a:ext cx="3353275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Стрелка углом 12"/>
          <p:cNvSpPr/>
          <p:nvPr/>
        </p:nvSpPr>
        <p:spPr>
          <a:xfrm rot="16200000" flipV="1">
            <a:off x="5679289" y="3679033"/>
            <a:ext cx="1643074" cy="2000264"/>
          </a:xfrm>
          <a:prstGeom prst="bentArrow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429132"/>
            <a:ext cx="136977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714348" y="5072074"/>
            <a:ext cx="2684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Правка     -     Копировать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72132" y="5072074"/>
            <a:ext cx="2381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Правка     -     Вставить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1018 L 0.23854 0.0118 C 0.30642 0.0118 0.28611 -0.11366 0.28611 -0.19329 L 0.28733 -0.31829 " pathEditMode="relative" rAng="0" ptsTypes="FfFF">
                                      <p:cBhvr>
                                        <p:cTn id="3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12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Обмен данными по технологии </a:t>
            </a:r>
            <a:r>
              <a:rPr lang="en-US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OLE</a:t>
            </a:r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4714908"/>
          </a:xfrm>
        </p:spPr>
        <p:txBody>
          <a:bodyPr/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Технология </a:t>
            </a:r>
            <a:r>
              <a:rPr lang="en-US" b="1" dirty="0" smtClean="0">
                <a:solidFill>
                  <a:srgbClr val="FF0000"/>
                </a:solidFill>
              </a:rPr>
              <a:t>OLE </a:t>
            </a:r>
            <a:r>
              <a:rPr lang="en-US" dirty="0" smtClean="0"/>
              <a:t>– </a:t>
            </a:r>
            <a:r>
              <a:rPr lang="ru-RU" b="1" dirty="0" smtClean="0">
                <a:solidFill>
                  <a:srgbClr val="33CC33"/>
                </a:solidFill>
              </a:rPr>
              <a:t>«</a:t>
            </a:r>
            <a:r>
              <a:rPr lang="en-US" b="1" dirty="0" smtClean="0">
                <a:solidFill>
                  <a:srgbClr val="33CC33"/>
                </a:solidFill>
                <a:latin typeface="Colonna MT" pitchFamily="82" charset="0"/>
              </a:rPr>
              <a:t>Object Linking and Embedding</a:t>
            </a:r>
            <a:r>
              <a:rPr lang="ru-RU" b="1" dirty="0" smtClean="0">
                <a:solidFill>
                  <a:srgbClr val="33CC33"/>
                </a:solidFill>
              </a:rPr>
              <a:t>»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FF"/>
                </a:solidFill>
              </a:rPr>
              <a:t>«связывание и внедрение объекта»</a:t>
            </a:r>
          </a:p>
          <a:p>
            <a:pPr algn="just"/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Источник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– приложение, средствами которого создаётся объект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OLE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(рисунок -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Paint)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i="1" dirty="0" smtClean="0">
                <a:solidFill>
                  <a:srgbClr val="0000FF"/>
                </a:solidFill>
              </a:rPr>
              <a:t>Приёмник</a:t>
            </a:r>
            <a:r>
              <a:rPr lang="ru-RU" dirty="0" smtClean="0">
                <a:solidFill>
                  <a:srgbClr val="0000FF"/>
                </a:solidFill>
              </a:rPr>
              <a:t> – приложение, которое принимает объект </a:t>
            </a:r>
            <a:r>
              <a:rPr lang="en-US" dirty="0" smtClean="0">
                <a:solidFill>
                  <a:srgbClr val="0000FF"/>
                </a:solidFill>
              </a:rPr>
              <a:t>OLE</a:t>
            </a:r>
            <a:r>
              <a:rPr lang="ru-RU" dirty="0" smtClean="0">
                <a:solidFill>
                  <a:srgbClr val="0000FF"/>
                </a:solidFill>
              </a:rPr>
              <a:t> (текстовый редактор).</a:t>
            </a: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280</Words>
  <Application>Microsoft Office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Составной документ</vt:lpstr>
      <vt:lpstr>Обмен данными в Windows осуществляется</vt:lpstr>
      <vt:lpstr>Обмен данными путём перетаскивания объектов мышью</vt:lpstr>
      <vt:lpstr>Обмен данными через буфер обмена</vt:lpstr>
      <vt:lpstr>Обмен данными через буфер обмена</vt:lpstr>
      <vt:lpstr>Обмен данными через буфер обмена</vt:lpstr>
      <vt:lpstr>Обмен данными по технологии OLE</vt:lpstr>
      <vt:lpstr>Слайд 10</vt:lpstr>
      <vt:lpstr>Слайд 11</vt:lpstr>
      <vt:lpstr>Слайд 12</vt:lpstr>
      <vt:lpstr>Сделайте выводы: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dom</dc:creator>
  <cp:lastModifiedBy>Надежда</cp:lastModifiedBy>
  <cp:revision>79</cp:revision>
  <dcterms:created xsi:type="dcterms:W3CDTF">2010-12-10T19:10:28Z</dcterms:created>
  <dcterms:modified xsi:type="dcterms:W3CDTF">2011-06-09T21:38:56Z</dcterms:modified>
</cp:coreProperties>
</file>