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6" r:id="rId2"/>
    <p:sldId id="278" r:id="rId3"/>
    <p:sldId id="283" r:id="rId4"/>
    <p:sldId id="277" r:id="rId5"/>
    <p:sldId id="279" r:id="rId6"/>
    <p:sldId id="280" r:id="rId7"/>
    <p:sldId id="281" r:id="rId8"/>
    <p:sldId id="284" r:id="rId9"/>
    <p:sldId id="286" r:id="rId10"/>
    <p:sldId id="282" r:id="rId11"/>
    <p:sldId id="287" r:id="rId12"/>
    <p:sldId id="288" r:id="rId13"/>
    <p:sldId id="28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3559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92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7599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9062-F175-4581-B7B5-12B444A2402F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3C8D4-0F42-43CD-82AD-786176E463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C152C-8442-4874-B630-AE486D324CFF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C6C87-E022-445B-A718-24340DD6DE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5E59D-1E93-4C86-BD5C-15CBDF2557AD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84A7D-00E3-49A3-8E63-5652FDCD28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654D1-2F2A-4AB4-A0BB-DE5CD252342D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FBD33-9B9D-4B48-A8B3-2099F04FAC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C845D-5B7D-4B4D-BD6C-1FB9A361C590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A4BB5-51C1-4829-9012-79C0C08642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6A0D6-9966-40AC-BBFD-AD8A69AA751D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C82AB-5A31-4509-838A-8BBF293CA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785DB-3276-40E3-9BB6-EC44BE22C2E3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C06D8-CD7B-451E-840B-60389F5C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75927-CEBE-44C9-A42A-AB32FEE5B2FF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ED7BF-C086-4D1E-9E99-6485393353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F7E60-C60C-439F-B5B7-F416329F3485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999DD-D686-4616-A936-07D0AE40B5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E210B-C962-4538-BE5D-94B19DAF7CBF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9CBA8-68FD-4A03-9B1F-C2F04E5A2D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281DC-7A2D-4B23-AB40-12A318A19C3C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B1C9F-068A-4FBB-BDED-16FFE3E302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F5D564-3F0A-424C-9253-99B9B7B93E84}" type="datetimeFigureOut">
              <a:rPr lang="ru-RU"/>
              <a:pPr>
                <a:defRPr/>
              </a:pPr>
              <a:t>24.01.2013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79AD22-C08C-468D-80C3-997E5F9017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5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708" r:id="rId9"/>
    <p:sldLayoutId id="2147483699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Урок русского языка в 7 классе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одержимое 19"/>
          <p:cNvSpPr>
            <a:spLocks noGrp="1"/>
          </p:cNvSpPr>
          <p:nvPr>
            <p:ph idx="1"/>
          </p:nvPr>
        </p:nvSpPr>
        <p:spPr>
          <a:xfrm>
            <a:off x="500034" y="2143115"/>
            <a:ext cx="8186766" cy="4181485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311335" y="2967335"/>
            <a:ext cx="652133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okman Old Style" pitchFamily="18" charset="0"/>
              </a:rPr>
              <a:t>Предлог </a:t>
            </a:r>
          </a:p>
          <a:p>
            <a:pPr algn="ctr"/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okman Old Style" pitchFamily="18" charset="0"/>
              </a:rPr>
              <a:t>как часть речи</a:t>
            </a: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6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Book Antiqua" pitchFamily="18" charset="0"/>
              </a:rPr>
              <a:t>РЕФЛЕКСИЯ</a:t>
            </a:r>
            <a:endParaRPr lang="ru-RU" sz="6600" b="1" dirty="0">
              <a:solidFill>
                <a:schemeClr val="accent1">
                  <a:lumMod val="40000"/>
                  <a:lumOff val="6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2" descr="C:\Documents and Settings\Admin\Рабочий стол\русский 7\dgfgffh_1315515433_ehloqrvy3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3786190"/>
            <a:ext cx="228601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C:\Documents and Settings\Admin\Рабочий стол\русский 7\smiley_with_thumbs_u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3500438"/>
            <a:ext cx="3876311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«Рыбья кость»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85786" y="3500438"/>
            <a:ext cx="2214578" cy="164307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Constantia" pitchFamily="18" charset="0"/>
              </a:rPr>
              <a:t>ПРЕДЛОГ</a:t>
            </a:r>
            <a:endParaRPr lang="ru-RU" sz="2000" b="1" dirty="0">
              <a:latin typeface="Constantia" pitchFamily="18" charset="0"/>
            </a:endParaRPr>
          </a:p>
        </p:txBody>
      </p:sp>
      <p:cxnSp>
        <p:nvCxnSpPr>
          <p:cNvPr id="6" name="Прямая соединительная линия 5"/>
          <p:cNvCxnSpPr>
            <a:stCxn id="4" idx="6"/>
          </p:cNvCxnSpPr>
          <p:nvPr/>
        </p:nvCxnSpPr>
        <p:spPr>
          <a:xfrm flipV="1">
            <a:off x="3000364" y="4286257"/>
            <a:ext cx="4929222" cy="35718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ятиугольник 21"/>
          <p:cNvSpPr/>
          <p:nvPr/>
        </p:nvSpPr>
        <p:spPr>
          <a:xfrm rot="19085423" flipH="1">
            <a:off x="2870371" y="2912046"/>
            <a:ext cx="3439245" cy="500066"/>
          </a:xfrm>
          <a:prstGeom prst="homePlate">
            <a:avLst>
              <a:gd name="adj" fmla="val 59915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СЛУЖЕБНАЯ ЧАСТЬ РЕЧИ</a:t>
            </a:r>
            <a:endParaRPr lang="ru-RU" dirty="0"/>
          </a:p>
        </p:txBody>
      </p:sp>
      <p:sp>
        <p:nvSpPr>
          <p:cNvPr id="23" name="Пятиугольник 22"/>
          <p:cNvSpPr/>
          <p:nvPr/>
        </p:nvSpPr>
        <p:spPr>
          <a:xfrm rot="19052703" flipH="1">
            <a:off x="4173624" y="3065755"/>
            <a:ext cx="2952070" cy="484632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ПРОИЗВОДНЫЙ</a:t>
            </a:r>
            <a:endParaRPr lang="ru-RU" dirty="0"/>
          </a:p>
        </p:txBody>
      </p:sp>
      <p:sp>
        <p:nvSpPr>
          <p:cNvPr id="24" name="Пятиугольник 23"/>
          <p:cNvSpPr/>
          <p:nvPr/>
        </p:nvSpPr>
        <p:spPr>
          <a:xfrm rot="2201532" flipH="1">
            <a:off x="4313752" y="4820836"/>
            <a:ext cx="2672519" cy="500066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НЕПРОИЗВОДНЫЙ</a:t>
            </a:r>
            <a:endParaRPr lang="ru-RU" dirty="0"/>
          </a:p>
        </p:txBody>
      </p:sp>
      <p:sp>
        <p:nvSpPr>
          <p:cNvPr id="25" name="Пятиугольник 24"/>
          <p:cNvSpPr/>
          <p:nvPr/>
        </p:nvSpPr>
        <p:spPr>
          <a:xfrm rot="8299993" flipV="1">
            <a:off x="5466005" y="3276750"/>
            <a:ext cx="2493704" cy="414740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ПРОСТОЙ</a:t>
            </a:r>
            <a:endParaRPr lang="ru-RU" dirty="0"/>
          </a:p>
        </p:txBody>
      </p:sp>
      <p:sp>
        <p:nvSpPr>
          <p:cNvPr id="26" name="Пятиугольник 25"/>
          <p:cNvSpPr/>
          <p:nvPr/>
        </p:nvSpPr>
        <p:spPr>
          <a:xfrm rot="2077476" flipH="1">
            <a:off x="5602182" y="4616226"/>
            <a:ext cx="2071702" cy="500066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СОСТАВНОЙ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  <a:endParaRPr lang="ru-RU" sz="5400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357430"/>
            <a:ext cx="8186766" cy="396717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Написать  сочинение-миниатюру 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«А для меня День Защитника Отечества это…» </a:t>
            </a:r>
            <a:r>
              <a:rPr lang="ru-RU" dirty="0" smtClean="0"/>
              <a:t>или написать поздравление с праздником и обозначить графически в своей работе предлоги. Запомнить теоретический материал, изученный на уроке вам помогут или собственные записи в тетради, или теоретический материал </a:t>
            </a:r>
            <a:r>
              <a:rPr lang="ru-RU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параграфа 48 учебника</a:t>
            </a:r>
            <a:r>
              <a:rPr lang="ru-RU" dirty="0" smtClean="0"/>
              <a:t>. </a:t>
            </a:r>
          </a:p>
          <a:p>
            <a:pPr algn="ctr">
              <a:buNone/>
            </a:pPr>
            <a:r>
              <a:rPr lang="ru-RU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Выбор за вами!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8663" y="2967334"/>
            <a:ext cx="7500990" cy="2800767"/>
          </a:xfrm>
          <a:prstGeom prst="rect">
            <a:avLst/>
          </a:prstGeom>
          <a:noFill/>
          <a:scene3d>
            <a:camera prst="obliqueTopRight"/>
            <a:lightRig rig="threePt" dir="t"/>
          </a:scene3d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8800" b="1" dirty="0" smtClean="0">
                <a:ln/>
                <a:solidFill>
                  <a:schemeClr val="accent3"/>
                </a:solidFill>
                <a:latin typeface="Constantia" pitchFamily="18" charset="0"/>
              </a:rPr>
              <a:t>Благодарю </a:t>
            </a:r>
          </a:p>
          <a:p>
            <a:pPr algn="ctr"/>
            <a:r>
              <a:rPr lang="ru-RU" sz="8800" b="1" dirty="0" smtClean="0">
                <a:ln/>
                <a:solidFill>
                  <a:schemeClr val="accent3"/>
                </a:solidFill>
                <a:latin typeface="Constantia" pitchFamily="18" charset="0"/>
              </a:rPr>
              <a:t>за внимание!</a:t>
            </a:r>
            <a:endParaRPr lang="ru-RU" sz="8800" b="1" dirty="0">
              <a:ln/>
              <a:solidFill>
                <a:schemeClr val="accent3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58204" cy="1062056"/>
          </a:xfrm>
        </p:spPr>
        <p:txBody>
          <a:bodyPr/>
          <a:lstStyle/>
          <a:p>
            <a:pPr algn="ctr"/>
            <a:r>
              <a:rPr lang="ru-RU" sz="5400" dirty="0" smtClean="0">
                <a:latin typeface="Book Antiqua" pitchFamily="18" charset="0"/>
              </a:rPr>
              <a:t>Настрой на урок</a:t>
            </a:r>
            <a:endParaRPr lang="ru-RU" sz="5400" dirty="0">
              <a:latin typeface="Book Antiqua" pitchFamily="18" charset="0"/>
            </a:endParaRPr>
          </a:p>
        </p:txBody>
      </p:sp>
      <p:pic>
        <p:nvPicPr>
          <p:cNvPr id="1026" name="Picture 2" descr="C:\Documents and Settings\Admin\Рабочий стол\русский 7\dgfgffh_1315515433_ehloqrvy34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928934"/>
            <a:ext cx="2286016" cy="2286016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Рабочий стол\русский 7\smiley_with_thumbs_u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3071810"/>
            <a:ext cx="3876311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28860" y="857233"/>
            <a:ext cx="6257940" cy="5467368"/>
          </a:xfrm>
        </p:spPr>
        <p:txBody>
          <a:bodyPr/>
          <a:lstStyle/>
          <a:p>
            <a:pPr>
              <a:buNone/>
            </a:pPr>
            <a:r>
              <a:rPr lang="ru-RU" sz="4000" dirty="0" smtClean="0"/>
              <a:t>   </a:t>
            </a:r>
            <a:r>
              <a:rPr lang="ru-RU" sz="1800" dirty="0" smtClean="0"/>
              <a:t>Две старых </a:t>
            </a:r>
            <a:r>
              <a:rPr lang="ru-RU" sz="1800" dirty="0" smtClean="0">
                <a:latin typeface="Bookman Old Style" pitchFamily="18" charset="0"/>
              </a:rPr>
              <a:t>фотографии, два деда,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Со стен как будто смотрят на меня.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Один погиб почти перед победой,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Другой пропал в немецких лагерях.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/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Один дошел до самого Берлина,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В  апреле сорок пятого - убит.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Другой пропал  без вести, словно сгинул,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И даже неизвестно, где лежит.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/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Защитники Отечества родного,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Две разных жизни, но с одной судьбой.</a:t>
            </a:r>
          </a:p>
          <a:p>
            <a:pPr>
              <a:buNone/>
            </a:pPr>
            <a:r>
              <a:rPr lang="ru-RU" sz="1800" dirty="0" smtClean="0">
                <a:latin typeface="Bookman Old Style" pitchFamily="18" charset="0"/>
              </a:rPr>
              <a:t>    Со старых фотографий смотрят снова,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Те, кто отдали жизнь за нас с  тобой.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/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И в этот День Защитника Отчизны,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Героев павших будем вспоминать.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Они  за нас свои отдали жизни,</a:t>
            </a:r>
            <a:br>
              <a:rPr lang="ru-RU" sz="1800" dirty="0" smtClean="0">
                <a:latin typeface="Bookman Old Style" pitchFamily="18" charset="0"/>
              </a:rPr>
            </a:br>
            <a:r>
              <a:rPr lang="ru-RU" sz="1800" dirty="0" smtClean="0">
                <a:latin typeface="Bookman Old Style" pitchFamily="18" charset="0"/>
              </a:rPr>
              <a:t>Чтоб мы могли отчизну защищать.</a:t>
            </a:r>
            <a:endParaRPr lang="ru-RU" sz="18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58204" cy="1523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1"/>
            <a:ext cx="8401080" cy="5395930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     Две старых фотографии, два деда,</a:t>
            </a:r>
            <a:br>
              <a:rPr lang="ru-RU" sz="1800" dirty="0" smtClean="0"/>
            </a:br>
            <a:r>
              <a:rPr lang="ru-RU" sz="1800" dirty="0" smtClean="0"/>
              <a:t>…стен как будто смотрят … меня.</a:t>
            </a:r>
            <a:br>
              <a:rPr lang="ru-RU" sz="1800" dirty="0" smtClean="0"/>
            </a:br>
            <a:r>
              <a:rPr lang="ru-RU" sz="1800" dirty="0" smtClean="0"/>
              <a:t>Один погиб почти …победой,</a:t>
            </a:r>
            <a:br>
              <a:rPr lang="ru-RU" sz="1800" dirty="0" smtClean="0"/>
            </a:br>
            <a:r>
              <a:rPr lang="ru-RU" sz="1800" dirty="0" smtClean="0"/>
              <a:t>Другой пропал … немецких лагерях.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Один дошел… самого Берлина,</a:t>
            </a:r>
            <a:br>
              <a:rPr lang="ru-RU" sz="1800" dirty="0" smtClean="0"/>
            </a:br>
            <a:r>
              <a:rPr lang="ru-RU" sz="1800" dirty="0" smtClean="0"/>
              <a:t>… апреле сорок пятого - убит.</a:t>
            </a:r>
            <a:br>
              <a:rPr lang="ru-RU" sz="1800" dirty="0" smtClean="0"/>
            </a:br>
            <a:r>
              <a:rPr lang="ru-RU" sz="1800" dirty="0" smtClean="0"/>
              <a:t>Другой пропал … вести, словно сгинул,</a:t>
            </a:r>
            <a:br>
              <a:rPr lang="ru-RU" sz="1800" dirty="0" smtClean="0"/>
            </a:br>
            <a:r>
              <a:rPr lang="ru-RU" sz="1800" dirty="0" smtClean="0"/>
              <a:t>И даже неизвестно, где лежит.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Защитники Отечества родного,</a:t>
            </a:r>
            <a:br>
              <a:rPr lang="ru-RU" sz="1800" dirty="0" smtClean="0"/>
            </a:br>
            <a:r>
              <a:rPr lang="ru-RU" sz="1800" dirty="0" smtClean="0"/>
              <a:t>Две разных жизни, но … одной судьбой.</a:t>
            </a:r>
          </a:p>
          <a:p>
            <a:pPr>
              <a:buNone/>
            </a:pPr>
            <a:r>
              <a:rPr lang="ru-RU" sz="1800" dirty="0" smtClean="0"/>
              <a:t>     … старых фотографий смотрят снова,</a:t>
            </a:r>
            <a:br>
              <a:rPr lang="ru-RU" sz="1800" dirty="0" smtClean="0"/>
            </a:br>
            <a:r>
              <a:rPr lang="ru-RU" sz="1800" dirty="0" smtClean="0"/>
              <a:t>Те, кто отдали жизнь …нас … тобой.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И …этот День Защитника Отчизны,</a:t>
            </a:r>
            <a:br>
              <a:rPr lang="ru-RU" sz="1800" dirty="0" smtClean="0"/>
            </a:br>
            <a:r>
              <a:rPr lang="ru-RU" sz="1800" dirty="0" smtClean="0"/>
              <a:t>Героев павших будем вспоминать.</a:t>
            </a:r>
            <a:br>
              <a:rPr lang="ru-RU" sz="1800" dirty="0" smtClean="0"/>
            </a:br>
            <a:r>
              <a:rPr lang="ru-RU" sz="1800" dirty="0" smtClean="0"/>
              <a:t>Они … нас свои отдали жизни,</a:t>
            </a:r>
            <a:br>
              <a:rPr lang="ru-RU" sz="1800" dirty="0" smtClean="0"/>
            </a:br>
            <a:r>
              <a:rPr lang="ru-RU" sz="1800" dirty="0" smtClean="0"/>
              <a:t>Чтоб мы могли отчизну защищать.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C:\Documents and Settings\Admin\Рабочий стол\русский 7\77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3857628"/>
            <a:ext cx="2019681" cy="2704929"/>
          </a:xfrm>
          <a:prstGeom prst="rect">
            <a:avLst/>
          </a:prstGeom>
          <a:noFill/>
        </p:spPr>
      </p:pic>
      <p:pic>
        <p:nvPicPr>
          <p:cNvPr id="3077" name="Picture 5" descr="C:\Documents and Settings\Admin\Рабочий стол\русский 7\66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2919" y="751172"/>
            <a:ext cx="2680795" cy="3159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58204" cy="1523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7"/>
            <a:ext cx="8429684" cy="5253054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    </a:t>
            </a:r>
            <a:r>
              <a:rPr lang="ru-RU" sz="1800" dirty="0" smtClean="0"/>
              <a:t>Две старых фотографии, два деда,</a:t>
            </a:r>
            <a:br>
              <a:rPr lang="ru-RU" sz="1800" dirty="0" smtClean="0"/>
            </a:b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Со</a:t>
            </a:r>
            <a:r>
              <a:rPr lang="ru-RU" sz="1800" dirty="0" smtClean="0"/>
              <a:t> стен как будто смотрят</a:t>
            </a:r>
            <a:r>
              <a:rPr lang="ru-RU" sz="1800" dirty="0" smtClean="0">
                <a:solidFill>
                  <a:srgbClr val="FF0000"/>
                </a:solidFill>
              </a:rPr>
              <a:t>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на </a:t>
            </a:r>
            <a:r>
              <a:rPr lang="ru-RU" sz="1800" dirty="0" smtClean="0"/>
              <a:t>меня.</a:t>
            </a:r>
            <a:br>
              <a:rPr lang="ru-RU" sz="1800" dirty="0" smtClean="0"/>
            </a:br>
            <a:r>
              <a:rPr lang="ru-RU" sz="1800" dirty="0" smtClean="0"/>
              <a:t>Один погиб почти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перед</a:t>
            </a:r>
            <a:r>
              <a:rPr lang="ru-RU" sz="1800" dirty="0" smtClean="0"/>
              <a:t> победой,</a:t>
            </a:r>
            <a:br>
              <a:rPr lang="ru-RU" sz="1800" dirty="0" smtClean="0"/>
            </a:br>
            <a:r>
              <a:rPr lang="ru-RU" sz="1800" dirty="0" smtClean="0"/>
              <a:t>Другой пропал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</a:t>
            </a:r>
            <a:r>
              <a:rPr lang="ru-RU" sz="1800" dirty="0" smtClean="0"/>
              <a:t> немецких лагерях.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Один дошел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до</a:t>
            </a:r>
            <a:r>
              <a:rPr lang="ru-RU" sz="1800" dirty="0" smtClean="0"/>
              <a:t> самого Берлина,</a:t>
            </a:r>
            <a:br>
              <a:rPr lang="ru-RU" sz="1800" dirty="0" smtClean="0"/>
            </a:b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  </a:t>
            </a:r>
            <a:r>
              <a:rPr lang="ru-RU" sz="1800" dirty="0" smtClean="0"/>
              <a:t>апреле сорок пятого - убит.</a:t>
            </a:r>
            <a:br>
              <a:rPr lang="ru-RU" sz="1800" dirty="0" smtClean="0"/>
            </a:br>
            <a:r>
              <a:rPr lang="ru-RU" sz="1800" dirty="0" smtClean="0"/>
              <a:t>Другой пропал 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без</a:t>
            </a:r>
            <a:r>
              <a:rPr lang="ru-RU" sz="1800" dirty="0" smtClean="0"/>
              <a:t> вести, словно сгинул,</a:t>
            </a:r>
            <a:br>
              <a:rPr lang="ru-RU" sz="1800" dirty="0" smtClean="0"/>
            </a:br>
            <a:r>
              <a:rPr lang="ru-RU" sz="1800" dirty="0" smtClean="0"/>
              <a:t>И даже неизвестно, где лежит.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Защитники Отечества родного,</a:t>
            </a:r>
            <a:br>
              <a:rPr lang="ru-RU" sz="1800" dirty="0" smtClean="0"/>
            </a:br>
            <a:r>
              <a:rPr lang="ru-RU" sz="1800" dirty="0" smtClean="0"/>
              <a:t>Две разных жизни, но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</a:t>
            </a:r>
            <a:r>
              <a:rPr lang="ru-RU" sz="1800" dirty="0" smtClean="0"/>
              <a:t> одной судьбой.</a:t>
            </a:r>
          </a:p>
          <a:p>
            <a:pPr>
              <a:buNone/>
            </a:pP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Со </a:t>
            </a:r>
            <a:r>
              <a:rPr lang="ru-RU" sz="1800" dirty="0" smtClean="0"/>
              <a:t>старых фотографий смотрят снова,</a:t>
            </a:r>
            <a:br>
              <a:rPr lang="ru-RU" sz="1800" dirty="0" smtClean="0"/>
            </a:br>
            <a:r>
              <a:rPr lang="ru-RU" sz="1800" dirty="0" smtClean="0"/>
              <a:t>Те, кто отдали жизнь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 </a:t>
            </a:r>
            <a:r>
              <a:rPr lang="ru-RU" sz="1800" dirty="0" smtClean="0"/>
              <a:t>нас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с </a:t>
            </a:r>
            <a:r>
              <a:rPr lang="ru-RU" sz="1800" dirty="0" smtClean="0"/>
              <a:t> тобой.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И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</a:t>
            </a:r>
            <a:r>
              <a:rPr lang="ru-RU" sz="1800" dirty="0" smtClean="0"/>
              <a:t> этот День Защитника Отчизны,</a:t>
            </a:r>
            <a:br>
              <a:rPr lang="ru-RU" sz="1800" dirty="0" smtClean="0"/>
            </a:br>
            <a:r>
              <a:rPr lang="ru-RU" sz="1800" dirty="0" smtClean="0"/>
              <a:t>Героев павших будем вспоминать.</a:t>
            </a:r>
            <a:br>
              <a:rPr lang="ru-RU" sz="1800" dirty="0" smtClean="0"/>
            </a:br>
            <a:r>
              <a:rPr lang="ru-RU" sz="1800" dirty="0" smtClean="0"/>
              <a:t>Они  </a:t>
            </a:r>
            <a:r>
              <a:rPr lang="ru-RU" sz="1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за</a:t>
            </a:r>
            <a:r>
              <a:rPr lang="ru-RU" sz="1800" dirty="0" smtClean="0"/>
              <a:t> нас свои отдали жизни,</a:t>
            </a:r>
            <a:br>
              <a:rPr lang="ru-RU" sz="1800" dirty="0" smtClean="0"/>
            </a:br>
            <a:r>
              <a:rPr lang="ru-RU" sz="1800" dirty="0" smtClean="0"/>
              <a:t>Чтоб мы могли отчизну защищать.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1" name="Picture 3" descr="C:\Documents and Settings\Admin\Рабочий стол\русский 7\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3857628"/>
            <a:ext cx="1650218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04850"/>
            <a:ext cx="8258204" cy="1438266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ook Antiqua" pitchFamily="18" charset="0"/>
              </a:rPr>
              <a:t>Предлог</a:t>
            </a:r>
            <a:r>
              <a:rPr lang="ru-RU" sz="2400" dirty="0" smtClean="0">
                <a:latin typeface="Book Antiqua" pitchFamily="18" charset="0"/>
              </a:rPr>
              <a:t> - это служебная часть речи, которая выражает </a:t>
            </a:r>
            <a:r>
              <a:rPr lang="ru-RU" sz="24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ook Antiqua" pitchFamily="18" charset="0"/>
              </a:rPr>
              <a:t>зависимость одних слов от других </a:t>
            </a:r>
            <a:r>
              <a:rPr lang="ru-RU" sz="2400" dirty="0" smtClean="0">
                <a:latin typeface="Book Antiqua" pitchFamily="18" charset="0"/>
              </a:rPr>
              <a:t>в словосочетании и предложении.</a:t>
            </a:r>
            <a:endParaRPr lang="ru-RU" sz="2400" dirty="0">
              <a:latin typeface="Book Antiqua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43636" y="2357430"/>
            <a:ext cx="1000132" cy="371477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ru-RU" sz="2400" dirty="0" smtClean="0">
                <a:solidFill>
                  <a:srgbClr val="7030A0"/>
                </a:solidFill>
              </a:rPr>
              <a:t>предлоги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1071538" y="3071810"/>
            <a:ext cx="3929090" cy="785818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</a:rPr>
              <a:t>НЕ ИЗМЕНЯЮТСЯ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1071538" y="4357694"/>
            <a:ext cx="4000528" cy="1000132"/>
          </a:xfrm>
          <a:prstGeom prst="homePlat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НЕ ЯВЛЯЮТСЯ ЧЛЕНОМ ПРЕДЛОЖЕНИЯ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115328" cy="1000132"/>
          </a:xfrm>
        </p:spPr>
        <p:txBody>
          <a:bodyPr/>
          <a:lstStyle/>
          <a:p>
            <a:pPr algn="ctr"/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ПРЕДЛОГИ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3"/>
            <a:ext cx="8186766" cy="3286149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ПО СОСТАВУ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10800000" flipV="1">
            <a:off x="3643306" y="1928802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857752" y="1928802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285984" y="2357430"/>
            <a:ext cx="5429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ПРОСТЫЕ                    СОСТАВНЫЕ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500298" y="2857496"/>
            <a:ext cx="42148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ook Antiqua" pitchFamily="18" charset="0"/>
              </a:rPr>
              <a:t>ПО ПРОИСХОЖДЕНИЮ</a:t>
            </a:r>
            <a:endParaRPr lang="ru-RU" sz="2400" dirty="0">
              <a:solidFill>
                <a:schemeClr val="accent6">
                  <a:lumMod val="60000"/>
                  <a:lumOff val="4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57290" y="3857629"/>
            <a:ext cx="6429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ПРОИЗВОДНЫЕ                                   НЕПРОИЗВОДНЫЕ</a:t>
            </a:r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10800000" flipV="1">
            <a:off x="2857488" y="3286124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214942" y="3286124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3214678" y="4357694"/>
            <a:ext cx="30718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 ЗНАЧЕНИЮ</a:t>
            </a:r>
            <a:endParaRPr lang="ru-RU" sz="24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00100" y="5072074"/>
            <a:ext cx="7429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/>
              <a:t>ПРОСТРАНСТВЕННЫЕ                   ВРЕМЕННЫЕ 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714480" y="5572140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dirty="0" smtClean="0"/>
              <a:t>           ПРИЧИННЫЕ                             ЦЕЛЕВЫЕ</a:t>
            </a:r>
            <a:endParaRPr lang="ru-RU" dirty="0"/>
          </a:p>
        </p:txBody>
      </p:sp>
      <p:cxnSp>
        <p:nvCxnSpPr>
          <p:cNvPr id="30" name="Прямая со стрелкой 29"/>
          <p:cNvCxnSpPr/>
          <p:nvPr/>
        </p:nvCxnSpPr>
        <p:spPr>
          <a:xfrm rot="10800000" flipV="1">
            <a:off x="3071802" y="4786322"/>
            <a:ext cx="100013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4036215" y="5036355"/>
            <a:ext cx="71438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16200000" flipH="1">
            <a:off x="5143504" y="4857760"/>
            <a:ext cx="285752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5715008" y="4786322"/>
            <a:ext cx="164307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3"/>
            <a:ext cx="8472518" cy="553880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 </a:t>
            </a:r>
            <a:r>
              <a:rPr lang="ru-RU" dirty="0" err="1" smtClean="0"/>
              <a:t>х</a:t>
            </a:r>
            <a:r>
              <a:rPr lang="ru-RU" dirty="0" smtClean="0"/>
              <a:t>           куда?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Образец</a:t>
            </a:r>
            <a:r>
              <a:rPr lang="ru-RU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:    </a:t>
            </a:r>
            <a:r>
              <a:rPr lang="ru-RU" i="1" dirty="0" smtClean="0"/>
              <a:t>вышел             опушке</a:t>
            </a:r>
            <a:r>
              <a:rPr lang="ru-RU" dirty="0" smtClean="0"/>
              <a:t>  (место)  </a:t>
            </a:r>
          </a:p>
          <a:p>
            <a:pPr>
              <a:buNone/>
            </a:pPr>
            <a:r>
              <a:rPr lang="ru-RU" dirty="0" smtClean="0"/>
              <a:t>     (До)ехать (до)границы, находится в двух часах лёту, </a:t>
            </a:r>
            <a:r>
              <a:rPr lang="ru-RU" dirty="0" err="1" smtClean="0"/>
              <a:t>выб</a:t>
            </a:r>
            <a:r>
              <a:rPr lang="ru-RU" dirty="0" smtClean="0"/>
              <a:t>…</a:t>
            </a:r>
            <a:r>
              <a:rPr lang="ru-RU" dirty="0" err="1" smtClean="0"/>
              <a:t>рались</a:t>
            </a:r>
            <a:r>
              <a:rPr lang="ru-RU" dirty="0" smtClean="0"/>
              <a:t> из трюма, остаться в к…юте, об…явить после старта, скрывшись за поворотом, брызги из (под)кормы, вымпел на мачт…, возникла за кормой, закончить перед отплытием, ост…</a:t>
            </a:r>
            <a:r>
              <a:rPr lang="ru-RU" dirty="0" err="1" smtClean="0"/>
              <a:t>новиться</a:t>
            </a:r>
            <a:r>
              <a:rPr lang="ru-RU" dirty="0" smtClean="0"/>
              <a:t> из(за)  (не)погоды, оказаться вследствие (не)здоровья, вынырнуть из(под) скалы, </a:t>
            </a:r>
            <a:r>
              <a:rPr lang="ru-RU" dirty="0" err="1" smtClean="0"/>
              <a:t>выр</a:t>
            </a:r>
            <a:r>
              <a:rPr lang="ru-RU" dirty="0" smtClean="0"/>
              <a:t>…</a:t>
            </a:r>
            <a:r>
              <a:rPr lang="ru-RU" dirty="0" err="1" smtClean="0"/>
              <a:t>сли</a:t>
            </a:r>
            <a:r>
              <a:rPr lang="ru-RU" dirty="0" smtClean="0"/>
              <a:t> благодаря дождям.</a:t>
            </a:r>
            <a:endParaRPr lang="ru-RU" dirty="0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2786050" y="1214422"/>
            <a:ext cx="2071702" cy="142876"/>
          </a:xfrm>
          <a:prstGeom prst="curved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43306" y="1285860"/>
            <a:ext cx="428628" cy="35719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dirty="0" smtClean="0">
                <a:latin typeface="+mn-lt"/>
              </a:rPr>
              <a:t/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«ЛОВИ ОШИБКУ!»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+mn-lt"/>
              </a:rPr>
              <a:t>Условные обозначения: </a:t>
            </a:r>
            <a:r>
              <a:rPr lang="ru-RU" sz="2000" dirty="0" smtClean="0">
                <a:latin typeface="+mn-lt"/>
              </a:rPr>
              <a:t>«+» – правда</a:t>
            </a:r>
            <a:br>
              <a:rPr lang="ru-RU" sz="2000" dirty="0" smtClean="0">
                <a:latin typeface="+mn-lt"/>
              </a:rPr>
            </a:br>
            <a:r>
              <a:rPr lang="ru-RU" sz="2000" dirty="0" smtClean="0">
                <a:latin typeface="+mn-lt"/>
              </a:rPr>
              <a:t>                                             «-» - ложь</a:t>
            </a:r>
            <a:endParaRPr lang="ru-RU" sz="20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 smtClean="0"/>
              <a:t>Предлог – это служебная часть речи.</a:t>
            </a:r>
          </a:p>
          <a:p>
            <a:pPr>
              <a:buNone/>
            </a:pPr>
            <a:r>
              <a:rPr lang="ru-RU" sz="2000" dirty="0" smtClean="0"/>
              <a:t>Предлоги бывают простыми и составными.</a:t>
            </a:r>
          </a:p>
          <a:p>
            <a:pPr>
              <a:buNone/>
            </a:pPr>
            <a:r>
              <a:rPr lang="ru-RU" sz="2000" dirty="0" smtClean="0"/>
              <a:t>Предлоги могут быть однозначными.</a:t>
            </a:r>
          </a:p>
          <a:p>
            <a:pPr>
              <a:buNone/>
            </a:pPr>
            <a:r>
              <a:rPr lang="ru-RU" sz="2000" dirty="0" smtClean="0"/>
              <a:t>В предложении предлог является дополнением.</a:t>
            </a:r>
          </a:p>
          <a:p>
            <a:pPr>
              <a:buNone/>
            </a:pPr>
            <a:r>
              <a:rPr lang="ru-RU" sz="2000" dirty="0" smtClean="0"/>
              <a:t>Предлог выражает зависимость одних слов от других в словосочетании и предложении.</a:t>
            </a:r>
          </a:p>
          <a:p>
            <a:pPr>
              <a:buNone/>
            </a:pPr>
            <a:r>
              <a:rPr lang="ru-RU" sz="2000" dirty="0" smtClean="0"/>
              <a:t>Предлог </a:t>
            </a:r>
            <a:r>
              <a:rPr lang="ru-RU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из-за</a:t>
            </a:r>
            <a:r>
              <a:rPr lang="ru-RU" sz="2000" dirty="0" smtClean="0"/>
              <a:t> является составным.</a:t>
            </a:r>
          </a:p>
          <a:p>
            <a:pPr>
              <a:buNone/>
            </a:pPr>
            <a:r>
              <a:rPr lang="ru-RU" sz="2000" dirty="0" smtClean="0"/>
              <a:t>Предлог </a:t>
            </a:r>
            <a:r>
              <a:rPr lang="ru-RU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благодаря</a:t>
            </a:r>
            <a:r>
              <a:rPr lang="ru-RU" sz="2000" dirty="0" smtClean="0"/>
              <a:t> является производным.</a:t>
            </a:r>
          </a:p>
          <a:p>
            <a:pPr>
              <a:buNone/>
            </a:pPr>
            <a:r>
              <a:rPr lang="ru-RU" sz="2000" dirty="0" smtClean="0"/>
              <a:t>По значению предлоги делятся на пространственные, целевые, временные и причинные.</a:t>
            </a:r>
          </a:p>
          <a:p>
            <a:pPr>
              <a:buNone/>
            </a:pPr>
            <a:r>
              <a:rPr lang="ru-RU" sz="2000" dirty="0" smtClean="0"/>
              <a:t>Предлог </a:t>
            </a:r>
            <a:r>
              <a:rPr lang="ru-RU" sz="2000" i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 течение </a:t>
            </a:r>
            <a:r>
              <a:rPr lang="ru-RU" sz="2000" dirty="0" smtClean="0"/>
              <a:t>пишется слитно.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КЛЮЧ: + + + - + + + + -</a:t>
            </a:r>
            <a:endParaRPr lang="ru-RU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одульная">
      <a:dk1>
        <a:sysClr val="windowText" lastClr="000000"/>
      </a:dk1>
      <a:lt1>
        <a:sysClr val="window" lastClr="F4F4F4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1256</TotalTime>
  <Words>305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Урок русского языка в 7 классе</vt:lpstr>
      <vt:lpstr>Настрой на урок</vt:lpstr>
      <vt:lpstr>Слайд 3</vt:lpstr>
      <vt:lpstr>Слайд 4</vt:lpstr>
      <vt:lpstr>Слайд 5</vt:lpstr>
      <vt:lpstr>Предлог - это служебная часть речи, которая выражает зависимость одних слов от других в словосочетании и предложении.</vt:lpstr>
      <vt:lpstr>ПРЕДЛОГИ</vt:lpstr>
      <vt:lpstr>Слайд 8</vt:lpstr>
      <vt:lpstr> «ЛОВИ ОШИБКУ!» Условные обозначения: «+» – правда                                              «-» - ложь</vt:lpstr>
      <vt:lpstr>РЕФЛЕКСИЯ</vt:lpstr>
      <vt:lpstr>«Рыбья кость»</vt:lpstr>
      <vt:lpstr>Домашнее задание.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CHRISTMAS DAY</dc:title>
  <cp:lastModifiedBy>Admin</cp:lastModifiedBy>
  <cp:revision>146</cp:revision>
  <dcterms:modified xsi:type="dcterms:W3CDTF">2013-01-24T10:59:35Z</dcterms:modified>
</cp:coreProperties>
</file>