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70" r:id="rId10"/>
    <p:sldId id="271" r:id="rId11"/>
    <p:sldId id="267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7D8E5-ED80-4874-A3BB-A5850942F4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5E6822-F205-4A73-A517-0C6E477346D4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A66B6D-D092-4427-81D1-9ED31444A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&#1091;&#1089;&#1090;&#1085;&#1099;&#1081;%20&#1089;&#1095;&#1077;&#1090;%20&#1052;5.ppt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1720" y="2636912"/>
            <a:ext cx="4753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action="ppaction://hlinkpres?slideindex=1&amp;slidetitle="/>
              </a:rPr>
              <a:t>Устный счет</a:t>
            </a:r>
            <a:endParaRPr lang="ru-RU" sz="5400" b="1" dirty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628800"/>
            <a:ext cx="87484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Поднимает руки класс – это «раз».</a:t>
            </a:r>
            <a:br>
              <a:rPr lang="ru-RU" sz="2800" dirty="0" smtClean="0"/>
            </a:br>
            <a:r>
              <a:rPr lang="ru-RU" sz="2800" dirty="0" smtClean="0"/>
              <a:t>Повернулась голова – это «два».</a:t>
            </a:r>
            <a:br>
              <a:rPr lang="ru-RU" sz="2800" dirty="0" smtClean="0"/>
            </a:br>
            <a:r>
              <a:rPr lang="ru-RU" sz="2800" dirty="0" smtClean="0"/>
              <a:t>Руки вниз, вперед смотри – это «три».</a:t>
            </a:r>
            <a:br>
              <a:rPr lang="ru-RU" sz="2800" dirty="0" smtClean="0"/>
            </a:br>
            <a:r>
              <a:rPr lang="ru-RU" sz="2800" dirty="0" smtClean="0"/>
              <a:t>Руки в стороны пошире развернули на «четыре»,</a:t>
            </a:r>
            <a:br>
              <a:rPr lang="ru-RU" sz="2800" dirty="0" smtClean="0"/>
            </a:br>
            <a:r>
              <a:rPr lang="ru-RU" sz="2800" dirty="0" smtClean="0"/>
              <a:t>С силой их к плечам прижать – это «пять».</a:t>
            </a:r>
            <a:br>
              <a:rPr lang="ru-RU" sz="2800" dirty="0" smtClean="0"/>
            </a:br>
            <a:r>
              <a:rPr lang="ru-RU" sz="2800" dirty="0" smtClean="0"/>
              <a:t>Всем ребятам надо сесть – это «шесть».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467544" y="2088723"/>
            <a:ext cx="770485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800" b="1" i="0" u="none" strike="noStrike" normalizeH="0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 + 2</a:t>
            </a:r>
            <a:r>
              <a:rPr kumimoji="0" lang="ru-RU" sz="4800" b="1" i="0" u="none" strike="noStrike" normalizeH="0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3		</a:t>
            </a:r>
            <a:r>
              <a:rPr lang="ru-RU" sz="4800" b="1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(1 + 2)</a:t>
            </a:r>
            <a:r>
              <a:rPr kumimoji="0" lang="ru-RU" sz="4800" b="1" i="0" u="none" strike="noStrike" normalizeH="0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</a:b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</a:b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4800" b="1" i="0" u="none" strike="noStrike" normalizeH="0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 + 4</a:t>
            </a:r>
            <a:r>
              <a:rPr kumimoji="0" lang="ru-RU" sz="4800" b="1" i="0" u="none" strike="noStrike" normalizeH="0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2		       	</a:t>
            </a: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(3 + 4)</a:t>
            </a:r>
            <a:r>
              <a:rPr kumimoji="0" lang="ru-RU" sz="4800" b="1" i="0" u="none" strike="noStrike" normalizeH="0" baseline="3000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4800" b="1" i="0" u="none" strike="noStrike" normalizeH="0" baseline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</a:br>
            <a:endParaRPr kumimoji="0" lang="ru-RU" sz="48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55776" y="2132856"/>
            <a:ext cx="1152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= 9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08304" y="2132856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= 27</a:t>
            </a:r>
            <a:endParaRPr lang="ru-RU" sz="4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3573016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= 43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08304" y="3645024"/>
            <a:ext cx="1835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Times New Roman" pitchFamily="18" charset="0"/>
                <a:cs typeface="Times New Roman" pitchFamily="18" charset="0"/>
              </a:rPr>
              <a:t>= 49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яркая звезда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476672"/>
            <a:ext cx="8482711" cy="2376264"/>
          </a:xfrm>
        </p:spPr>
      </p:pic>
      <p:sp>
        <p:nvSpPr>
          <p:cNvPr id="7" name="Прямоугольник 6"/>
          <p:cNvSpPr/>
          <p:nvPr/>
        </p:nvSpPr>
        <p:spPr>
          <a:xfrm>
            <a:off x="971600" y="5517232"/>
            <a:ext cx="43220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5400" b="1" cap="none" spc="0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6 - Альтаир</a:t>
            </a:r>
            <a:endParaRPr lang="ru-RU" sz="5400" b="1" cap="none" spc="0" dirty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852936"/>
            <a:ext cx="30332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 – Вега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3861048"/>
            <a:ext cx="40190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– Венера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4653136"/>
            <a:ext cx="40959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 – Сириус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370px-4heic0516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844824"/>
            <a:ext cx="3383280" cy="2660904"/>
          </a:xfrm>
        </p:spPr>
      </p:pic>
      <p:sp>
        <p:nvSpPr>
          <p:cNvPr id="9" name="Прямоугольник 8"/>
          <p:cNvSpPr/>
          <p:nvPr/>
        </p:nvSpPr>
        <p:spPr>
          <a:xfrm>
            <a:off x="4067944" y="980728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      </a:t>
            </a:r>
          </a:p>
          <a:p>
            <a:pPr algn="just"/>
            <a:r>
              <a:rPr lang="ru-RU" sz="2400" dirty="0" smtClean="0"/>
              <a:t>       </a:t>
            </a:r>
            <a:r>
              <a:rPr lang="ru-RU" sz="2400" dirty="0" smtClean="0"/>
              <a:t>Сириус — самая яркая звезда, которая видна зимой всю ночь.   </a:t>
            </a:r>
            <a:endParaRPr lang="ru-RU" sz="2400" dirty="0" smtClean="0"/>
          </a:p>
          <a:p>
            <a:pPr algn="just"/>
            <a:r>
              <a:rPr lang="ru-RU" sz="2400" dirty="0" smtClean="0"/>
              <a:t> </a:t>
            </a:r>
            <a:r>
              <a:rPr lang="ru-RU" sz="2400" dirty="0" smtClean="0"/>
              <a:t>      Сириус </a:t>
            </a:r>
            <a:r>
              <a:rPr lang="ru-RU" sz="2400" dirty="0" smtClean="0"/>
              <a:t>— шестой по яркости объект на земном небе. Ярче него только Солнце, Луна, а также планеты Венера, Юпитер и Марс в период наилучшей видимости. 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1840" y="1988840"/>
            <a:ext cx="2736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80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Тест</a:t>
            </a:r>
            <a:endParaRPr lang="ru-RU" sz="8000" b="1" dirty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908720"/>
          <a:ext cx="8208914" cy="2449703"/>
        </p:xfrm>
        <a:graphic>
          <a:graphicData uri="http://schemas.openxmlformats.org/drawingml/2006/table">
            <a:tbl>
              <a:tblPr firstRow="1" bandRow="1" bandCol="1">
                <a:tableStyleId>{B301B821-A1FF-4177-AEE7-76D212191A09}</a:tableStyleId>
              </a:tblPr>
              <a:tblGrid>
                <a:gridCol w="1172702"/>
                <a:gridCol w="1172702"/>
                <a:gridCol w="1172702"/>
                <a:gridCol w="1172702"/>
                <a:gridCol w="1172702"/>
                <a:gridCol w="1172702"/>
                <a:gridCol w="1172702"/>
              </a:tblGrid>
              <a:tr h="1223983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1</a:t>
                      </a:r>
                      <a:endParaRPr lang="ru-RU" sz="4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7</a:t>
                      </a:r>
                      <a:endParaRPr lang="ru-RU" sz="4000" dirty="0"/>
                    </a:p>
                  </a:txBody>
                  <a:tcPr/>
                </a:tc>
              </a:tr>
              <a:tr h="122572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9552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</a:t>
            </a:r>
            <a:endParaRPr lang="ru-RU" sz="8000" b="1" dirty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91680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95936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48064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452320" y="5085184"/>
            <a:ext cx="9361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1 -0.11725 L -0.03541 -0.4530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2777 L -0.03542 -0.453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1 -0.12014 L -0.03541 -0.4534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1 -0.12014 L -0.03541 -0.4534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2014 L -0.03542 -0.4534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1 -0.12014 L -0.03541 -0.4534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12014 L -0.01962 -0.4534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  <p:bldP spid="1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55576" y="1772816"/>
            <a:ext cx="655272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4800" dirty="0" smtClean="0">
                <a:latin typeface="+mj-lt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*8=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3*3*3=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2*2*2*2=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4*4*4=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10*10*10*10=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18362" y="692696"/>
            <a:ext cx="33425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Диктант</a:t>
            </a:r>
            <a:endParaRPr lang="ru-RU" sz="5400" b="1" dirty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1772816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64</a:t>
            </a:r>
            <a:endParaRPr lang="ru-RU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3131840" y="2492896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27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3284984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16</a:t>
            </a:r>
            <a:endParaRPr lang="ru-RU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2915816" y="4005064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64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472514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10 000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5436096" y="2780928"/>
            <a:ext cx="2304256" cy="23762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23928" y="2780928"/>
            <a:ext cx="576064" cy="216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5508104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2503603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3494326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5075183" y="1988840"/>
            <a:ext cx="76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020605" y="1988840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4011328" y="1988840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4211960" y="5229200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4644008" y="4653136"/>
            <a:ext cx="6921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dirty="0">
                <a:solidFill>
                  <a:srgbClr val="CC0000"/>
                </a:solidFill>
                <a:effectLst/>
              </a:rPr>
              <a:t>?</a:t>
            </a:r>
            <a:endParaRPr lang="en-US" sz="7200" dirty="0">
              <a:solidFill>
                <a:srgbClr val="CC0000"/>
              </a:solidFill>
              <a:effectLst/>
            </a:endParaRPr>
          </a:p>
        </p:txBody>
      </p:sp>
      <p:sp>
        <p:nvSpPr>
          <p:cNvPr id="52284" name="Line 60"/>
          <p:cNvSpPr>
            <a:spLocks noChangeShapeType="1"/>
          </p:cNvSpPr>
          <p:nvPr/>
        </p:nvSpPr>
        <p:spPr bwMode="auto">
          <a:xfrm>
            <a:off x="7086600" y="2819400"/>
            <a:ext cx="5334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52285" name="Line 61"/>
          <p:cNvSpPr>
            <a:spLocks noChangeShapeType="1"/>
          </p:cNvSpPr>
          <p:nvPr/>
        </p:nvSpPr>
        <p:spPr bwMode="auto">
          <a:xfrm flipH="1">
            <a:off x="8305800" y="2895600"/>
            <a:ext cx="4572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52294" name="Text Box 70"/>
          <p:cNvSpPr txBox="1">
            <a:spLocks noChangeArrowheads="1"/>
          </p:cNvSpPr>
          <p:nvPr/>
        </p:nvSpPr>
        <p:spPr bwMode="auto">
          <a:xfrm>
            <a:off x="4716016" y="4725144"/>
            <a:ext cx="6921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dirty="0" smtClean="0">
                <a:solidFill>
                  <a:srgbClr val="CC0000"/>
                </a:solidFill>
                <a:effectLst/>
              </a:rPr>
              <a:t>8</a:t>
            </a:r>
            <a:endParaRPr lang="en-US" sz="6000" dirty="0">
              <a:solidFill>
                <a:srgbClr val="CC0000"/>
              </a:solidFill>
              <a:effectLst/>
            </a:endParaRPr>
          </a:p>
        </p:txBody>
      </p:sp>
      <p:sp>
        <p:nvSpPr>
          <p:cNvPr id="52296" name="Text Box 72"/>
          <p:cNvSpPr txBox="1">
            <a:spLocks noChangeArrowheads="1"/>
          </p:cNvSpPr>
          <p:nvPr/>
        </p:nvSpPr>
        <p:spPr bwMode="auto">
          <a:xfrm>
            <a:off x="1331640" y="548680"/>
            <a:ext cx="6696744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Произведение, </a:t>
            </a:r>
            <a:r>
              <a:rPr lang="ru-RU" sz="2800" dirty="0">
                <a:solidFill>
                  <a:schemeClr val="tx1"/>
                </a:solidFill>
              </a:rPr>
              <a:t>в </a:t>
            </a:r>
            <a:r>
              <a:rPr lang="ru-RU" sz="2800" dirty="0" smtClean="0">
                <a:solidFill>
                  <a:schemeClr val="tx1"/>
                </a:solidFill>
              </a:rPr>
              <a:t>котором множители равны друг другу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4" name="Text Box 20"/>
          <p:cNvSpPr txBox="1">
            <a:spLocks noChangeArrowheads="1"/>
          </p:cNvSpPr>
          <p:nvPr/>
        </p:nvSpPr>
        <p:spPr bwMode="auto">
          <a:xfrm>
            <a:off x="4485049" y="1844824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 flipH="1">
            <a:off x="5220072" y="2780928"/>
            <a:ext cx="1584176" cy="22322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" name="Line 12"/>
          <p:cNvSpPr>
            <a:spLocks noChangeShapeType="1"/>
          </p:cNvSpPr>
          <p:nvPr/>
        </p:nvSpPr>
        <p:spPr bwMode="auto">
          <a:xfrm flipH="1">
            <a:off x="4644008" y="2852936"/>
            <a:ext cx="72008" cy="20162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522157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1039159" y="1988840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1512880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029882" y="1988840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6588224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7092280" y="1988840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7596336" y="1844824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6084168" y="1988840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1043608" y="2780928"/>
            <a:ext cx="3024336" cy="2520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2051720" y="2708920"/>
            <a:ext cx="2160240" cy="24482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 flipH="1">
            <a:off x="5004048" y="2780928"/>
            <a:ext cx="720080" cy="20882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2915816" y="2780928"/>
            <a:ext cx="1440160" cy="22322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1" grpId="0"/>
      <p:bldP spid="52251" grpId="1"/>
      <p:bldP spid="522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4" name="Object 14"/>
          <p:cNvGraphicFramePr>
            <a:graphicFrameLocks noChangeAspect="1"/>
          </p:cNvGraphicFramePr>
          <p:nvPr>
            <p:ph idx="1"/>
          </p:nvPr>
        </p:nvGraphicFramePr>
        <p:xfrm>
          <a:off x="3810000" y="1143000"/>
          <a:ext cx="1219200" cy="1371600"/>
        </p:xfrm>
        <a:graphic>
          <a:graphicData uri="http://schemas.openxmlformats.org/presentationml/2006/ole">
            <p:oleObj spid="_x0000_s28674" name="Формула" r:id="rId3" imgW="190440" imgH="279360" progId="Equation.3">
              <p:embed/>
            </p:oleObj>
          </a:graphicData>
        </a:graphic>
      </p:graphicFrame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3276600" y="23622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228600" y="3048000"/>
            <a:ext cx="3581400" cy="762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Основание</a:t>
            </a:r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4724400" y="16764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4648200" y="3048000"/>
            <a:ext cx="3812232" cy="762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Показатель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547664" y="4221088"/>
            <a:ext cx="5688632" cy="14786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u="sng" dirty="0" smtClean="0">
                <a:solidFill>
                  <a:schemeClr val="tx1"/>
                </a:solidFill>
                <a:effectLst/>
              </a:rPr>
              <a:t>Основание</a:t>
            </a:r>
            <a:r>
              <a:rPr lang="ru-RU" sz="3600" dirty="0" smtClean="0">
                <a:solidFill>
                  <a:schemeClr val="tx1"/>
                </a:solidFill>
                <a:effectLst/>
              </a:rPr>
              <a:t> –  </a:t>
            </a:r>
            <a:r>
              <a:rPr lang="ru-RU" sz="3600" b="1" dirty="0" smtClean="0">
                <a:solidFill>
                  <a:schemeClr val="tx1"/>
                </a:solidFill>
              </a:rPr>
              <a:t>5</a:t>
            </a:r>
            <a:r>
              <a:rPr lang="ru-RU" sz="3600" dirty="0">
                <a:solidFill>
                  <a:schemeClr val="tx1"/>
                </a:solidFill>
                <a:effectLst/>
              </a:rPr>
              <a:t/>
            </a:r>
            <a:br>
              <a:rPr lang="ru-RU" sz="3600" dirty="0">
                <a:solidFill>
                  <a:schemeClr val="tx1"/>
                </a:solidFill>
                <a:effectLst/>
              </a:rPr>
            </a:br>
            <a:r>
              <a:rPr lang="ru-RU" sz="3600" b="1" u="sng" dirty="0">
                <a:solidFill>
                  <a:schemeClr val="tx1"/>
                </a:solidFill>
                <a:effectLst/>
              </a:rPr>
              <a:t>Показатель</a:t>
            </a:r>
            <a:r>
              <a:rPr lang="ru-RU" sz="3600" dirty="0">
                <a:solidFill>
                  <a:schemeClr val="tx1"/>
                </a:solidFill>
                <a:effectLst/>
              </a:rPr>
              <a:t> – </a:t>
            </a:r>
            <a:r>
              <a:rPr lang="ru-RU" sz="3600" b="1" dirty="0" smtClean="0">
                <a:solidFill>
                  <a:schemeClr val="tx1"/>
                </a:solidFill>
              </a:rPr>
              <a:t>8</a:t>
            </a:r>
            <a:r>
              <a:rPr lang="ru-RU" sz="36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600" dirty="0" smtClean="0">
                <a:solidFill>
                  <a:schemeClr val="tx1"/>
                </a:solidFill>
                <a:effectLst/>
              </a:rPr>
            </a:br>
            <a:endParaRPr lang="ru-RU" sz="36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0" grpId="0" animBg="1"/>
      <p:bldP spid="30742" grpId="0" animBg="1"/>
      <p:bldP spid="307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000" name="Object 16"/>
          <p:cNvGraphicFramePr>
            <a:graphicFrameLocks noChangeAspect="1"/>
          </p:cNvGraphicFramePr>
          <p:nvPr>
            <p:ph sz="quarter" idx="3"/>
          </p:nvPr>
        </p:nvGraphicFramePr>
        <p:xfrm>
          <a:off x="5181600" y="3581400"/>
          <a:ext cx="914400" cy="914400"/>
        </p:xfrm>
        <a:graphic>
          <a:graphicData uri="http://schemas.openxmlformats.org/presentationml/2006/ole">
            <p:oleObj spid="_x0000_s47106" name="Формула" r:id="rId3" imgW="126720" imgH="139680" progId="Equation.3">
              <p:embed/>
            </p:oleObj>
          </a:graphicData>
        </a:graphic>
      </p:graphicFrame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619672" y="4509120"/>
            <a:ext cx="6264696" cy="100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а умножаем на а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n </a:t>
            </a:r>
            <a:r>
              <a:rPr lang="ru-RU" sz="4400" dirty="0" smtClean="0">
                <a:solidFill>
                  <a:schemeClr val="tx1"/>
                </a:solidFill>
                <a:effectLst/>
              </a:rPr>
              <a:t>раз</a:t>
            </a:r>
            <a:endParaRPr lang="ru-RU" sz="4400" dirty="0">
              <a:solidFill>
                <a:schemeClr val="tx1"/>
              </a:solidFill>
              <a:effectLst/>
            </a:endParaRPr>
          </a:p>
        </p:txBody>
      </p:sp>
      <p:sp>
        <p:nvSpPr>
          <p:cNvPr id="41999" name="AutoShape 15"/>
          <p:cNvSpPr>
            <a:spLocks/>
          </p:cNvSpPr>
          <p:nvPr/>
        </p:nvSpPr>
        <p:spPr bwMode="auto">
          <a:xfrm rot="-5400000">
            <a:off x="5257800" y="533400"/>
            <a:ext cx="685800" cy="5562600"/>
          </a:xfrm>
          <a:prstGeom prst="leftBrace">
            <a:avLst>
              <a:gd name="adj1" fmla="val 675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ru-RU" sz="180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2002" name="Object 18"/>
          <p:cNvGraphicFramePr>
            <a:graphicFrameLocks noChangeAspect="1"/>
          </p:cNvGraphicFramePr>
          <p:nvPr>
            <p:ph sz="quarter" idx="4"/>
          </p:nvPr>
        </p:nvGraphicFramePr>
        <p:xfrm>
          <a:off x="609600" y="1627188"/>
          <a:ext cx="8153400" cy="1849437"/>
        </p:xfrm>
        <a:graphic>
          <a:graphicData uri="http://schemas.openxmlformats.org/presentationml/2006/ole">
            <p:oleObj spid="_x0000_s47107" name="Формула" r:id="rId4" imgW="123156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2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323528" y="1589401"/>
            <a:ext cx="712879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Он давно знакомый мой,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Каждый угол в нем прямой.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Все четыре стороны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Одинаковой длины.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Вам его представить рада.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Как зовут его?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11760" y="1340768"/>
            <a:ext cx="3672408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1619672" y="2708920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3995936" y="260648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3131840" y="5517232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4509567" y="5517232"/>
            <a:ext cx="612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3842344" y="5517232"/>
            <a:ext cx="5693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5220072" y="5517232"/>
            <a:ext cx="295232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=5 =25</a:t>
            </a:r>
            <a:endParaRPr lang="en-US" sz="6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6156176" y="5517232"/>
            <a:ext cx="3273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2209800" y="9906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C0000"/>
                </a:solidFill>
                <a:effectLst/>
              </a:rPr>
              <a:t>3</a:t>
            </a:r>
            <a:endParaRPr lang="en-US" sz="2800" b="1">
              <a:solidFill>
                <a:srgbClr val="CC0000"/>
              </a:solidFill>
              <a:effectLst/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1600200" y="1143000"/>
            <a:ext cx="6080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819400" y="1524000"/>
            <a:ext cx="44983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Семь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</a:rPr>
              <a:t>в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третьей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степени</a:t>
            </a:r>
            <a:endParaRPr 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600200" y="2209800"/>
            <a:ext cx="6080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endParaRPr 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2209800" y="1981200"/>
            <a:ext cx="383438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700" b="1" dirty="0" smtClean="0">
                <a:solidFill>
                  <a:srgbClr val="CC0000"/>
                </a:solidFill>
                <a:effectLst/>
              </a:rPr>
              <a:t>5</a:t>
            </a:r>
            <a:endParaRPr lang="en-US" sz="2700" b="1" dirty="0">
              <a:solidFill>
                <a:srgbClr val="CC0000"/>
              </a:solidFill>
              <a:effectLst/>
            </a:endParaRP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819400" y="2514600"/>
            <a:ext cx="45015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Девять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</a:rPr>
              <a:t>в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пятой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степени</a:t>
            </a:r>
            <a:endParaRPr 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600200" y="3581400"/>
            <a:ext cx="6080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2209800" y="3352800"/>
            <a:ext cx="3746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>
                <a:solidFill>
                  <a:srgbClr val="CC0000"/>
                </a:solidFill>
                <a:effectLst/>
              </a:rPr>
              <a:t>2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2819400" y="3657600"/>
            <a:ext cx="4293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Три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</a:rPr>
              <a:t>во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второй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степени</a:t>
            </a:r>
            <a:endParaRPr 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2819400" y="4114800"/>
            <a:ext cx="46891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или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Три 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 </a:t>
            </a:r>
            <a:r>
              <a:rPr lang="ru-RU" sz="3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r>
              <a:rPr lang="ru-RU" sz="36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квадрате</a:t>
            </a:r>
            <a:endParaRPr lang="en-US" sz="28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595546" y="5105400"/>
            <a:ext cx="61266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6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209800" y="4876800"/>
            <a:ext cx="3746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rgbClr val="CC0000"/>
                </a:solidFill>
                <a:effectLst/>
              </a:rPr>
              <a:t>3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667000" y="5029200"/>
            <a:ext cx="4791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Шесть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</a:rPr>
              <a:t>в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третьей</a:t>
            </a:r>
            <a:r>
              <a:rPr lang="en-US" sz="280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степени</a:t>
            </a:r>
            <a:endParaRPr 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2819400" y="5410200"/>
            <a:ext cx="37353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или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Шесть</a:t>
            </a:r>
            <a:r>
              <a:rPr lang="en-US" sz="2800" b="1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r>
              <a:rPr lang="ru-RU" sz="36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кубе</a:t>
            </a:r>
            <a:endParaRPr lang="en-US" sz="28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15616" y="188640"/>
            <a:ext cx="71881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Научимся читать степень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/>
      <p:bldP spid="58372" grpId="0"/>
      <p:bldP spid="58373" grpId="0"/>
      <p:bldP spid="58374" grpId="0"/>
      <p:bldP spid="58375" grpId="0"/>
      <p:bldP spid="58376" grpId="0"/>
      <p:bldP spid="58377" grpId="0"/>
      <p:bldP spid="58378" grpId="0"/>
      <p:bldP spid="58379" grpId="0"/>
      <p:bldP spid="58380" grpId="0"/>
      <p:bldP spid="58381" grpId="0"/>
      <p:bldP spid="58382" grpId="0"/>
      <p:bldP spid="5838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265</TotalTime>
  <Words>218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Эркер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39</cp:revision>
  <dcterms:created xsi:type="dcterms:W3CDTF">2012-12-02T08:21:33Z</dcterms:created>
  <dcterms:modified xsi:type="dcterms:W3CDTF">2013-01-09T16:19:20Z</dcterms:modified>
</cp:coreProperties>
</file>