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8" r:id="rId5"/>
    <p:sldId id="259" r:id="rId6"/>
    <p:sldId id="284" r:id="rId7"/>
    <p:sldId id="263" r:id="rId8"/>
    <p:sldId id="285" r:id="rId9"/>
    <p:sldId id="260" r:id="rId10"/>
    <p:sldId id="286" r:id="rId11"/>
    <p:sldId id="261" r:id="rId12"/>
    <p:sldId id="262" r:id="rId13"/>
    <p:sldId id="281" r:id="rId14"/>
    <p:sldId id="28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7"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043A8D5B-5D77-4074-9CE7-73DC92113AA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043A8D5B-5D77-4074-9CE7-73DC92113AA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043A8D5B-5D77-4074-9CE7-73DC92113AA4}"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043A8D5B-5D77-4074-9CE7-73DC92113AA4}"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43A8D5B-5D77-4074-9CE7-73DC92113AA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719E1945-4D68-47C4-95DB-530132EC761E}" type="datetimeFigureOut">
              <a:rPr lang="ru-RU" smtClean="0"/>
              <a:pPr/>
              <a:t>30.01.2013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043A8D5B-5D77-4074-9CE7-73DC92113AA4}"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19E1945-4D68-47C4-95DB-530132EC761E}" type="datetimeFigureOut">
              <a:rPr lang="ru-RU" smtClean="0"/>
              <a:pPr/>
              <a:t>30.01.2013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43A8D5B-5D77-4074-9CE7-73DC92113AA4}"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81000" y="3143249"/>
            <a:ext cx="8458200" cy="2932538"/>
          </a:xfrm>
        </p:spPr>
        <p:txBody>
          <a:bodyPr>
            <a:normAutofit fontScale="90000"/>
          </a:bodyPr>
          <a:lstStyle/>
          <a:p>
            <a:r>
              <a:rPr lang="ru-RU" b="1" dirty="0" smtClean="0"/>
              <a:t>Тема: </a:t>
            </a:r>
            <a:r>
              <a:rPr lang="ru-RU" dirty="0" smtClean="0"/>
              <a:t/>
            </a:r>
            <a:br>
              <a:rPr lang="ru-RU" dirty="0" smtClean="0"/>
            </a:br>
            <a:r>
              <a:rPr lang="ru-RU" b="1" dirty="0" smtClean="0"/>
              <a:t>      Старые русские меры в истории </a:t>
            </a:r>
            <a:r>
              <a:rPr lang="ru-RU" dirty="0" smtClean="0"/>
              <a:t/>
            </a:r>
            <a:br>
              <a:rPr lang="ru-RU" dirty="0" smtClean="0"/>
            </a:br>
            <a:r>
              <a:rPr lang="ru-RU" b="1" dirty="0" smtClean="0"/>
              <a:t>                    и речи народной</a:t>
            </a:r>
            <a:r>
              <a:rPr lang="ru-RU" dirty="0" smtClean="0"/>
              <a:t/>
            </a:r>
            <a:br>
              <a:rPr lang="ru-RU" dirty="0" smtClean="0"/>
            </a:br>
            <a:r>
              <a:rPr lang="ru-RU" dirty="0" smtClean="0"/>
              <a:t> </a:t>
            </a:r>
            <a:br>
              <a:rPr lang="ru-RU" dirty="0" smtClean="0"/>
            </a:br>
            <a:r>
              <a:rPr lang="ru-RU" dirty="0" smtClean="0"/>
              <a:t>	                          </a:t>
            </a:r>
            <a:r>
              <a:rPr lang="ru-RU" sz="2200" dirty="0" smtClean="0"/>
              <a:t>Подготовила учитель математики</a:t>
            </a:r>
            <a:br>
              <a:rPr lang="ru-RU" sz="2200" dirty="0" smtClean="0"/>
            </a:br>
            <a:r>
              <a:rPr lang="ru-RU" sz="2200" dirty="0" smtClean="0"/>
              <a:t>	                                          Веретенникова Евдокия Ильинична</a:t>
            </a:r>
            <a:br>
              <a:rPr lang="ru-RU" sz="2200" dirty="0" smtClean="0"/>
            </a:br>
            <a:endParaRPr lang="ru-RU" sz="2200" dirty="0"/>
          </a:p>
        </p:txBody>
      </p:sp>
      <p:sp>
        <p:nvSpPr>
          <p:cNvPr id="3" name="Подзаголовок 2"/>
          <p:cNvSpPr>
            <a:spLocks noGrp="1"/>
          </p:cNvSpPr>
          <p:nvPr>
            <p:ph type="subTitle" idx="1"/>
          </p:nvPr>
        </p:nvSpPr>
        <p:spPr>
          <a:xfrm>
            <a:off x="381000" y="357166"/>
            <a:ext cx="8458200" cy="2143140"/>
          </a:xfrm>
        </p:spPr>
        <p:txBody>
          <a:bodyPr>
            <a:normAutofit/>
          </a:bodyPr>
          <a:lstStyle/>
          <a:p>
            <a:pPr algn="ctr"/>
            <a:r>
              <a:rPr lang="ru-RU" sz="3200" b="1" dirty="0" smtClean="0"/>
              <a:t>Внеклассное мероприятие по математике</a:t>
            </a:r>
            <a:endParaRPr lang="ru-RU" sz="3200" dirty="0" smtClean="0"/>
          </a:p>
          <a:p>
            <a:pPr algn="ctr"/>
            <a:r>
              <a:rPr lang="ru-RU" sz="3200" b="1" dirty="0" smtClean="0"/>
              <a:t>    «Клуб юных знатоков»</a:t>
            </a:r>
            <a:endParaRPr lang="ru-RU" sz="3200" dirty="0" smtClean="0"/>
          </a:p>
          <a:p>
            <a:pPr algn="ct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Выноска-облако 1"/>
          <p:cNvSpPr/>
          <p:nvPr/>
        </p:nvSpPr>
        <p:spPr>
          <a:xfrm>
            <a:off x="285720" y="428604"/>
            <a:ext cx="4071966" cy="1500198"/>
          </a:xfrm>
          <a:prstGeom prst="cloudCallout">
            <a:avLst>
              <a:gd name="adj1" fmla="val 87101"/>
              <a:gd name="adj2" fmla="val 5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Семимильные шаги</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быстрый рост, хорошее   развитие   чего-либо.</a:t>
            </a:r>
            <a:endParaRPr lang="ru-RU" dirty="0" smtClean="0">
              <a:latin typeface="Arial" pitchFamily="34" charset="0"/>
            </a:endParaRPr>
          </a:p>
        </p:txBody>
      </p:sp>
      <p:pic>
        <p:nvPicPr>
          <p:cNvPr id="40962" name="Picture 2" descr="http://im3-tub-ru.yandex.net/i?id=555002275-59-72&amp;n=21"/>
          <p:cNvPicPr>
            <a:picLocks noChangeAspect="1" noChangeArrowheads="1"/>
          </p:cNvPicPr>
          <p:nvPr/>
        </p:nvPicPr>
        <p:blipFill>
          <a:blip r:embed="rId2"/>
          <a:srcRect/>
          <a:stretch>
            <a:fillRect/>
          </a:stretch>
        </p:blipFill>
        <p:spPr bwMode="auto">
          <a:xfrm>
            <a:off x="5929322" y="285728"/>
            <a:ext cx="2357454" cy="1857388"/>
          </a:xfrm>
          <a:prstGeom prst="rect">
            <a:avLst/>
          </a:prstGeom>
          <a:noFill/>
        </p:spPr>
      </p:pic>
      <p:sp>
        <p:nvSpPr>
          <p:cNvPr id="4" name="Горизонтальный свиток 3"/>
          <p:cNvSpPr/>
          <p:nvPr/>
        </p:nvSpPr>
        <p:spPr>
          <a:xfrm>
            <a:off x="357158" y="2143116"/>
            <a:ext cx="3500462" cy="1928826"/>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Мал золотник, да дорог</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так говорят о чем-нибудь незначительном на вид, но очень   ценном.</a:t>
            </a:r>
            <a:endParaRPr lang="ru-RU" dirty="0" smtClean="0">
              <a:latin typeface="Arial" pitchFamily="34" charset="0"/>
            </a:endParaRPr>
          </a:p>
        </p:txBody>
      </p:sp>
      <p:sp>
        <p:nvSpPr>
          <p:cNvPr id="5" name="Вертикальный свиток 4"/>
          <p:cNvSpPr/>
          <p:nvPr/>
        </p:nvSpPr>
        <p:spPr>
          <a:xfrm>
            <a:off x="214282" y="4214818"/>
            <a:ext cx="1928826" cy="1928818"/>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Свой   золотник   чужого   пуда   дороже</a:t>
            </a:r>
            <a:r>
              <a:rPr lang="ru-RU" i="1" dirty="0" smtClean="0">
                <a:solidFill>
                  <a:srgbClr val="000000"/>
                </a:solidFill>
                <a:latin typeface="Arial" pitchFamily="34" charset="0"/>
                <a:ea typeface="Times New Roman" pitchFamily="18" charset="0"/>
              </a:rPr>
              <a:t>.</a:t>
            </a:r>
            <a:endParaRPr lang="ru-RU" dirty="0" smtClean="0">
              <a:latin typeface="Arial" pitchFamily="34" charset="0"/>
            </a:endParaRPr>
          </a:p>
        </p:txBody>
      </p:sp>
      <p:sp>
        <p:nvSpPr>
          <p:cNvPr id="6" name="Лента лицом вверх 5"/>
          <p:cNvSpPr/>
          <p:nvPr/>
        </p:nvSpPr>
        <p:spPr>
          <a:xfrm>
            <a:off x="4643438" y="2357430"/>
            <a:ext cx="4143404" cy="1612780"/>
          </a:xfrm>
          <a:prstGeom prst="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Худое валит пудами, а хорошее каплет золотниками.</a:t>
            </a:r>
            <a:endParaRPr lang="ru-RU" dirty="0" smtClean="0">
              <a:latin typeface="Arial" pitchFamily="34" charset="0"/>
            </a:endParaRPr>
          </a:p>
        </p:txBody>
      </p:sp>
      <p:sp>
        <p:nvSpPr>
          <p:cNvPr id="8" name="Горизонтальный свиток 7"/>
          <p:cNvSpPr/>
          <p:nvPr/>
        </p:nvSpPr>
        <p:spPr>
          <a:xfrm>
            <a:off x="4786314" y="4214818"/>
            <a:ext cx="3929090" cy="239059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Пудовое горе с плеч свалишь, а золот­ником подавишься</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не следует </a:t>
            </a:r>
            <a:r>
              <a:rPr lang="ru-RU" dirty="0" smtClean="0">
                <a:solidFill>
                  <a:srgbClr val="000000"/>
                </a:solidFill>
                <a:latin typeface="Arial" pitchFamily="34" charset="0"/>
                <a:ea typeface="Times New Roman" pitchFamily="18" charset="0"/>
              </a:rPr>
              <a:t>пренебрегать   </a:t>
            </a:r>
            <a:r>
              <a:rPr lang="ru-RU" dirty="0" smtClean="0">
                <a:solidFill>
                  <a:srgbClr val="000000"/>
                </a:solidFill>
                <a:latin typeface="Arial" pitchFamily="34" charset="0"/>
                <a:ea typeface="Times New Roman" pitchFamily="18" charset="0"/>
              </a:rPr>
              <a:t>даже   ничтожной   опасностью.</a:t>
            </a:r>
            <a:endParaRPr lang="ru-RU" dirty="0" smtClean="0">
              <a:latin typeface="Arial" pitchFamily="34" charset="0"/>
            </a:endParaRPr>
          </a:p>
        </p:txBody>
      </p:sp>
      <p:pic>
        <p:nvPicPr>
          <p:cNvPr id="9" name="Picture 3" descr="j0283709"/>
          <p:cNvPicPr>
            <a:picLocks noChangeAspect="1" noChangeArrowheads="1" noCrop="1"/>
          </p:cNvPicPr>
          <p:nvPr/>
        </p:nvPicPr>
        <p:blipFill>
          <a:blip r:embed="rId3"/>
          <a:srcRect/>
          <a:stretch>
            <a:fillRect/>
          </a:stretch>
        </p:blipFill>
        <p:spPr bwMode="auto">
          <a:xfrm>
            <a:off x="1928794" y="3714752"/>
            <a:ext cx="2928958" cy="24288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p:txBody>
      </p:sp>
      <p:sp>
        <p:nvSpPr>
          <p:cNvPr id="3" name="Прямоугольник 2"/>
          <p:cNvSpPr/>
          <p:nvPr/>
        </p:nvSpPr>
        <p:spPr>
          <a:xfrm>
            <a:off x="0" y="1"/>
            <a:ext cx="9144000" cy="461665"/>
          </a:xfrm>
          <a:prstGeom prst="rect">
            <a:avLst/>
          </a:prstGeom>
        </p:spPr>
        <p:txBody>
          <a:bodyPr wrap="square">
            <a:spAutoFit/>
          </a:bodyPr>
          <a:lstStyle/>
          <a:p>
            <a:pPr lvl="0" indent="141288" algn="just" eaLnBrk="0" fontAlgn="base" hangingPunct="0">
              <a:spcBef>
                <a:spcPct val="0"/>
              </a:spcBef>
              <a:spcAft>
                <a:spcPct val="0"/>
              </a:spcAft>
            </a:pPr>
            <a:endParaRPr lang="ru-RU" sz="2400" dirty="0" smtClean="0">
              <a:latin typeface="Arial" pitchFamily="34" charset="0"/>
            </a:endParaRPr>
          </a:p>
        </p:txBody>
      </p:sp>
      <p:sp>
        <p:nvSpPr>
          <p:cNvPr id="4" name="Блок-схема: перфолента 3"/>
          <p:cNvSpPr/>
          <p:nvPr/>
        </p:nvSpPr>
        <p:spPr>
          <a:xfrm>
            <a:off x="357158" y="0"/>
            <a:ext cx="3786214" cy="192880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50813" algn="just" fontAlgn="base">
              <a:spcBef>
                <a:spcPct val="0"/>
              </a:spcBef>
              <a:spcAft>
                <a:spcPct val="0"/>
              </a:spcAft>
            </a:pPr>
            <a:r>
              <a:rPr lang="ru-RU" b="1" i="1" dirty="0" smtClean="0">
                <a:solidFill>
                  <a:srgbClr val="0000FF"/>
                </a:solidFill>
                <a:latin typeface="Arial" pitchFamily="34" charset="0"/>
                <a:ea typeface="Times New Roman" pitchFamily="18" charset="0"/>
              </a:rPr>
              <a:t>Сено — на пуды, а золото — на золотники </a:t>
            </a:r>
            <a:r>
              <a:rPr lang="ru-RU" b="1" dirty="0" smtClean="0">
                <a:solidFill>
                  <a:srgbClr val="0000FF"/>
                </a:solidFill>
                <a:latin typeface="Arial" pitchFamily="34" charset="0"/>
                <a:ea typeface="Times New Roman" pitchFamily="18" charset="0"/>
              </a:rPr>
              <a:t>—</a:t>
            </a:r>
            <a:r>
              <a:rPr lang="ru-RU" dirty="0" smtClean="0">
                <a:solidFill>
                  <a:srgbClr val="000000"/>
                </a:solidFill>
                <a:latin typeface="Arial" pitchFamily="34" charset="0"/>
                <a:ea typeface="Times New Roman" pitchFamily="18" charset="0"/>
              </a:rPr>
              <a:t> каждая вещь имеет свою </a:t>
            </a:r>
            <a:r>
              <a:rPr lang="ru-RU" dirty="0" smtClean="0">
                <a:solidFill>
                  <a:srgbClr val="000000"/>
                </a:solidFill>
                <a:latin typeface="Arial" pitchFamily="34" charset="0"/>
                <a:ea typeface="Times New Roman" pitchFamily="18" charset="0"/>
              </a:rPr>
              <a:t>определенную   </a:t>
            </a:r>
            <a:r>
              <a:rPr lang="ru-RU" dirty="0" smtClean="0">
                <a:solidFill>
                  <a:srgbClr val="000000"/>
                </a:solidFill>
                <a:latin typeface="Arial" pitchFamily="34" charset="0"/>
                <a:ea typeface="Times New Roman" pitchFamily="18" charset="0"/>
              </a:rPr>
              <a:t>ценность.</a:t>
            </a:r>
            <a:endParaRPr lang="ru-RU" dirty="0" smtClean="0">
              <a:solidFill>
                <a:schemeClr val="tx1"/>
              </a:solidFill>
              <a:latin typeface="Arial" pitchFamily="34" charset="0"/>
            </a:endParaRPr>
          </a:p>
        </p:txBody>
      </p:sp>
      <p:sp>
        <p:nvSpPr>
          <p:cNvPr id="6" name="Прямоугольник с двумя вырезанными противолежащими углами 5"/>
          <p:cNvSpPr/>
          <p:nvPr/>
        </p:nvSpPr>
        <p:spPr>
          <a:xfrm>
            <a:off x="5572132" y="357166"/>
            <a:ext cx="3357586" cy="1714512"/>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Человека узнаешь, когда с ним пуд соли съешь</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нужно много времени, чтобы </a:t>
            </a:r>
            <a:r>
              <a:rPr lang="ru-RU" dirty="0" smtClean="0">
                <a:solidFill>
                  <a:srgbClr val="000000"/>
                </a:solidFill>
                <a:latin typeface="Arial" pitchFamily="34" charset="0"/>
                <a:ea typeface="Times New Roman" pitchFamily="18" charset="0"/>
              </a:rPr>
              <a:t>понять   </a:t>
            </a:r>
            <a:r>
              <a:rPr lang="ru-RU" dirty="0" smtClean="0">
                <a:solidFill>
                  <a:srgbClr val="000000"/>
                </a:solidFill>
                <a:latin typeface="Arial" pitchFamily="34" charset="0"/>
                <a:ea typeface="Times New Roman" pitchFamily="18" charset="0"/>
              </a:rPr>
              <a:t>другого   человека.</a:t>
            </a:r>
            <a:endParaRPr lang="ru-RU" dirty="0" smtClean="0">
              <a:solidFill>
                <a:schemeClr val="tx1"/>
              </a:solidFill>
              <a:latin typeface="Arial" pitchFamily="34" charset="0"/>
            </a:endParaRPr>
          </a:p>
        </p:txBody>
      </p:sp>
      <p:pic>
        <p:nvPicPr>
          <p:cNvPr id="7" name="Picture 5" descr="3"/>
          <p:cNvPicPr>
            <a:picLocks noChangeAspect="1" noChangeArrowheads="1"/>
          </p:cNvPicPr>
          <p:nvPr/>
        </p:nvPicPr>
        <p:blipFill>
          <a:blip r:embed="rId2"/>
          <a:srcRect/>
          <a:stretch>
            <a:fillRect/>
          </a:stretch>
        </p:blipFill>
        <p:spPr>
          <a:xfrm>
            <a:off x="3857620" y="1285860"/>
            <a:ext cx="1889125" cy="2871787"/>
          </a:xfrm>
          <a:prstGeom prst="rect">
            <a:avLst/>
          </a:prstGeom>
          <a:noFill/>
        </p:spPr>
      </p:pic>
      <p:sp>
        <p:nvSpPr>
          <p:cNvPr id="9" name="Выноска-облако 8"/>
          <p:cNvSpPr/>
          <p:nvPr/>
        </p:nvSpPr>
        <p:spPr>
          <a:xfrm>
            <a:off x="0" y="4071942"/>
            <a:ext cx="3786214" cy="2041408"/>
          </a:xfrm>
          <a:prstGeom prst="cloudCallout">
            <a:avLst>
              <a:gd name="adj1" fmla="val 100700"/>
              <a:gd name="adj2" fmla="val 191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Дюжинный товар </a:t>
            </a:r>
            <a:r>
              <a:rPr lang="ru-RU" dirty="0" smtClean="0">
                <a:solidFill>
                  <a:srgbClr val="000000"/>
                </a:solidFill>
                <a:latin typeface="Arial" pitchFamily="34" charset="0"/>
                <a:ea typeface="Times New Roman" pitchFamily="18" charset="0"/>
              </a:rPr>
              <a:t>— простой товар, обычный,   неоригинальный.</a:t>
            </a:r>
            <a:endParaRPr lang="ru-RU" dirty="0" smtClean="0">
              <a:solidFill>
                <a:schemeClr val="tx1"/>
              </a:solidFill>
              <a:latin typeface="Arial" pitchFamily="34" charset="0"/>
            </a:endParaRPr>
          </a:p>
        </p:txBody>
      </p:sp>
      <p:pic>
        <p:nvPicPr>
          <p:cNvPr id="21506" name="Picture 2" descr="http://im3-tub-ru.yandex.net/i?id=251960298-42-72&amp;n=21"/>
          <p:cNvPicPr>
            <a:picLocks noChangeAspect="1" noChangeArrowheads="1"/>
          </p:cNvPicPr>
          <p:nvPr/>
        </p:nvPicPr>
        <p:blipFill>
          <a:blip r:embed="rId3"/>
          <a:srcRect/>
          <a:stretch>
            <a:fillRect/>
          </a:stretch>
        </p:blipFill>
        <p:spPr bwMode="auto">
          <a:xfrm>
            <a:off x="6000760" y="4429132"/>
            <a:ext cx="2571768" cy="200026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01752" y="457200"/>
            <a:ext cx="8686800" cy="971536"/>
          </a:xfrm>
        </p:spPr>
        <p:txBody>
          <a:bodyPr>
            <a:normAutofit fontScale="90000"/>
          </a:bodyPr>
          <a:lstStyle/>
          <a:p>
            <a:pPr algn="ctr"/>
            <a:r>
              <a:rPr lang="ru-RU" sz="3100" b="1" dirty="0" smtClean="0"/>
              <a:t>4.Конкурс кроссвордов.</a:t>
            </a:r>
            <a:r>
              <a:rPr lang="ru-RU" dirty="0" smtClean="0"/>
              <a:t/>
            </a:r>
            <a:br>
              <a:rPr lang="ru-RU" dirty="0" smtClean="0"/>
            </a:br>
            <a:endParaRPr lang="ru-RU" dirty="0"/>
          </a:p>
        </p:txBody>
      </p:sp>
      <p:sp>
        <p:nvSpPr>
          <p:cNvPr id="8" name="Содержимое 7"/>
          <p:cNvSpPr>
            <a:spLocks noGrp="1"/>
          </p:cNvSpPr>
          <p:nvPr>
            <p:ph sz="half" idx="4294967295"/>
          </p:nvPr>
        </p:nvSpPr>
        <p:spPr>
          <a:xfrm>
            <a:off x="0" y="928670"/>
            <a:ext cx="9144000" cy="5929330"/>
          </a:xfrm>
        </p:spPr>
        <p:txBody>
          <a:bodyPr>
            <a:normAutofit fontScale="25000" lnSpcReduction="20000"/>
          </a:bodyPr>
          <a:lstStyle/>
          <a:p>
            <a:r>
              <a:rPr lang="ru-RU" dirty="0" smtClean="0"/>
              <a:t>  </a:t>
            </a:r>
          </a:p>
          <a:p>
            <a:pPr>
              <a:lnSpc>
                <a:spcPct val="120000"/>
              </a:lnSpc>
              <a:buNone/>
            </a:pPr>
            <a:r>
              <a:rPr lang="ru-RU" sz="8000" b="1" dirty="0" smtClean="0"/>
              <a:t> </a:t>
            </a:r>
            <a:r>
              <a:rPr lang="ru-RU" sz="9600" b="1" dirty="0" smtClean="0"/>
              <a:t>по горизонтали.</a:t>
            </a:r>
            <a:endParaRPr lang="ru-RU" sz="9600" dirty="0" smtClean="0"/>
          </a:p>
          <a:p>
            <a:pPr>
              <a:lnSpc>
                <a:spcPct val="120000"/>
              </a:lnSpc>
              <a:buNone/>
            </a:pPr>
            <a:r>
              <a:rPr lang="ru-RU" sz="9600" dirty="0" smtClean="0"/>
              <a:t>1.Такую часть доходов отдавали церкви. Различают казенную, круглую и сотую.</a:t>
            </a:r>
          </a:p>
          <a:p>
            <a:pPr>
              <a:lnSpc>
                <a:spcPct val="120000"/>
              </a:lnSpc>
              <a:buNone/>
            </a:pPr>
            <a:r>
              <a:rPr lang="ru-RU" sz="9600" dirty="0" smtClean="0"/>
              <a:t>2.Примерно 16 кг.</a:t>
            </a:r>
          </a:p>
          <a:p>
            <a:pPr>
              <a:lnSpc>
                <a:spcPct val="120000"/>
              </a:lnSpc>
              <a:buNone/>
            </a:pPr>
            <a:r>
              <a:rPr lang="ru-RU" sz="9600" dirty="0" smtClean="0"/>
              <a:t>3. Расстояние от одного поворота плуга до другого во время пахоты, 1067 м.</a:t>
            </a:r>
          </a:p>
          <a:p>
            <a:pPr>
              <a:lnSpc>
                <a:spcPct val="120000"/>
              </a:lnSpc>
              <a:buNone/>
            </a:pPr>
            <a:r>
              <a:rPr lang="ru-RU" sz="9600" dirty="0" smtClean="0"/>
              <a:t>4.Расстояние от 38см до 46см.</a:t>
            </a:r>
          </a:p>
          <a:p>
            <a:pPr>
              <a:lnSpc>
                <a:spcPct val="120000"/>
              </a:lnSpc>
              <a:buNone/>
            </a:pPr>
            <a:r>
              <a:rPr lang="ru-RU" sz="9600" dirty="0" smtClean="0"/>
              <a:t>5.Старинное название пальца. От данного слова происходит анатомический термин.</a:t>
            </a:r>
          </a:p>
          <a:p>
            <a:pPr>
              <a:lnSpc>
                <a:spcPct val="120000"/>
              </a:lnSpc>
              <a:buNone/>
            </a:pPr>
            <a:r>
              <a:rPr lang="ru-RU" sz="9600" dirty="0" smtClean="0"/>
              <a:t>6.Персидское название локтя. Примерно 71 см.</a:t>
            </a:r>
          </a:p>
          <a:p>
            <a:pPr>
              <a:lnSpc>
                <a:spcPct val="120000"/>
              </a:lnSpc>
              <a:buNone/>
            </a:pPr>
            <a:r>
              <a:rPr lang="ru-RU" sz="9600" dirty="0" smtClean="0"/>
              <a:t>7.Используется для измерения больших расстояний. 7 верст или7,468 км.</a:t>
            </a:r>
          </a:p>
          <a:p>
            <a:endParaRPr lang="ru-RU" sz="8000" dirty="0" smtClean="0"/>
          </a:p>
          <a:p>
            <a:r>
              <a:rPr lang="ru-RU" dirty="0" smtClean="0"/>
              <a:t> </a:t>
            </a:r>
          </a:p>
          <a:p>
            <a:r>
              <a:rPr lang="ru-RU" dirty="0" smtClean="0"/>
              <a:t> </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6"/>
            <a:ext cx="8858280" cy="3786214"/>
          </a:xfrm>
          <a:prstGeom prst="rect">
            <a:avLst/>
          </a:prstGeom>
        </p:spPr>
        <p:txBody>
          <a:bodyPr wrap="square">
            <a:spAutoFit/>
          </a:bodyPr>
          <a:lstStyle/>
          <a:p>
            <a:pPr>
              <a:buNone/>
            </a:pPr>
            <a:r>
              <a:rPr lang="ru-RU" sz="2400" b="1" dirty="0" smtClean="0"/>
              <a:t>по вертикали.</a:t>
            </a:r>
            <a:endParaRPr lang="ru-RU" sz="2400" dirty="0" smtClean="0"/>
          </a:p>
          <a:p>
            <a:pPr>
              <a:buNone/>
            </a:pPr>
            <a:r>
              <a:rPr lang="ru-RU" sz="2400" dirty="0" smtClean="0"/>
              <a:t>1.Ширина двух пальцев руки, указательного и среднего.</a:t>
            </a:r>
          </a:p>
          <a:p>
            <a:pPr>
              <a:buNone/>
            </a:pPr>
            <a:r>
              <a:rPr lang="ru-RU" sz="2400" dirty="0" smtClean="0"/>
              <a:t>2.Этой единицей обозначают калибр оружия.</a:t>
            </a:r>
          </a:p>
          <a:p>
            <a:pPr>
              <a:buNone/>
            </a:pPr>
            <a:r>
              <a:rPr lang="ru-RU" sz="2400" dirty="0" smtClean="0"/>
              <a:t>3.Обозначает вес, тяжесть, гиря; равен 409,5 г.</a:t>
            </a:r>
          </a:p>
          <a:p>
            <a:pPr>
              <a:buNone/>
            </a:pPr>
            <a:r>
              <a:rPr lang="ru-RU" sz="2400" dirty="0" smtClean="0"/>
              <a:t>4.В 16 веке служил единицей массы драгоценных металлов и камней.</a:t>
            </a:r>
          </a:p>
          <a:p>
            <a:pPr>
              <a:buNone/>
            </a:pPr>
            <a:r>
              <a:rPr lang="ru-RU" sz="2400" dirty="0" smtClean="0"/>
              <a:t>5.Отмерялось расстояние, на которое должны были сходиться противники во время дуэли.  </a:t>
            </a:r>
          </a:p>
          <a:p>
            <a:pPr>
              <a:buNone/>
            </a:pPr>
            <a:r>
              <a:rPr lang="ru-RU" sz="2400" dirty="0" smtClean="0"/>
              <a:t>6.Происходит от голландского языка «большой палец».</a:t>
            </a:r>
          </a:p>
          <a:p>
            <a:pPr>
              <a:buNone/>
            </a:pPr>
            <a:r>
              <a:rPr lang="ru-RU" sz="2400" dirty="0" smtClean="0"/>
              <a:t>7.Старинное обозначение кулака или кисти руки.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785782" y="857234"/>
          <a:ext cx="7572431" cy="5508856"/>
        </p:xfrm>
        <a:graphic>
          <a:graphicData uri="http://schemas.openxmlformats.org/drawingml/2006/table">
            <a:tbl>
              <a:tblPr/>
              <a:tblGrid>
                <a:gridCol w="659244"/>
                <a:gridCol w="628203"/>
                <a:gridCol w="628203"/>
                <a:gridCol w="628203"/>
                <a:gridCol w="629680"/>
                <a:gridCol w="628203"/>
                <a:gridCol w="628203"/>
                <a:gridCol w="628203"/>
                <a:gridCol w="629680"/>
                <a:gridCol w="628203"/>
                <a:gridCol w="628203"/>
                <a:gridCol w="628203"/>
              </a:tblGrid>
              <a:tr h="411087">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₂</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0661">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latin typeface="Calibri"/>
                          <a:ea typeface="Times New Roman"/>
                          <a:cs typeface="Times New Roman"/>
                        </a:rPr>
                        <a:t>₁</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₃</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r>
              <a:tr h="430661">
                <a:tc>
                  <a:txBody>
                    <a:bodyPr/>
                    <a:lstStyle/>
                    <a:p>
                      <a:pPr>
                        <a:lnSpc>
                          <a:spcPct val="115000"/>
                        </a:lnSpc>
                        <a:spcAft>
                          <a:spcPts val="0"/>
                        </a:spcAft>
                      </a:pPr>
                      <a:r>
                        <a:rPr lang="ru-RU" sz="2000" baseline="0" dirty="0">
                          <a:solidFill>
                            <a:srgbClr val="000000"/>
                          </a:solidFill>
                          <a:latin typeface="Calibri"/>
                          <a:ea typeface="Times New Roman"/>
                          <a:cs typeface="Times New Roman"/>
                        </a:rPr>
                        <a:t> </a:t>
                      </a:r>
                      <a:r>
                        <a:rPr lang="ru-RU" sz="2000" baseline="0" dirty="0" smtClean="0">
                          <a:solidFill>
                            <a:srgbClr val="000000"/>
                          </a:solidFill>
                          <a:latin typeface="Calibri"/>
                          <a:ea typeface="Times New Roman"/>
                          <a:cs typeface="Times New Roman"/>
                        </a:rPr>
                        <a:t>₁</a:t>
                      </a:r>
                      <a:endParaRPr lang="ru-RU" sz="2000" baseline="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dirty="0">
                          <a:solidFill>
                            <a:srgbClr val="000000"/>
                          </a:solidFill>
                          <a:latin typeface="Calibri"/>
                          <a:ea typeface="Times New Roman"/>
                          <a:cs typeface="Times New Roman"/>
                        </a:rPr>
                        <a:t> </a:t>
                      </a:r>
                      <a:endParaRPr lang="ru-RU" sz="11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₂</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1087">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dirty="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30661">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dirty="0">
                          <a:solidFill>
                            <a:srgbClr val="000000"/>
                          </a:solidFill>
                          <a:latin typeface="Calibri"/>
                          <a:ea typeface="Times New Roman"/>
                          <a:cs typeface="Times New Roman"/>
                        </a:rPr>
                        <a:t> </a:t>
                      </a:r>
                      <a:endParaRPr lang="ru-RU" sz="11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₄</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b="1" dirty="0">
                          <a:solidFill>
                            <a:srgbClr val="000000"/>
                          </a:solidFill>
                          <a:latin typeface="Calibri"/>
                          <a:ea typeface="Times New Roman"/>
                          <a:cs typeface="Times New Roman"/>
                        </a:rPr>
                        <a:t> </a:t>
                      </a:r>
                      <a:r>
                        <a:rPr lang="ru-RU" sz="2000" b="1" dirty="0" smtClean="0">
                          <a:solidFill>
                            <a:srgbClr val="000000"/>
                          </a:solidFill>
                          <a:latin typeface="Calibri"/>
                          <a:ea typeface="Times New Roman"/>
                          <a:cs typeface="Times New Roman"/>
                        </a:rPr>
                        <a:t>₃</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solidFill>
                            <a:srgbClr val="000000"/>
                          </a:solidFill>
                          <a:latin typeface="Calibri"/>
                          <a:ea typeface="Times New Roman"/>
                          <a:cs typeface="Times New Roman"/>
                        </a:rPr>
                        <a:t> </a:t>
                      </a:r>
                      <a:endParaRPr lang="ru-RU" sz="11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1087">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₄</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dirty="0">
                          <a:solidFill>
                            <a:srgbClr val="000000"/>
                          </a:solidFill>
                          <a:latin typeface="Calibri"/>
                          <a:ea typeface="Times New Roman"/>
                          <a:cs typeface="Times New Roman"/>
                        </a:rPr>
                        <a:t> </a:t>
                      </a:r>
                      <a:endParaRPr lang="ru-RU" sz="11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r>
              <a:tr h="411087">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11087">
                <a:tc>
                  <a:txBody>
                    <a:bodyPr/>
                    <a:lstStyle/>
                    <a:p>
                      <a:pPr>
                        <a:lnSpc>
                          <a:spcPct val="115000"/>
                        </a:lnSpc>
                      </a:pPr>
                      <a:endParaRPr lang="ru-RU" sz="1100">
                        <a:latin typeface="Calibri"/>
                      </a:endParaRPr>
                    </a:p>
                  </a:txBody>
                  <a:tcPr marL="68580" marR="6858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dirty="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8794">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₅</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₆</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dirty="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0661">
                <a:tc>
                  <a:txBody>
                    <a:bodyPr/>
                    <a:lstStyle/>
                    <a:p>
                      <a:pPr>
                        <a:lnSpc>
                          <a:spcPct val="115000"/>
                        </a:lnSpc>
                      </a:pPr>
                      <a:endParaRPr lang="ru-RU" sz="1100" dirty="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₇</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0661">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₆</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₅</a:t>
                      </a:r>
                      <a:endParaRPr lang="ru-RU" sz="20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2000" dirty="0">
                          <a:solidFill>
                            <a:srgbClr val="000000"/>
                          </a:solidFill>
                          <a:latin typeface="Calibri"/>
                          <a:ea typeface="Times New Roman"/>
                          <a:cs typeface="Times New Roman"/>
                        </a:rPr>
                        <a:t> </a:t>
                      </a:r>
                      <a:r>
                        <a:rPr lang="ru-RU" sz="2000" dirty="0" smtClean="0">
                          <a:solidFill>
                            <a:srgbClr val="000000"/>
                          </a:solidFill>
                          <a:latin typeface="Calibri"/>
                          <a:ea typeface="Times New Roman"/>
                          <a:cs typeface="Times New Roman"/>
                        </a:rPr>
                        <a:t>₇</a:t>
                      </a:r>
                      <a:endParaRPr lang="ru-RU" sz="2000" dirty="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0661">
                <a:tc>
                  <a:txBody>
                    <a:bodyPr/>
                    <a:lstStyle/>
                    <a:p>
                      <a:pPr>
                        <a:lnSpc>
                          <a:spcPct val="115000"/>
                        </a:lnSpc>
                      </a:pPr>
                      <a:endParaRPr lang="ru-RU" sz="1100">
                        <a:latin typeface="Calibri"/>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r>
              <a:tr h="430661">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c>
                  <a:txBody>
                    <a:bodyPr/>
                    <a:lstStyle/>
                    <a:p>
                      <a:pPr>
                        <a:lnSpc>
                          <a:spcPct val="115000"/>
                        </a:lnSpc>
                      </a:pPr>
                      <a:endParaRPr lang="ru-RU" sz="1100">
                        <a:latin typeface="Calibri"/>
                      </a:endParaRPr>
                    </a:p>
                  </a:txBody>
                  <a:tcPr marL="68580" marR="68580" marT="0" marB="0" anchor="b">
                    <a:lnL>
                      <a:noFill/>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15000"/>
                        </a:lnSpc>
                      </a:pPr>
                      <a:endParaRPr lang="ru-RU" sz="1100">
                        <a:latin typeface="Calibri"/>
                      </a:endParaRPr>
                    </a:p>
                  </a:txBody>
                  <a:tcPr marL="68580" marR="68580" marT="0" marB="0" anchor="b">
                    <a:lnL>
                      <a:noFill/>
                    </a:lnL>
                    <a:lnR w="190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ru-RU" sz="1100">
                          <a:solidFill>
                            <a:srgbClr val="000000"/>
                          </a:solidFill>
                          <a:latin typeface="Calibri"/>
                          <a:ea typeface="Times New Roman"/>
                          <a:cs typeface="Times New Roman"/>
                        </a:rPr>
                        <a:t> </a:t>
                      </a:r>
                      <a:endParaRPr lang="ru-RU" sz="1100">
                        <a:latin typeface="Calibri"/>
                        <a:ea typeface="Times New Roman"/>
                        <a:cs typeface="Times New Roman"/>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15000"/>
                        </a:lnSpc>
                      </a:pPr>
                      <a:endParaRPr lang="ru-RU" sz="1100">
                        <a:latin typeface="Calibri"/>
                      </a:endParaRPr>
                    </a:p>
                  </a:txBody>
                  <a:tcPr marL="68580" marR="68580" marT="0"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ru-RU" sz="1100" dirty="0">
                        <a:latin typeface="Calibri"/>
                      </a:endParaRPr>
                    </a:p>
                  </a:txBody>
                  <a:tcPr marL="68580" marR="6858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p:cNvSpPr>
            <a:spLocks noChangeArrowheads="1"/>
          </p:cNvSpPr>
          <p:nvPr/>
        </p:nvSpPr>
        <p:spPr bwMode="auto">
          <a:xfrm>
            <a:off x="571472" y="285728"/>
            <a:ext cx="7858180" cy="5572164"/>
          </a:xfrm>
          <a:prstGeom prst="cloudCallout">
            <a:avLst>
              <a:gd name="adj1" fmla="val 54659"/>
              <a:gd name="adj2" fmla="val 58234"/>
            </a:avLst>
          </a:prstGeom>
          <a:solidFill>
            <a:srgbClr val="33CCCC"/>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34925" lvl="0" indent="0" algn="l" defTabSz="914400" rtl="0" eaLnBrk="1" fontAlgn="base" latinLnBrk="0" hangingPunct="1">
              <a:lnSpc>
                <a:spcPct val="89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Десятина </a:t>
            </a:r>
            <a:r>
              <a:rPr kumimoji="0" lang="ru-RU" sz="2400" b="0" i="0" u="none" strike="noStrike" cap="none" normalizeH="0" baseline="0" dirty="0" smtClean="0">
                <a:ln>
                  <a:noFill/>
                </a:ln>
                <a:solidFill>
                  <a:srgbClr val="000000"/>
                </a:solidFill>
                <a:effectLst/>
                <a:latin typeface="Calibri" pitchFamily="34" charset="0"/>
              </a:rPr>
              <a:t>— мера земельной площади. Введена в обиход с </a:t>
            </a:r>
            <a:r>
              <a:rPr kumimoji="0" lang="en-US" sz="2400" b="0" i="0" u="none" strike="noStrike" cap="none" normalizeH="0" baseline="0" dirty="0" smtClean="0">
                <a:ln>
                  <a:noFill/>
                </a:ln>
                <a:solidFill>
                  <a:srgbClr val="000000"/>
                </a:solidFill>
                <a:effectLst/>
                <a:latin typeface="Calibri" pitchFamily="34" charset="0"/>
              </a:rPr>
              <a:t>XVI</a:t>
            </a:r>
            <a:r>
              <a:rPr kumimoji="0" lang="ru-RU" sz="2400" b="0" i="0" u="none" strike="noStrike" cap="none" normalizeH="0" baseline="0" dirty="0" smtClean="0">
                <a:ln>
                  <a:noFill/>
                </a:ln>
                <a:solidFill>
                  <a:srgbClr val="000000"/>
                </a:solidFill>
                <a:effectLst/>
                <a:latin typeface="Calibri" pitchFamily="34" charset="0"/>
              </a:rPr>
              <a:t> в. (В старину десятую часть доходов отдавали церкви.) В России существовали различные виды десятины: </a:t>
            </a:r>
            <a:r>
              <a:rPr kumimoji="0" lang="ru-RU" sz="2400" b="1" i="0" u="none" strike="noStrike" cap="none" normalizeH="0" baseline="0" dirty="0" smtClean="0">
                <a:ln>
                  <a:noFill/>
                </a:ln>
                <a:solidFill>
                  <a:srgbClr val="000000"/>
                </a:solidFill>
                <a:effectLst/>
                <a:latin typeface="Calibri" pitchFamily="34" charset="0"/>
              </a:rPr>
              <a:t>казенная </a:t>
            </a:r>
            <a:r>
              <a:rPr kumimoji="0" lang="ru-RU" sz="2400" b="0" i="0" u="none" strike="noStrike" cap="none" normalizeH="0" baseline="0" dirty="0" smtClean="0">
                <a:ln>
                  <a:noFill/>
                </a:ln>
                <a:solidFill>
                  <a:srgbClr val="000000"/>
                </a:solidFill>
                <a:effectLst/>
                <a:latin typeface="Calibri" pitchFamily="34" charset="0"/>
              </a:rPr>
              <a:t>80x30 = 2400 (кв. саженей) или 60x40 = 2400 (кв. саженей), </a:t>
            </a:r>
            <a:r>
              <a:rPr kumimoji="0" lang="ru-RU" sz="2400" b="1" i="0" u="none" strike="noStrike" cap="none" normalizeH="0" baseline="0" dirty="0" smtClean="0">
                <a:ln>
                  <a:noFill/>
                </a:ln>
                <a:solidFill>
                  <a:srgbClr val="000000"/>
                </a:solidFill>
                <a:effectLst/>
                <a:latin typeface="Calibri" pitchFamily="34" charset="0"/>
              </a:rPr>
              <a:t>круглая </a:t>
            </a:r>
            <a:r>
              <a:rPr kumimoji="0" lang="ru-RU" sz="2400" b="0" i="0" u="none" strike="noStrike" cap="none" normalizeH="0" baseline="0" dirty="0" smtClean="0">
                <a:ln>
                  <a:noFill/>
                </a:ln>
                <a:solidFill>
                  <a:srgbClr val="000000"/>
                </a:solidFill>
                <a:effectLst/>
                <a:latin typeface="Calibri" pitchFamily="34" charset="0"/>
              </a:rPr>
              <a:t>60 </a:t>
            </a:r>
            <a:r>
              <a:rPr kumimoji="0" lang="ru-RU" sz="2400" b="0" i="0" u="none" strike="noStrike" cap="none" normalizeH="0" baseline="0" dirty="0" err="1" smtClean="0">
                <a:ln>
                  <a:noFill/>
                </a:ln>
                <a:solidFill>
                  <a:srgbClr val="000000"/>
                </a:solidFill>
                <a:effectLst/>
                <a:latin typeface="Calibri" pitchFamily="34" charset="0"/>
              </a:rPr>
              <a:t>х</a:t>
            </a:r>
            <a:r>
              <a:rPr kumimoji="0" lang="ru-RU" sz="2400" b="0" i="0" u="none" strike="noStrike" cap="none" normalizeH="0" baseline="0" dirty="0" smtClean="0">
                <a:ln>
                  <a:noFill/>
                </a:ln>
                <a:solidFill>
                  <a:srgbClr val="000000"/>
                </a:solidFill>
                <a:effectLst/>
                <a:latin typeface="Calibri" pitchFamily="34" charset="0"/>
              </a:rPr>
              <a:t> 60 = 3600 (кв. саженей), </a:t>
            </a:r>
            <a:r>
              <a:rPr kumimoji="0" lang="ru-RU" sz="2400" b="1" i="0" u="none" strike="noStrike" cap="none" normalizeH="0" baseline="0" dirty="0" smtClean="0">
                <a:ln>
                  <a:noFill/>
                </a:ln>
                <a:solidFill>
                  <a:srgbClr val="000000"/>
                </a:solidFill>
                <a:effectLst/>
                <a:latin typeface="Calibri" pitchFamily="34" charset="0"/>
              </a:rPr>
              <a:t>сотенная   </a:t>
            </a:r>
            <a:r>
              <a:rPr kumimoji="0" lang="ru-RU" sz="2400" b="0" i="0" u="none" strike="noStrike" cap="none" normalizeH="0" baseline="0" dirty="0" smtClean="0">
                <a:ln>
                  <a:noFill/>
                </a:ln>
                <a:solidFill>
                  <a:srgbClr val="000000"/>
                </a:solidFill>
                <a:effectLst/>
                <a:latin typeface="Calibri" pitchFamily="34" charset="0"/>
              </a:rPr>
              <a:t>100 </a:t>
            </a:r>
            <a:r>
              <a:rPr kumimoji="0" lang="ru-RU" sz="2400" b="0" i="0" u="none" strike="noStrike" cap="none" normalizeH="0" baseline="0" dirty="0" err="1" smtClean="0">
                <a:ln>
                  <a:noFill/>
                </a:ln>
                <a:solidFill>
                  <a:srgbClr val="000000"/>
                </a:solidFill>
                <a:effectLst/>
                <a:latin typeface="Calibri" pitchFamily="34" charset="0"/>
              </a:rPr>
              <a:t>х</a:t>
            </a:r>
            <a:r>
              <a:rPr kumimoji="0" lang="ru-RU" sz="2400" b="0" i="0" u="none" strike="noStrike" cap="none" normalizeH="0" baseline="0" dirty="0" smtClean="0">
                <a:ln>
                  <a:noFill/>
                </a:ln>
                <a:solidFill>
                  <a:srgbClr val="000000"/>
                </a:solidFill>
                <a:effectLst/>
                <a:latin typeface="Calibri" pitchFamily="34" charset="0"/>
              </a:rPr>
              <a:t> 100= 10000   (кв.   саженей).</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778662" y="500042"/>
            <a:ext cx="7365238" cy="5286412"/>
          </a:xfrm>
          <a:prstGeom prst="wedgeEllipseCallout">
            <a:avLst>
              <a:gd name="adj1" fmla="val -57732"/>
              <a:gd name="adj2" fmla="val 64352"/>
            </a:avLst>
          </a:prstGeom>
          <a:solidFill>
            <a:srgbClr val="FF99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34925" lvl="1" indent="0" algn="just" defTabSz="914400" rtl="0" eaLnBrk="1" fontAlgn="base" latinLnBrk="0" hangingPunct="1">
              <a:lnSpc>
                <a:spcPct val="89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Миля </a:t>
            </a:r>
            <a:r>
              <a:rPr kumimoji="0" lang="ru-RU" sz="2400" b="0" i="0" u="none" strike="noStrike" cap="none" normalizeH="0" baseline="0" dirty="0" smtClean="0">
                <a:ln>
                  <a:noFill/>
                </a:ln>
                <a:solidFill>
                  <a:srgbClr val="000000"/>
                </a:solidFill>
                <a:effectLst/>
                <a:latin typeface="Calibri" pitchFamily="34" charset="0"/>
              </a:rPr>
              <a:t>— 7 верст, или 7,468 км. Название происходит от латинского слова "</a:t>
            </a:r>
            <a:r>
              <a:rPr kumimoji="0" lang="ru-RU" sz="2400" b="0" i="0" u="none" strike="noStrike" cap="none" normalizeH="0" baseline="0" dirty="0" err="1" smtClean="0">
                <a:ln>
                  <a:noFill/>
                </a:ln>
                <a:solidFill>
                  <a:srgbClr val="000000"/>
                </a:solidFill>
                <a:effectLst/>
                <a:latin typeface="Calibri" pitchFamily="34" charset="0"/>
              </a:rPr>
              <a:t>милия</a:t>
            </a:r>
            <a:r>
              <a:rPr kumimoji="0" lang="ru-RU" sz="2400" b="0" i="0" u="none" strike="noStrike" cap="none" normalizeH="0" baseline="0" dirty="0" smtClean="0">
                <a:ln>
                  <a:noFill/>
                </a:ln>
                <a:solidFill>
                  <a:srgbClr val="000000"/>
                </a:solidFill>
                <a:effectLst/>
                <a:latin typeface="Calibri" pitchFamily="34" charset="0"/>
              </a:rPr>
              <a:t>", т.е. тысяча (шагов). Использовалась для измерения   больших   расстояний.</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a:off x="0" y="214290"/>
            <a:ext cx="9001156" cy="6500858"/>
          </a:xfrm>
          <a:prstGeom prst="wedgeEllipseCallout">
            <a:avLst>
              <a:gd name="adj1" fmla="val -52780"/>
              <a:gd name="adj2" fmla="val 48913"/>
            </a:avLst>
          </a:prstGeom>
          <a:solidFill>
            <a:srgbClr val="FFCC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34925" lvl="1" indent="0" algn="just" defTabSz="914400" rtl="0" eaLnBrk="1" fontAlgn="base" latinLnBrk="0" hangingPunct="1">
              <a:lnSpc>
                <a:spcPct val="89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Золотник </a:t>
            </a:r>
            <a:r>
              <a:rPr kumimoji="0" lang="ru-RU" sz="2400" b="0" i="0" u="none" strike="noStrike" cap="none" normalizeH="0" baseline="0" dirty="0" smtClean="0">
                <a:ln>
                  <a:noFill/>
                </a:ln>
                <a:solidFill>
                  <a:srgbClr val="FF0000"/>
                </a:solidFill>
                <a:effectLst/>
                <a:latin typeface="Calibri" pitchFamily="34" charset="0"/>
              </a:rPr>
              <a:t>—</a:t>
            </a:r>
            <a:r>
              <a:rPr kumimoji="0" lang="ru-RU" sz="2400" b="0" i="0" u="none" strike="noStrike" cap="none" normalizeH="0" baseline="0" dirty="0" smtClean="0">
                <a:ln>
                  <a:noFill/>
                </a:ln>
                <a:solidFill>
                  <a:srgbClr val="000000"/>
                </a:solidFill>
                <a:effectLst/>
                <a:latin typeface="Calibri" pitchFamily="34" charset="0"/>
              </a:rPr>
              <a:t> около 4,3 г. В </a:t>
            </a:r>
            <a:r>
              <a:rPr kumimoji="0" lang="en-US" sz="2400" b="0" i="0" u="none" strike="noStrike" cap="none" normalizeH="0" baseline="0" dirty="0" smtClean="0">
                <a:ln>
                  <a:noFill/>
                </a:ln>
                <a:solidFill>
                  <a:srgbClr val="000000"/>
                </a:solidFill>
                <a:effectLst/>
                <a:latin typeface="Calibri" pitchFamily="34" charset="0"/>
              </a:rPr>
              <a:t>X</a:t>
            </a:r>
            <a:r>
              <a:rPr kumimoji="0" lang="ru-RU" sz="2400" b="0" i="0" u="none" strike="noStrike" cap="none" normalizeH="0" baseline="0" dirty="0" smtClean="0">
                <a:ln>
                  <a:noFill/>
                </a:ln>
                <a:solidFill>
                  <a:srgbClr val="000000"/>
                </a:solidFill>
                <a:effectLst/>
                <a:latin typeface="Calibri" pitchFamily="34" charset="0"/>
              </a:rPr>
              <a:t> в. во времена киевского князя Владимира </a:t>
            </a:r>
            <a:r>
              <a:rPr kumimoji="0" lang="ru-RU" sz="2400" b="0" i="0" u="none" strike="noStrike" cap="none" normalizeH="0" baseline="0" dirty="0" err="1" smtClean="0">
                <a:ln>
                  <a:noFill/>
                </a:ln>
                <a:solidFill>
                  <a:srgbClr val="000000"/>
                </a:solidFill>
                <a:effectLst/>
                <a:latin typeface="Calibri" pitchFamily="34" charset="0"/>
              </a:rPr>
              <a:t>Святославича</a:t>
            </a:r>
            <a:r>
              <a:rPr kumimoji="0" lang="ru-RU" sz="2400" b="0" i="0" u="none" strike="noStrike" cap="none" normalizeH="0" baseline="0" dirty="0" smtClean="0">
                <a:ln>
                  <a:noFill/>
                </a:ln>
                <a:solidFill>
                  <a:srgbClr val="000000"/>
                </a:solidFill>
                <a:effectLst/>
                <a:latin typeface="Calibri" pitchFamily="34" charset="0"/>
              </a:rPr>
              <a:t> существовала монета, которую называли "</a:t>
            </a:r>
            <a:r>
              <a:rPr kumimoji="0" lang="ru-RU" sz="2400" b="0" i="0" u="none" strike="noStrike" cap="none" normalizeH="0" baseline="0" dirty="0" err="1" smtClean="0">
                <a:ln>
                  <a:noFill/>
                </a:ln>
                <a:solidFill>
                  <a:srgbClr val="000000"/>
                </a:solidFill>
                <a:effectLst/>
                <a:latin typeface="Calibri" pitchFamily="34" charset="0"/>
              </a:rPr>
              <a:t>златник</a:t>
            </a:r>
            <a:r>
              <a:rPr kumimoji="0" lang="ru-RU" sz="2400" b="0" i="0" u="none" strike="noStrike" cap="none" normalizeH="0" baseline="0" dirty="0" smtClean="0">
                <a:ln>
                  <a:noFill/>
                </a:ln>
                <a:solidFill>
                  <a:srgbClr val="000000"/>
                </a:solidFill>
                <a:effectLst/>
                <a:latin typeface="Calibri" pitchFamily="34" charset="0"/>
              </a:rPr>
              <a:t>". С конца </a:t>
            </a:r>
            <a:r>
              <a:rPr kumimoji="0" lang="en-US" sz="2400" b="0" i="0" u="none" strike="noStrike" cap="none" normalizeH="0" baseline="0" dirty="0" smtClean="0">
                <a:ln>
                  <a:noFill/>
                </a:ln>
                <a:solidFill>
                  <a:srgbClr val="000000"/>
                </a:solidFill>
                <a:effectLst/>
                <a:latin typeface="Calibri" pitchFamily="34" charset="0"/>
              </a:rPr>
              <a:t>XVI</a:t>
            </a:r>
            <a:r>
              <a:rPr kumimoji="0" lang="ru-RU" sz="2400" b="0" i="0" u="none" strike="noStrike" cap="none" normalizeH="0" baseline="0" dirty="0" smtClean="0">
                <a:ln>
                  <a:noFill/>
                </a:ln>
                <a:solidFill>
                  <a:srgbClr val="000000"/>
                </a:solidFill>
                <a:effectLst/>
                <a:latin typeface="Calibri" pitchFamily="34" charset="0"/>
              </a:rPr>
              <a:t> в. золотник служит единицей массы драгоценных металлов и камней. До 1927 г. в России была принята золотниковая система определения содержания драгоценных металлов (золота, серебра, платины) в сплаве, так называемая проба. Например, вещь 84-й пробы, изготовленная из серебра, содержит 84 золотника, или 84 </a:t>
            </a:r>
            <a:r>
              <a:rPr kumimoji="0" lang="ru-RU" sz="2400" b="0" i="0" u="none" strike="noStrike" cap="none" normalizeH="0" baseline="0" dirty="0" err="1" smtClean="0">
                <a:ln>
                  <a:noFill/>
                </a:ln>
                <a:solidFill>
                  <a:srgbClr val="000000"/>
                </a:solidFill>
                <a:effectLst/>
                <a:latin typeface="Calibri" pitchFamily="34" charset="0"/>
              </a:rPr>
              <a:t>х</a:t>
            </a:r>
            <a:r>
              <a:rPr kumimoji="0" lang="ru-RU" sz="2400" b="0" i="0" u="none" strike="noStrike" cap="none" normalizeH="0" baseline="0" dirty="0" smtClean="0">
                <a:ln>
                  <a:noFill/>
                </a:ln>
                <a:solidFill>
                  <a:srgbClr val="000000"/>
                </a:solidFill>
                <a:effectLst/>
                <a:latin typeface="Calibri" pitchFamily="34" charset="0"/>
              </a:rPr>
              <a:t> 4,3 = 361,2 (г) чистого серебра в фунте сплава. В настоящее время проба выражается в метрической системе.</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ChangeArrowheads="1"/>
          </p:cNvSpPr>
          <p:nvPr/>
        </p:nvSpPr>
        <p:spPr bwMode="auto">
          <a:xfrm>
            <a:off x="214282" y="0"/>
            <a:ext cx="8929718" cy="6858000"/>
          </a:xfrm>
          <a:prstGeom prst="cloudCallout">
            <a:avLst>
              <a:gd name="adj1" fmla="val 46188"/>
              <a:gd name="adj2" fmla="val 45639"/>
            </a:avLst>
          </a:prstGeom>
          <a:solidFill>
            <a:srgbClr val="00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11113" lvl="1" indent="0" algn="just" defTabSz="914400" rtl="0" eaLnBrk="1" fontAlgn="base" latinLnBrk="0" hangingPunct="1">
              <a:lnSpc>
                <a:spcPct val="100000"/>
              </a:lnSpc>
              <a:spcBef>
                <a:spcPct val="0"/>
              </a:spcBef>
              <a:spcAft>
                <a:spcPts val="1000"/>
              </a:spcAft>
              <a:buClrTx/>
              <a:buSzTx/>
              <a:buFontTx/>
              <a:buNone/>
              <a:tabLst/>
            </a:pPr>
            <a:r>
              <a:rPr kumimoji="0" lang="ru-RU" sz="2000" b="1" i="0" u="none" strike="noStrike" cap="none" normalizeH="0" baseline="0" dirty="0" smtClean="0">
                <a:ln>
                  <a:noFill/>
                </a:ln>
                <a:solidFill>
                  <a:srgbClr val="FF0000"/>
                </a:solidFill>
                <a:effectLst/>
                <a:latin typeface="Calibri" pitchFamily="34" charset="0"/>
              </a:rPr>
              <a:t>Линия </a:t>
            </a:r>
            <a:r>
              <a:rPr kumimoji="0" lang="ru-RU" sz="2000" b="0" i="0" u="none" strike="noStrike" cap="none" normalizeH="0" baseline="0" dirty="0" smtClean="0">
                <a:ln>
                  <a:noFill/>
                </a:ln>
                <a:solidFill>
                  <a:srgbClr val="000000"/>
                </a:solidFill>
                <a:effectLst/>
                <a:latin typeface="Calibri" pitchFamily="34" charset="0"/>
              </a:rPr>
              <a:t>— ширина пшеничного зерна, примерно 2,54 мм. Эта мера использовалась для измерения диаметра горловины в стеклянной части керосиновой лампы. Этой единицей обозначают и калибр, т.е. диаметр канала в стволе огнестрельного оружия. Наибольший диаметр пули, снаряда тоже выражается в линиях или в миллиметрах. Отсюда название "трехлинейная винтовка" для винтовки калибра 7,62 мм (2,54x3 = 7,62). Эта винтовка системы </a:t>
            </a:r>
            <a:r>
              <a:rPr kumimoji="0" lang="ru-RU" sz="2000" b="0" i="0" u="none" strike="noStrike" cap="none" normalizeH="0" baseline="0" dirty="0" err="1" smtClean="0">
                <a:ln>
                  <a:noFill/>
                </a:ln>
                <a:solidFill>
                  <a:srgbClr val="000000"/>
                </a:solidFill>
                <a:effectLst/>
                <a:latin typeface="Calibri" pitchFamily="34" charset="0"/>
              </a:rPr>
              <a:t>Мосина</a:t>
            </a:r>
            <a:r>
              <a:rPr kumimoji="0" lang="ru-RU" sz="2000" b="0" i="0" u="none" strike="noStrike" cap="none" normalizeH="0" baseline="0" dirty="0" smtClean="0">
                <a:ln>
                  <a:noFill/>
                </a:ln>
                <a:solidFill>
                  <a:srgbClr val="000000"/>
                </a:solidFill>
                <a:effectLst/>
                <a:latin typeface="Calibri" pitchFamily="34" charset="0"/>
              </a:rPr>
              <a:t> с конца </a:t>
            </a:r>
            <a:r>
              <a:rPr kumimoji="0" lang="en-US" sz="2000" b="0" i="0" u="none" strike="noStrike" cap="none" normalizeH="0" baseline="0" dirty="0" smtClean="0">
                <a:ln>
                  <a:noFill/>
                </a:ln>
                <a:solidFill>
                  <a:srgbClr val="000000"/>
                </a:solidFill>
                <a:effectLst/>
                <a:latin typeface="Calibri" pitchFamily="34" charset="0"/>
              </a:rPr>
              <a:t>XIX</a:t>
            </a:r>
            <a:r>
              <a:rPr kumimoji="0" lang="ru-RU" sz="2000" b="0" i="0" u="none" strike="noStrike" cap="none" normalizeH="0" baseline="0" dirty="0" smtClean="0">
                <a:ln>
                  <a:noFill/>
                </a:ln>
                <a:solidFill>
                  <a:srgbClr val="000000"/>
                </a:solidFill>
                <a:effectLst/>
                <a:latin typeface="Calibri" pitchFamily="34" charset="0"/>
              </a:rPr>
              <a:t> в. была на вооружении русской армии. После некоторой модернизации она использовалась и в Советской Армии (наряду с автоматическим оружием) во время Великой   Отечественной   войны.</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ChangeArrowheads="1"/>
          </p:cNvSpPr>
          <p:nvPr/>
        </p:nvSpPr>
        <p:spPr bwMode="auto">
          <a:xfrm>
            <a:off x="428596" y="435768"/>
            <a:ext cx="3571900" cy="4850619"/>
          </a:xfrm>
          <a:prstGeom prst="wedgeEllipseCallout">
            <a:avLst>
              <a:gd name="adj1" fmla="val 62366"/>
              <a:gd name="adj2" fmla="val 78347"/>
            </a:avLst>
          </a:prstGeom>
          <a:solidFill>
            <a:srgbClr val="00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0" lvl="1"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0000FF"/>
                </a:solidFill>
                <a:effectLst/>
                <a:latin typeface="Calibri" pitchFamily="34" charset="0"/>
              </a:rPr>
              <a:t>Фунт</a:t>
            </a:r>
            <a:r>
              <a:rPr kumimoji="0" lang="ru-RU" sz="2400" b="1" i="0" u="none" strike="noStrike" cap="none" normalizeH="0" baseline="0" dirty="0" smtClean="0">
                <a:ln>
                  <a:noFill/>
                </a:ln>
                <a:solidFill>
                  <a:srgbClr val="000000"/>
                </a:solidFill>
                <a:effectLst/>
                <a:latin typeface="Calibri" pitchFamily="34" charset="0"/>
              </a:rPr>
              <a:t> </a:t>
            </a:r>
            <a:r>
              <a:rPr kumimoji="0" lang="ru-RU" sz="2400" b="0" i="0" u="none" strike="noStrike" cap="none" normalizeH="0" baseline="0" dirty="0" smtClean="0">
                <a:ln>
                  <a:noFill/>
                </a:ln>
                <a:solidFill>
                  <a:srgbClr val="000000"/>
                </a:solidFill>
                <a:effectLst/>
                <a:latin typeface="Calibri" pitchFamily="34" charset="0"/>
              </a:rPr>
              <a:t>— от немецкого слова "</a:t>
            </a:r>
            <a:r>
              <a:rPr kumimoji="0" lang="ru-RU" sz="2400" b="0" i="0" u="none" strike="noStrike" cap="none" normalizeH="0" baseline="0" dirty="0" err="1" smtClean="0">
                <a:ln>
                  <a:noFill/>
                </a:ln>
                <a:solidFill>
                  <a:srgbClr val="000000"/>
                </a:solidFill>
                <a:effectLst/>
                <a:latin typeface="Calibri" pitchFamily="34" charset="0"/>
              </a:rPr>
              <a:t>пфунд</a:t>
            </a:r>
            <a:r>
              <a:rPr kumimoji="0" lang="ru-RU" sz="2400" b="0" i="0" u="none" strike="noStrike" cap="none" normalizeH="0" baseline="0" dirty="0" smtClean="0">
                <a:ln>
                  <a:noFill/>
                </a:ln>
                <a:solidFill>
                  <a:srgbClr val="000000"/>
                </a:solidFill>
                <a:effectLst/>
                <a:latin typeface="Calibri" pitchFamily="34" charset="0"/>
              </a:rPr>
              <a:t>" или от латинского "</a:t>
            </a:r>
            <a:r>
              <a:rPr kumimoji="0" lang="ru-RU" sz="2400" b="0" i="0" u="none" strike="noStrike" cap="none" normalizeH="0" baseline="0" dirty="0" err="1" smtClean="0">
                <a:ln>
                  <a:noFill/>
                </a:ln>
                <a:solidFill>
                  <a:srgbClr val="000000"/>
                </a:solidFill>
                <a:effectLst/>
                <a:latin typeface="Calibri" pitchFamily="34" charset="0"/>
              </a:rPr>
              <a:t>пондус</a:t>
            </a:r>
            <a:r>
              <a:rPr kumimoji="0" lang="ru-RU" sz="2400" b="0" i="0" u="none" strike="noStrike" cap="none" normalizeH="0" baseline="0" dirty="0" smtClean="0">
                <a:ln>
                  <a:noFill/>
                </a:ln>
                <a:solidFill>
                  <a:srgbClr val="000000"/>
                </a:solidFill>
                <a:effectLst/>
                <a:latin typeface="Calibri" pitchFamily="34" charset="0"/>
              </a:rPr>
              <a:t>", что означает вес, тяжесть,   гиря;   равен   409,5   г.</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5123" name="AutoShape 3"/>
          <p:cNvSpPr>
            <a:spLocks noChangeArrowheads="1"/>
          </p:cNvSpPr>
          <p:nvPr/>
        </p:nvSpPr>
        <p:spPr bwMode="auto">
          <a:xfrm>
            <a:off x="5429256" y="663574"/>
            <a:ext cx="3429023" cy="4765689"/>
          </a:xfrm>
          <a:prstGeom prst="wedgeEllipseCallout">
            <a:avLst>
              <a:gd name="adj1" fmla="val -76849"/>
              <a:gd name="adj2" fmla="val 74817"/>
            </a:avLst>
          </a:prstGeom>
          <a:solidFill>
            <a:srgbClr val="FFCC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11113" lvl="1"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Пуд </a:t>
            </a:r>
            <a:r>
              <a:rPr kumimoji="0" lang="ru-RU" sz="2400" b="0" i="0" u="none" strike="noStrike" cap="none" normalizeH="0" baseline="0" dirty="0" smtClean="0">
                <a:ln>
                  <a:noFill/>
                </a:ln>
                <a:solidFill>
                  <a:srgbClr val="000000"/>
                </a:solidFill>
                <a:effectLst/>
                <a:latin typeface="Calibri" pitchFamily="34" charset="0"/>
              </a:rPr>
              <a:t>— мера массы, равная 40 фунтам, примерно   16   кг.</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457200" y="500063"/>
            <a:ext cx="8686800" cy="5580062"/>
          </a:xfrm>
        </p:spPr>
        <p:txBody>
          <a:bodyPr/>
          <a:lstStyle/>
          <a:p>
            <a:pPr>
              <a:buNone/>
            </a:pPr>
            <a:r>
              <a:rPr lang="ru-RU" sz="3600" b="1" dirty="0" smtClean="0"/>
              <a:t>План мероприятия:</a:t>
            </a:r>
          </a:p>
          <a:p>
            <a:r>
              <a:rPr lang="ru-RU" sz="3600" dirty="0" smtClean="0"/>
              <a:t>1.Сформировать команды.</a:t>
            </a:r>
          </a:p>
          <a:p>
            <a:r>
              <a:rPr lang="ru-RU" sz="3600" dirty="0" smtClean="0"/>
              <a:t>2.Конкурс вопросов по теме (прочитав информацию, учащиеся задают вопросы соперникам )    </a:t>
            </a:r>
          </a:p>
          <a:p>
            <a:r>
              <a:rPr lang="ru-RU" sz="3600" dirty="0" smtClean="0"/>
              <a:t>3. Конкурс «Объясни смысл пословицы».</a:t>
            </a:r>
          </a:p>
          <a:p>
            <a:r>
              <a:rPr lang="ru-RU" sz="3600" dirty="0" smtClean="0"/>
              <a:t>4. Конкурс кроссвордов.</a:t>
            </a: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ChangeArrowheads="1"/>
          </p:cNvSpPr>
          <p:nvPr/>
        </p:nvSpPr>
        <p:spPr bwMode="auto">
          <a:xfrm>
            <a:off x="1785918" y="928670"/>
            <a:ext cx="6143668" cy="4643470"/>
          </a:xfrm>
          <a:prstGeom prst="wedgeEllipseCallout">
            <a:avLst>
              <a:gd name="adj1" fmla="val -73623"/>
              <a:gd name="adj2" fmla="val 69412"/>
            </a:avLst>
          </a:prstGeom>
          <a:solidFill>
            <a:srgbClr val="FF99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68263" lvl="0"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Гран </a:t>
            </a:r>
            <a:r>
              <a:rPr kumimoji="0" lang="ru-RU" sz="2400" b="0" i="0" u="none" strike="noStrike" cap="none" normalizeH="0" baseline="0" dirty="0" smtClean="0">
                <a:ln>
                  <a:noFill/>
                </a:ln>
                <a:solidFill>
                  <a:srgbClr val="000000"/>
                </a:solidFill>
                <a:effectLst/>
                <a:latin typeface="Calibri" pitchFamily="34" charset="0"/>
              </a:rPr>
              <a:t>— от  латинского "</a:t>
            </a:r>
            <a:r>
              <a:rPr kumimoji="0" lang="ru-RU" sz="2400" b="0" i="0" u="none" strike="noStrike" cap="none" normalizeH="0" baseline="0" dirty="0" err="1" smtClean="0">
                <a:ln>
                  <a:noFill/>
                </a:ln>
                <a:solidFill>
                  <a:srgbClr val="000000"/>
                </a:solidFill>
                <a:effectLst/>
                <a:latin typeface="Calibri" pitchFamily="34" charset="0"/>
              </a:rPr>
              <a:t>гранум</a:t>
            </a:r>
            <a:r>
              <a:rPr kumimoji="0" lang="ru-RU" sz="2400" b="0" i="0" u="none" strike="noStrike" cap="none" normalizeH="0" baseline="0" dirty="0" smtClean="0">
                <a:ln>
                  <a:noFill/>
                </a:ln>
                <a:solidFill>
                  <a:srgbClr val="000000"/>
                </a:solidFill>
                <a:effectLst/>
                <a:latin typeface="Calibri" pitchFamily="34" charset="0"/>
              </a:rPr>
              <a:t>",  т.е. зерно, крупинка, составляет 62,209 мг. Мера массы для лекарств и драгоценных камней. В обиходе слово "гран" употребляется для обозначения   ничтожно   малой   величины.</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ChangeArrowheads="1"/>
          </p:cNvSpPr>
          <p:nvPr/>
        </p:nvSpPr>
        <p:spPr bwMode="auto">
          <a:xfrm>
            <a:off x="642910" y="500042"/>
            <a:ext cx="8215370" cy="5786478"/>
          </a:xfrm>
          <a:prstGeom prst="cloudCallout">
            <a:avLst>
              <a:gd name="adj1" fmla="val -55187"/>
              <a:gd name="adj2" fmla="val 53844"/>
            </a:avLst>
          </a:prstGeom>
          <a:solidFill>
            <a:srgbClr val="CC99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0000FF"/>
                </a:solidFill>
                <a:effectLst/>
                <a:latin typeface="Calibri" pitchFamily="34" charset="0"/>
              </a:rPr>
              <a:t>Дюжина</a:t>
            </a:r>
            <a:r>
              <a:rPr kumimoji="0" lang="ru-RU" sz="2400" b="0" i="0" u="none" strike="noStrike" cap="none" normalizeH="0" baseline="0" dirty="0" smtClean="0">
                <a:ln>
                  <a:noFill/>
                </a:ln>
                <a:solidFill>
                  <a:srgbClr val="0000FF"/>
                </a:solidFill>
                <a:effectLst/>
                <a:latin typeface="Calibri" pitchFamily="34" charset="0"/>
              </a:rPr>
              <a:t>—</a:t>
            </a:r>
            <a:r>
              <a:rPr kumimoji="0" lang="ru-RU" sz="2400" b="0" i="0" u="none" strike="noStrike" cap="none" normalizeH="0" baseline="0" dirty="0" smtClean="0">
                <a:ln>
                  <a:noFill/>
                </a:ln>
                <a:solidFill>
                  <a:srgbClr val="000000"/>
                </a:solidFill>
                <a:effectLst/>
                <a:latin typeface="Calibri" pitchFamily="34" charset="0"/>
              </a:rPr>
              <a:t>12 штук. Некоторые однородные  товары  (столовые  ножи,  вилки,  перья, ручки,    карандаши    и    т.д.)    продавались дюжинами.    С   тех   пор   словом    "дюжина" обозначают собрание неприметных, малозначительных личностей, похожих друг на друга. Наоборот,   о   необыкновенном,   выдающемся человеке   часто   говорят   "недюжинный"</a:t>
            </a:r>
            <a:endParaRPr kumimoji="0" lang="ru-RU"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ChangeArrowheads="1"/>
          </p:cNvSpPr>
          <p:nvPr/>
        </p:nvSpPr>
        <p:spPr bwMode="auto">
          <a:xfrm>
            <a:off x="428596" y="428604"/>
            <a:ext cx="7715304" cy="5929354"/>
          </a:xfrm>
          <a:prstGeom prst="cloudCallout">
            <a:avLst>
              <a:gd name="adj1" fmla="val 45461"/>
              <a:gd name="adj2" fmla="val 44953"/>
            </a:avLst>
          </a:prstGeom>
          <a:solidFill>
            <a:srgbClr val="FFCCCC"/>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34925" lvl="0" indent="0" algn="just" defTabSz="914400" rtl="0" eaLnBrk="1" fontAlgn="base" latinLnBrk="0" hangingPunct="1">
              <a:lnSpc>
                <a:spcPct val="89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Перст </a:t>
            </a:r>
            <a:r>
              <a:rPr kumimoji="0" lang="ru-RU" sz="2400" b="0" i="0" u="none" strike="noStrike" cap="none" normalizeH="0" baseline="0" dirty="0" smtClean="0">
                <a:ln>
                  <a:noFill/>
                </a:ln>
                <a:solidFill>
                  <a:srgbClr val="000000"/>
                </a:solidFill>
                <a:effectLst/>
                <a:latin typeface="Calibri" pitchFamily="34" charset="0"/>
              </a:rPr>
              <a:t>— старинное название пальца, причем сначала так называли именно указательный палец, его ширина около 2 см. Отсюда происходит анатомический термин "двенадцатиперстная кишка". Длина этого органа   24—25   см.</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ChangeArrowheads="1"/>
          </p:cNvSpPr>
          <p:nvPr/>
        </p:nvSpPr>
        <p:spPr bwMode="auto">
          <a:xfrm>
            <a:off x="214282" y="0"/>
            <a:ext cx="8286808" cy="6643710"/>
          </a:xfrm>
          <a:prstGeom prst="cloudCallout">
            <a:avLst>
              <a:gd name="adj1" fmla="val 49548"/>
              <a:gd name="adj2" fmla="val 44586"/>
            </a:avLst>
          </a:prstGeom>
          <a:solidFill>
            <a:srgbClr val="CCFF66"/>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46038" lvl="1" indent="0" algn="l" defTabSz="914400" rtl="0" eaLnBrk="1" fontAlgn="base" latinLnBrk="0" hangingPunct="1">
              <a:lnSpc>
                <a:spcPct val="89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Карат </a:t>
            </a:r>
            <a:r>
              <a:rPr kumimoji="0" lang="ru-RU" sz="2400" b="0" i="0" u="none" strike="noStrike" cap="none" normalizeH="0" baseline="0" dirty="0" smtClean="0">
                <a:ln>
                  <a:noFill/>
                </a:ln>
                <a:solidFill>
                  <a:srgbClr val="000000"/>
                </a:solidFill>
                <a:effectLst/>
                <a:latin typeface="Calibri" pitchFamily="34" charset="0"/>
              </a:rPr>
              <a:t>— единица массы для драгоценных камней, а также золота в ювелирном деле. Родоначальниками нынешнего карата, которым пользуются ювелиры всех стран, были спелые засушенные зерна </a:t>
            </a:r>
            <a:r>
              <a:rPr kumimoji="0" lang="ru-RU" sz="2400" b="0" i="0" u="none" strike="noStrike" cap="none" normalizeH="0" baseline="0" dirty="0" err="1" smtClean="0">
                <a:ln>
                  <a:noFill/>
                </a:ln>
                <a:solidFill>
                  <a:srgbClr val="000000"/>
                </a:solidFill>
                <a:effectLst/>
                <a:latin typeface="Calibri" pitchFamily="34" charset="0"/>
              </a:rPr>
              <a:t>циратония</a:t>
            </a:r>
            <a:r>
              <a:rPr kumimoji="0" lang="ru-RU" sz="2400" b="0" i="0" u="none" strike="noStrike" cap="none" normalizeH="0" baseline="0" dirty="0" smtClean="0">
                <a:ln>
                  <a:noFill/>
                </a:ln>
                <a:solidFill>
                  <a:srgbClr val="000000"/>
                </a:solidFill>
                <a:effectLst/>
                <a:latin typeface="Calibri" pitchFamily="34" charset="0"/>
              </a:rPr>
              <a:t> — бобового растения влажных субтропиков. Арабы называли эти зерна </a:t>
            </a:r>
            <a:r>
              <a:rPr kumimoji="0" lang="ru-RU" sz="2400" b="0" i="0" u="none" strike="noStrike" cap="none" normalizeH="0" baseline="0" dirty="0" err="1" smtClean="0">
                <a:ln>
                  <a:noFill/>
                </a:ln>
                <a:solidFill>
                  <a:srgbClr val="000000"/>
                </a:solidFill>
                <a:effectLst/>
                <a:latin typeface="Calibri" pitchFamily="34" charset="0"/>
              </a:rPr>
              <a:t>киратами</a:t>
            </a:r>
            <a:r>
              <a:rPr kumimoji="0" lang="ru-RU" sz="2400" b="0" i="0" u="none" strike="noStrike" cap="none" normalizeH="0" baseline="0" dirty="0" smtClean="0">
                <a:ln>
                  <a:noFill/>
                </a:ln>
                <a:solidFill>
                  <a:srgbClr val="000000"/>
                </a:solidFill>
                <a:effectLst/>
                <a:latin typeface="Calibri" pitchFamily="34" charset="0"/>
              </a:rPr>
              <a:t>. Они сохраняют постоянную массу на долгие годы. С начала </a:t>
            </a:r>
            <a:r>
              <a:rPr kumimoji="0" lang="en-US" sz="2400" b="0" i="0" u="none" strike="noStrike" cap="none" normalizeH="0" baseline="0" dirty="0" smtClean="0">
                <a:ln>
                  <a:noFill/>
                </a:ln>
                <a:solidFill>
                  <a:srgbClr val="000000"/>
                </a:solidFill>
                <a:effectLst/>
                <a:latin typeface="Calibri" pitchFamily="34" charset="0"/>
              </a:rPr>
              <a:t>XX</a:t>
            </a:r>
            <a:r>
              <a:rPr kumimoji="0" lang="ru-RU" sz="2400" b="0" i="0" u="none" strike="noStrike" cap="none" normalizeH="0" baseline="0" dirty="0" smtClean="0">
                <a:ln>
                  <a:noFill/>
                </a:ln>
                <a:solidFill>
                  <a:srgbClr val="000000"/>
                </a:solidFill>
                <a:effectLst/>
                <a:latin typeface="Calibri" pitchFamily="34" charset="0"/>
              </a:rPr>
              <a:t> в. установлен метрический карат, масса   которого   0,2   г.</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ChangeArrowheads="1"/>
          </p:cNvSpPr>
          <p:nvPr/>
        </p:nvSpPr>
        <p:spPr bwMode="auto">
          <a:xfrm>
            <a:off x="214282" y="0"/>
            <a:ext cx="8929718" cy="6858000"/>
          </a:xfrm>
          <a:prstGeom prst="cloudCallout">
            <a:avLst>
              <a:gd name="adj1" fmla="val -50210"/>
              <a:gd name="adj2" fmla="val -46984"/>
            </a:avLst>
          </a:prstGeom>
          <a:solidFill>
            <a:srgbClr val="FFCC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ru-RU" sz="1100" b="0" i="0" u="none" strike="noStrike" cap="none" normalizeH="0" baseline="0" dirty="0" smtClean="0">
              <a:ln>
                <a:noFill/>
              </a:ln>
              <a:solidFill>
                <a:schemeClr val="tx1"/>
              </a:solidFill>
              <a:effectLst/>
              <a:latin typeface="Times New Roman" pitchFamily="18"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ru-RU" sz="2000" b="1" i="0" u="none" strike="noStrike" cap="none" normalizeH="0" baseline="0" dirty="0" smtClean="0">
                <a:ln>
                  <a:noFill/>
                </a:ln>
                <a:solidFill>
                  <a:srgbClr val="FF0000"/>
                </a:solidFill>
                <a:effectLst/>
                <a:latin typeface="Calibri" pitchFamily="34" charset="0"/>
              </a:rPr>
              <a:t>Аршин </a:t>
            </a:r>
            <a:r>
              <a:rPr kumimoji="0" lang="ru-RU" sz="2000" b="0" i="0" u="none" strike="noStrike" cap="none" normalizeH="0" baseline="0" dirty="0" smtClean="0">
                <a:ln>
                  <a:noFill/>
                </a:ln>
                <a:solidFill>
                  <a:srgbClr val="000000"/>
                </a:solidFill>
                <a:effectLst/>
                <a:latin typeface="Calibri" pitchFamily="34" charset="0"/>
              </a:rPr>
              <a:t>— одна из главных русских мер длины,   использовалась  с   </a:t>
            </a:r>
            <a:r>
              <a:rPr kumimoji="0" lang="en-US" sz="2000" b="0" i="0" u="none" strike="noStrike" cap="none" normalizeH="0" baseline="0" dirty="0" smtClean="0">
                <a:ln>
                  <a:noFill/>
                </a:ln>
                <a:solidFill>
                  <a:srgbClr val="000000"/>
                </a:solidFill>
                <a:effectLst/>
                <a:latin typeface="Calibri" pitchFamily="34" charset="0"/>
              </a:rPr>
              <a:t>XVI</a:t>
            </a:r>
            <a:r>
              <a:rPr kumimoji="0" lang="ru-RU" sz="2000" b="0" i="0" u="none" strike="noStrike" cap="none" normalizeH="0" baseline="0" dirty="0" smtClean="0">
                <a:ln>
                  <a:noFill/>
                </a:ln>
                <a:solidFill>
                  <a:srgbClr val="000000"/>
                </a:solidFill>
                <a:effectLst/>
                <a:latin typeface="Calibri" pitchFamily="34" charset="0"/>
              </a:rPr>
              <a:t>  в.   Название происходит от персидского слова </a:t>
            </a:r>
            <a:r>
              <a:rPr kumimoji="0" lang="ru-RU" sz="2000" b="0" i="0" u="none" strike="noStrike" cap="none" normalizeH="0" baseline="0" dirty="0" err="1" smtClean="0">
                <a:ln>
                  <a:noFill/>
                </a:ln>
                <a:solidFill>
                  <a:srgbClr val="000000"/>
                </a:solidFill>
                <a:effectLst/>
                <a:latin typeface="Calibri" pitchFamily="34" charset="0"/>
              </a:rPr>
              <a:t>арш</a:t>
            </a:r>
            <a:r>
              <a:rPr kumimoji="0" lang="ru-RU" sz="2000" b="0" i="0" u="none" strike="noStrike" cap="none" normalizeH="0" baseline="0" dirty="0" smtClean="0">
                <a:ln>
                  <a:noFill/>
                </a:ln>
                <a:solidFill>
                  <a:srgbClr val="000000"/>
                </a:solidFill>
                <a:effectLst/>
                <a:latin typeface="Calibri" pitchFamily="34" charset="0"/>
              </a:rPr>
              <a:t> — локоть. Это длина всей вытянутой руки от плечевого сустава до концевой фаланги среднего пальца. В аршине 71 см. Но в разных губерниях России были свои единицы измерения длины, поэтому купцы, продавая свой товар, как правило, мерили его своим аршином, обманывая при этом покупателей. Чтобы исключить путаницу, был введен казенный аршин, т.е. эталон аршина, представлявший собой деревянную линейку, на концах которой клепались металлические наконечники с государственным   клеймом.</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ChangeArrowheads="1"/>
          </p:cNvSpPr>
          <p:nvPr/>
        </p:nvSpPr>
        <p:spPr bwMode="auto">
          <a:xfrm>
            <a:off x="0" y="0"/>
            <a:ext cx="9144000" cy="6858000"/>
          </a:xfrm>
          <a:prstGeom prst="wedgeEllipseCallout">
            <a:avLst>
              <a:gd name="adj1" fmla="val -48423"/>
              <a:gd name="adj2" fmla="val 47138"/>
            </a:avLst>
          </a:prstGeom>
          <a:solidFill>
            <a:srgbClr val="99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22225" lvl="1" indent="0" algn="l" defTabSz="914400" rtl="0" eaLnBrk="1" fontAlgn="base" latinLnBrk="0" hangingPunct="1">
              <a:lnSpc>
                <a:spcPct val="100000"/>
              </a:lnSpc>
              <a:spcBef>
                <a:spcPct val="0"/>
              </a:spcBef>
              <a:spcAft>
                <a:spcPts val="1000"/>
              </a:spcAft>
              <a:buClrTx/>
              <a:buSzTx/>
              <a:buFontTx/>
              <a:buNone/>
              <a:tabLst/>
            </a:pPr>
            <a:r>
              <a:rPr kumimoji="0" lang="ru-RU" sz="2000" b="1" i="0" u="none" strike="noStrike" cap="none" normalizeH="0" baseline="0" dirty="0" smtClean="0">
                <a:ln>
                  <a:noFill/>
                </a:ln>
                <a:solidFill>
                  <a:srgbClr val="0000FF"/>
                </a:solidFill>
                <a:effectLst/>
                <a:latin typeface="Calibri" pitchFamily="34" charset="0"/>
              </a:rPr>
              <a:t>Шаг </a:t>
            </a:r>
            <a:r>
              <a:rPr kumimoji="0" lang="ru-RU" sz="2000" b="0" i="0" u="none" strike="noStrike" cap="none" normalizeH="0" baseline="0" dirty="0" smtClean="0">
                <a:ln>
                  <a:noFill/>
                </a:ln>
                <a:solidFill>
                  <a:srgbClr val="000000"/>
                </a:solidFill>
                <a:effectLst/>
                <a:latin typeface="Calibri" pitchFamily="34" charset="0"/>
              </a:rPr>
              <a:t>— средняя длина человеческого шага, 71 см. Одна из древнейших мер длины. Сохранились сведения об использовании шага для определения расстояния между городами в Древней Греции, Древнем Риме, Египте, Персии. Шаг как мера длины используется и в настоящее время. Существует даже специальный прибор шагомер, похожий на карманные часы, который автоматически отсчитывает число пройденных человеком шагов.</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rPr>
              <a:t>      Шагами отмерялось расстояние, на которое должны были сходиться противники во время дуэли. Так, с расстояния в 10 шагов на Черной речке под Петербургом 27 января 1837 г. на дуэли Дантес стрелял в А.С. Пушкина и ранил его смертельно. В 1841 г. 15 июля недалеко от Пятигорска Мартынов произвел свой роковой выстрел с расстояния 15 шагов и убил М.Ю. Лермонтова.</a:t>
            </a:r>
            <a:endParaRPr kumimoji="0" lang="ru-RU" sz="20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0" y="1"/>
            <a:ext cx="9144000" cy="6858000"/>
          </a:xfrm>
          <a:prstGeom prst="cloudCallout">
            <a:avLst>
              <a:gd name="adj1" fmla="val 46902"/>
              <a:gd name="adj2" fmla="val 44020"/>
            </a:avLst>
          </a:pr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46038" lvl="0" indent="0" algn="l" defTabSz="914400" rtl="0" eaLnBrk="1" fontAlgn="base" latinLnBrk="0" hangingPunct="1">
              <a:lnSpc>
                <a:spcPct val="89000"/>
              </a:lnSpc>
              <a:spcBef>
                <a:spcPct val="0"/>
              </a:spcBef>
              <a:spcAft>
                <a:spcPts val="1000"/>
              </a:spcAft>
              <a:buClrTx/>
              <a:buSzTx/>
              <a:buFontTx/>
              <a:buNone/>
              <a:tabLst/>
            </a:pPr>
            <a:r>
              <a:rPr kumimoji="0" lang="ru-RU" sz="2000" b="1" i="0" u="none" strike="noStrike" cap="none" normalizeH="0" baseline="0" dirty="0" smtClean="0">
                <a:ln>
                  <a:noFill/>
                </a:ln>
                <a:solidFill>
                  <a:srgbClr val="FF00FF"/>
                </a:solidFill>
                <a:effectLst/>
                <a:latin typeface="Calibri" pitchFamily="34" charset="0"/>
              </a:rPr>
              <a:t>Верста </a:t>
            </a:r>
            <a:r>
              <a:rPr kumimoji="0" lang="ru-RU" sz="2000" b="0" i="0" u="none" strike="noStrike" cap="none" normalizeH="0" baseline="0" dirty="0" smtClean="0">
                <a:ln>
                  <a:noFill/>
                </a:ln>
                <a:solidFill>
                  <a:srgbClr val="000000"/>
                </a:solidFill>
                <a:effectLst/>
                <a:latin typeface="Calibri" pitchFamily="34" charset="0"/>
              </a:rPr>
              <a:t>— от слова "вертеть". Первоначально расстояние от одного поворота плуга до другого во время пахоты, 1067 м. До </a:t>
            </a:r>
            <a:r>
              <a:rPr kumimoji="0" lang="en-US" sz="2000" b="0" i="0" u="none" strike="noStrike" cap="none" normalizeH="0" baseline="0" dirty="0" smtClean="0">
                <a:ln>
                  <a:noFill/>
                </a:ln>
                <a:solidFill>
                  <a:srgbClr val="000000"/>
                </a:solidFill>
                <a:effectLst/>
                <a:latin typeface="Calibri" pitchFamily="34" charset="0"/>
              </a:rPr>
              <a:t>XVIII</a:t>
            </a:r>
            <a:r>
              <a:rPr kumimoji="0" lang="ru-RU" sz="2000" b="0" i="0" u="none" strike="noStrike" cap="none" normalizeH="0" baseline="0" dirty="0" smtClean="0">
                <a:ln>
                  <a:noFill/>
                </a:ln>
                <a:solidFill>
                  <a:srgbClr val="000000"/>
                </a:solidFill>
                <a:effectLst/>
                <a:latin typeface="Calibri" pitchFamily="34" charset="0"/>
              </a:rPr>
              <a:t> в. на Руси существовала и </a:t>
            </a:r>
            <a:r>
              <a:rPr kumimoji="0" lang="ru-RU" sz="2000" b="1" i="0" u="none" strike="noStrike" cap="none" normalizeH="0" baseline="0" dirty="0" smtClean="0">
                <a:ln>
                  <a:noFill/>
                </a:ln>
                <a:solidFill>
                  <a:srgbClr val="000000"/>
                </a:solidFill>
                <a:effectLst/>
                <a:latin typeface="Calibri" pitchFamily="34" charset="0"/>
              </a:rPr>
              <a:t>межевая верста </a:t>
            </a:r>
            <a:r>
              <a:rPr kumimoji="0" lang="ru-RU" sz="2000" b="0" i="0" u="none" strike="noStrike" cap="none" normalizeH="0" baseline="0" dirty="0" smtClean="0">
                <a:ln>
                  <a:noFill/>
                </a:ln>
                <a:solidFill>
                  <a:srgbClr val="000000"/>
                </a:solidFill>
                <a:effectLst/>
                <a:latin typeface="Calibri" pitchFamily="34" charset="0"/>
              </a:rPr>
              <a:t>в 1000 саженей, или 2,13 км, для определения расстояния между населенными пунктами и для межевания (межа — граница земельных  владений  в  виде  узкой   полосы).</a:t>
            </a:r>
            <a:endParaRPr kumimoji="0" lang="ru-RU" sz="2000" b="0" i="0" u="none" strike="noStrike" cap="none" normalizeH="0" baseline="0" dirty="0" smtClean="0">
              <a:ln>
                <a:noFill/>
              </a:ln>
              <a:solidFill>
                <a:schemeClr val="tx1"/>
              </a:solidFill>
              <a:effectLst/>
              <a:latin typeface="Times New Roman" pitchFamily="18" charset="0"/>
            </a:endParaRPr>
          </a:p>
          <a:p>
            <a:pPr marL="0" marR="34925" lvl="0" indent="0" algn="l" defTabSz="914400" rtl="0" eaLnBrk="1" fontAlgn="base" latinLnBrk="0" hangingPunct="1">
              <a:lnSpc>
                <a:spcPct val="89000"/>
              </a:lnSpc>
              <a:spcBef>
                <a:spcPct val="0"/>
              </a:spcBef>
              <a:spcAft>
                <a:spcPts val="100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rPr>
              <a:t>При Петре Первом была введена верста длиной в 500 саженей. На таком расстоянии друг от друга вдоль наиболее важных дорог ставили столбы, окрашенные в три цвета. Отсюда название "столбовая дорога" для хорошо известного, наезженного пути. В начале </a:t>
            </a:r>
            <a:r>
              <a:rPr kumimoji="0" lang="en-US" sz="2000" b="0" i="0" u="none" strike="noStrike" cap="none" normalizeH="0" baseline="0" dirty="0" smtClean="0">
                <a:ln>
                  <a:noFill/>
                </a:ln>
                <a:solidFill>
                  <a:srgbClr val="000000"/>
                </a:solidFill>
                <a:effectLst/>
                <a:latin typeface="Calibri" pitchFamily="34" charset="0"/>
              </a:rPr>
              <a:t>XIX</a:t>
            </a:r>
            <a:r>
              <a:rPr kumimoji="0" lang="ru-RU" sz="2000" b="0" i="0" u="none" strike="noStrike" cap="none" normalizeH="0" baseline="0" dirty="0" smtClean="0">
                <a:ln>
                  <a:noFill/>
                </a:ln>
                <a:solidFill>
                  <a:srgbClr val="000000"/>
                </a:solidFill>
                <a:effectLst/>
                <a:latin typeface="Calibri" pitchFamily="34" charset="0"/>
              </a:rPr>
              <a:t> в. вдоль основных дорог государства Российского появились черно-белые полосатые столбы, на которых отмечались расстояния в верстах. (У Пушкина: "Только версты   полосаты   попадаются   </a:t>
            </a:r>
            <a:r>
              <a:rPr kumimoji="0" lang="ru-RU" sz="2000" b="0" i="0" u="none" strike="noStrike" cap="none" normalizeH="0" baseline="0" dirty="0" err="1" smtClean="0">
                <a:ln>
                  <a:noFill/>
                </a:ln>
                <a:solidFill>
                  <a:srgbClr val="000000"/>
                </a:solidFill>
                <a:effectLst/>
                <a:latin typeface="Calibri" pitchFamily="34" charset="0"/>
              </a:rPr>
              <a:t>одне</a:t>
            </a:r>
            <a:r>
              <a:rPr kumimoji="0" lang="ru-RU" sz="2000" b="0" i="0" u="none" strike="noStrike" cap="none" normalizeH="0" baseline="0" dirty="0" smtClean="0">
                <a:ln>
                  <a:noFill/>
                </a:ln>
                <a:solidFill>
                  <a:srgbClr val="000000"/>
                </a:solidFill>
                <a:effectLst/>
                <a:latin typeface="Calibri" pitchFamily="34" charset="0"/>
              </a:rPr>
              <a:t>".)</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auto">
          <a:xfrm>
            <a:off x="500034" y="357166"/>
            <a:ext cx="3865562" cy="4643470"/>
          </a:xfrm>
          <a:prstGeom prst="wedgeEllipseCallout">
            <a:avLst>
              <a:gd name="adj1" fmla="val 50015"/>
              <a:gd name="adj2" fmla="val 84016"/>
            </a:avLst>
          </a:prstGeom>
          <a:solidFill>
            <a:srgbClr val="FF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457200" marR="46038" lvl="1"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993300"/>
                </a:solidFill>
                <a:effectLst/>
                <a:latin typeface="Calibri" pitchFamily="34" charset="0"/>
              </a:rPr>
              <a:t>Вершок </a:t>
            </a:r>
            <a:r>
              <a:rPr kumimoji="0" lang="ru-RU" sz="2400" b="0" i="0" u="none" strike="noStrike" cap="none" normalizeH="0" baseline="0" dirty="0" smtClean="0">
                <a:ln>
                  <a:noFill/>
                </a:ln>
                <a:solidFill>
                  <a:srgbClr val="000000"/>
                </a:solidFill>
                <a:effectLst/>
                <a:latin typeface="Calibri" pitchFamily="34" charset="0"/>
              </a:rPr>
              <a:t>— ширина двух пальцев руки, указательного   и   среднего,   около   4,4 см.</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13315" name="AutoShape 3"/>
          <p:cNvSpPr>
            <a:spLocks noChangeArrowheads="1"/>
          </p:cNvSpPr>
          <p:nvPr/>
        </p:nvSpPr>
        <p:spPr bwMode="auto">
          <a:xfrm>
            <a:off x="4500562" y="285728"/>
            <a:ext cx="4429156" cy="6572272"/>
          </a:xfrm>
          <a:prstGeom prst="cloudCallout">
            <a:avLst>
              <a:gd name="adj1" fmla="val -45521"/>
              <a:gd name="adj2" fmla="val 44513"/>
            </a:avLst>
          </a:prstGeom>
          <a:solidFill>
            <a:srgbClr val="99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0" lvl="1" indent="0" algn="l" defTabSz="914400" rtl="0" eaLnBrk="1" fontAlgn="base" latinLnBrk="0" hangingPunct="1">
              <a:lnSpc>
                <a:spcPct val="100000"/>
              </a:lnSpc>
              <a:spcBef>
                <a:spcPct val="0"/>
              </a:spcBef>
              <a:spcAft>
                <a:spcPts val="1000"/>
              </a:spcAft>
              <a:buClrTx/>
              <a:buSzTx/>
              <a:buFontTx/>
              <a:buNone/>
              <a:tabLst/>
            </a:pPr>
            <a:r>
              <a:rPr kumimoji="0" lang="ru-RU" sz="2000" b="1" i="0" u="none" strike="noStrike" cap="none" normalizeH="0" baseline="0" dirty="0" smtClean="0">
                <a:ln>
                  <a:noFill/>
                </a:ln>
                <a:solidFill>
                  <a:srgbClr val="0000FF"/>
                </a:solidFill>
                <a:effectLst/>
                <a:latin typeface="Calibri" pitchFamily="34" charset="0"/>
              </a:rPr>
              <a:t>Локоть </a:t>
            </a:r>
            <a:r>
              <a:rPr kumimoji="0" lang="ru-RU" sz="2000" b="0" i="0" u="none" strike="noStrike" cap="none" normalizeH="0" baseline="0" dirty="0" smtClean="0">
                <a:ln>
                  <a:noFill/>
                </a:ln>
                <a:solidFill>
                  <a:srgbClr val="000000"/>
                </a:solidFill>
                <a:effectLst/>
                <a:latin typeface="Calibri" pitchFamily="34" charset="0"/>
              </a:rPr>
              <a:t>— древнейшая мера длины, которой пользовались многие народы мира. Это расстояние от конца вытянутого среднего пальца или сжатого кулака до локтевого сгиба. Оно колебалось от 38 до 46 см. Как мера   длины   на   Руси   встречается   с   </a:t>
            </a:r>
            <a:r>
              <a:rPr kumimoji="0" lang="en-US" sz="2000" b="0" i="0" u="none" strike="noStrike" cap="none" normalizeH="0" baseline="0" dirty="0" smtClean="0">
                <a:ln>
                  <a:noFill/>
                </a:ln>
                <a:solidFill>
                  <a:srgbClr val="000000"/>
                </a:solidFill>
                <a:effectLst/>
                <a:latin typeface="Calibri" pitchFamily="34" charset="0"/>
              </a:rPr>
              <a:t>XI</a:t>
            </a:r>
            <a:r>
              <a:rPr kumimoji="0" lang="ru-RU" sz="2000" b="0" i="0" u="none" strike="noStrike" cap="none" normalizeH="0" baseline="0" dirty="0" smtClean="0">
                <a:ln>
                  <a:noFill/>
                </a:ln>
                <a:solidFill>
                  <a:srgbClr val="000000"/>
                </a:solidFill>
                <a:effectLst/>
                <a:latin typeface="Calibri" pitchFamily="34" charset="0"/>
              </a:rPr>
              <a:t>   в.</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val 2"/>
          <p:cNvSpPr>
            <a:spLocks noChangeArrowheads="1"/>
          </p:cNvSpPr>
          <p:nvPr/>
        </p:nvSpPr>
        <p:spPr bwMode="auto">
          <a:xfrm>
            <a:off x="714348" y="357166"/>
            <a:ext cx="8001056" cy="5786478"/>
          </a:xfrm>
          <a:prstGeom prst="ellipse">
            <a:avLst/>
          </a:prstGeom>
          <a:solidFill>
            <a:srgbClr val="FFCC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22225" lvl="1"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FF0000"/>
                </a:solidFill>
                <a:effectLst/>
                <a:latin typeface="Calibri" pitchFamily="34" charset="0"/>
              </a:rPr>
              <a:t>Дюйм</a:t>
            </a:r>
            <a:r>
              <a:rPr kumimoji="0" lang="ru-RU" sz="2400" b="1" i="0" u="none" strike="noStrike" cap="none" normalizeH="0" baseline="0" dirty="0" smtClean="0">
                <a:ln>
                  <a:noFill/>
                </a:ln>
                <a:solidFill>
                  <a:srgbClr val="000000"/>
                </a:solidFill>
                <a:effectLst/>
                <a:latin typeface="Calibri" pitchFamily="34" charset="0"/>
              </a:rPr>
              <a:t> </a:t>
            </a:r>
            <a:r>
              <a:rPr kumimoji="0" lang="ru-RU" sz="2400" b="0" i="0" u="none" strike="noStrike" cap="none" normalizeH="0" baseline="0" dirty="0" smtClean="0">
                <a:ln>
                  <a:noFill/>
                </a:ln>
                <a:solidFill>
                  <a:srgbClr val="000000"/>
                </a:solidFill>
                <a:effectLst/>
                <a:latin typeface="Calibri" pitchFamily="34" charset="0"/>
              </a:rPr>
              <a:t>— от голландского "большой палец" — равен ширине большого пальца или длине трех сухих зерен ячменя, взятых из средней части колоса. Это примерно 2,54 см. В настоящее время используется для измерения внутреннего диаметра труб, автомобильных   шин,   толщины   досок   и   т.д.</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500034" y="428604"/>
            <a:ext cx="8286808" cy="5786478"/>
          </a:xfrm>
          <a:prstGeom prst="wedgeEllipseCallout">
            <a:avLst>
              <a:gd name="adj1" fmla="val 50818"/>
              <a:gd name="adj2" fmla="val 54024"/>
            </a:avLst>
          </a:prstGeom>
          <a:solidFill>
            <a:srgbClr val="FF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2000" b="1" i="0" u="none" strike="noStrike" cap="none" normalizeH="0" baseline="0" dirty="0" smtClean="0">
                <a:ln>
                  <a:noFill/>
                </a:ln>
                <a:solidFill>
                  <a:srgbClr val="993300"/>
                </a:solidFill>
                <a:effectLst/>
                <a:latin typeface="Calibri" pitchFamily="34" charset="0"/>
              </a:rPr>
              <a:t>Сажень </a:t>
            </a:r>
            <a:r>
              <a:rPr kumimoji="0" lang="ru-RU" sz="2000" b="0" i="0" u="none" strike="noStrike" cap="none" normalizeH="0" baseline="0" dirty="0" smtClean="0">
                <a:ln>
                  <a:noFill/>
                </a:ln>
                <a:solidFill>
                  <a:srgbClr val="000000"/>
                </a:solidFill>
                <a:effectLst/>
                <a:latin typeface="Calibri" pitchFamily="34" charset="0"/>
              </a:rPr>
              <a:t>— встречается с </a:t>
            </a:r>
            <a:r>
              <a:rPr kumimoji="0" lang="en-US" sz="2000" b="0" i="0" u="none" strike="noStrike" cap="none" normalizeH="0" baseline="0" dirty="0" smtClean="0">
                <a:ln>
                  <a:noFill/>
                </a:ln>
                <a:solidFill>
                  <a:srgbClr val="000000"/>
                </a:solidFill>
                <a:effectLst/>
                <a:latin typeface="Calibri" pitchFamily="34" charset="0"/>
              </a:rPr>
              <a:t>XI</a:t>
            </a:r>
            <a:r>
              <a:rPr kumimoji="0" lang="ru-RU" sz="2000" b="0" i="0" u="none" strike="noStrike" cap="none" normalizeH="0" baseline="0" dirty="0" smtClean="0">
                <a:ln>
                  <a:noFill/>
                </a:ln>
                <a:solidFill>
                  <a:srgbClr val="000000"/>
                </a:solidFill>
                <a:effectLst/>
                <a:latin typeface="Calibri" pitchFamily="34" charset="0"/>
              </a:rPr>
              <a:t> в. Название от слова "</a:t>
            </a:r>
            <a:r>
              <a:rPr kumimoji="0" lang="ru-RU" sz="2000" b="0" i="0" u="none" strike="noStrike" cap="none" normalizeH="0" baseline="0" dirty="0" err="1" smtClean="0">
                <a:ln>
                  <a:noFill/>
                </a:ln>
                <a:solidFill>
                  <a:srgbClr val="000000"/>
                </a:solidFill>
                <a:effectLst/>
                <a:latin typeface="Calibri" pitchFamily="34" charset="0"/>
              </a:rPr>
              <a:t>сягать</a:t>
            </a:r>
            <a:r>
              <a:rPr kumimoji="0" lang="ru-RU" sz="2000" b="0" i="0" u="none" strike="noStrike" cap="none" normalizeH="0" baseline="0" dirty="0" smtClean="0">
                <a:ln>
                  <a:noFill/>
                </a:ln>
                <a:solidFill>
                  <a:srgbClr val="000000"/>
                </a:solidFill>
                <a:effectLst/>
                <a:latin typeface="Calibri" pitchFamily="34" charset="0"/>
              </a:rPr>
              <a:t>", т.е. доставать до чего-либо. Отсюда слово "недосягаемый" — о месте, куда невозможно добраться, о человеке, достоинства которого невозможно повторить. Различали два вида сажени: маховая и косая. </a:t>
            </a:r>
            <a:r>
              <a:rPr kumimoji="0" lang="ru-RU" sz="2000" b="1" i="0" u="none" strike="noStrike" cap="none" normalizeH="0" baseline="0" dirty="0" smtClean="0">
                <a:ln>
                  <a:noFill/>
                </a:ln>
                <a:solidFill>
                  <a:srgbClr val="000000"/>
                </a:solidFill>
                <a:effectLst/>
                <a:latin typeface="Calibri" pitchFamily="34" charset="0"/>
              </a:rPr>
              <a:t>Маховая сажень </a:t>
            </a:r>
            <a:r>
              <a:rPr kumimoji="0" lang="ru-RU" sz="2000" b="0" i="0" u="none" strike="noStrike" cap="none" normalizeH="0" baseline="0" dirty="0" smtClean="0">
                <a:ln>
                  <a:noFill/>
                </a:ln>
                <a:solidFill>
                  <a:srgbClr val="000000"/>
                </a:solidFill>
                <a:effectLst/>
                <a:latin typeface="Calibri" pitchFamily="34" charset="0"/>
              </a:rPr>
              <a:t>— расстояние между концами  пальцев  распростертых рук, это 3 аршина, или 213 см. </a:t>
            </a:r>
            <a:r>
              <a:rPr kumimoji="0" lang="ru-RU" sz="2000" b="1" i="0" u="none" strike="noStrike" cap="none" normalizeH="0" baseline="0" dirty="0" smtClean="0">
                <a:ln>
                  <a:noFill/>
                </a:ln>
                <a:solidFill>
                  <a:srgbClr val="000000"/>
                </a:solidFill>
                <a:effectLst/>
                <a:latin typeface="Calibri" pitchFamily="34" charset="0"/>
              </a:rPr>
              <a:t>Косая сажень </a:t>
            </a:r>
            <a:r>
              <a:rPr kumimoji="0" lang="ru-RU" sz="2000" b="0" i="0" u="none" strike="noStrike" cap="none" normalizeH="0" baseline="0" dirty="0" smtClean="0">
                <a:ln>
                  <a:noFill/>
                </a:ln>
                <a:solidFill>
                  <a:srgbClr val="000000"/>
                </a:solidFill>
                <a:effectLst/>
                <a:latin typeface="Calibri" pitchFamily="34" charset="0"/>
              </a:rPr>
              <a:t>— расстояние от первого пальца левой стопы до концевой фаланги среднего пальца поднятой вверх правой руки, т.е. около   248   см.</a:t>
            </a:r>
            <a:endParaRPr kumimoji="0" lang="ru-RU"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t>Ход мероприятия:</a:t>
            </a:r>
            <a:br>
              <a:rPr lang="ru-RU" dirty="0" smtClean="0"/>
            </a:br>
            <a:endParaRPr lang="ru-RU" dirty="0"/>
          </a:p>
        </p:txBody>
      </p:sp>
      <p:sp>
        <p:nvSpPr>
          <p:cNvPr id="4" name="Содержимое 3"/>
          <p:cNvSpPr>
            <a:spLocks noGrp="1"/>
          </p:cNvSpPr>
          <p:nvPr>
            <p:ph idx="1"/>
          </p:nvPr>
        </p:nvSpPr>
        <p:spPr>
          <a:xfrm>
            <a:off x="304800" y="1285860"/>
            <a:ext cx="8686800" cy="4794265"/>
          </a:xfrm>
        </p:spPr>
        <p:txBody>
          <a:bodyPr>
            <a:normAutofit fontScale="92500" lnSpcReduction="20000"/>
          </a:bodyPr>
          <a:lstStyle/>
          <a:p>
            <a:pPr>
              <a:buNone/>
            </a:pPr>
            <a:r>
              <a:rPr lang="ru-RU" b="1" dirty="0" smtClean="0"/>
              <a:t>1.Оргмомент</a:t>
            </a:r>
            <a:endParaRPr lang="ru-RU" dirty="0" smtClean="0"/>
          </a:p>
          <a:p>
            <a:pPr>
              <a:buNone/>
            </a:pPr>
            <a:r>
              <a:rPr lang="ru-RU" dirty="0" smtClean="0"/>
              <a:t>    Сформировать команды. Объявить цель и раздать информацию.</a:t>
            </a:r>
          </a:p>
          <a:p>
            <a:pPr>
              <a:buNone/>
            </a:pPr>
            <a:r>
              <a:rPr lang="ru-RU" b="1" dirty="0" smtClean="0"/>
              <a:t>2. Конкурс вопросов.</a:t>
            </a:r>
            <a:endParaRPr lang="ru-RU" dirty="0" smtClean="0"/>
          </a:p>
          <a:p>
            <a:pPr>
              <a:buNone/>
            </a:pPr>
            <a:r>
              <a:rPr lang="ru-RU" dirty="0" smtClean="0"/>
              <a:t>    Команды задают вопросы, используя данную информацию. Оцениваются вопросы и ответы учеников.</a:t>
            </a:r>
          </a:p>
          <a:p>
            <a:pPr>
              <a:buNone/>
            </a:pPr>
            <a:r>
              <a:rPr lang="ru-RU" b="1" dirty="0" smtClean="0"/>
              <a:t>3. Объясни пословицу</a:t>
            </a:r>
            <a:r>
              <a:rPr lang="ru-RU" dirty="0" smtClean="0"/>
              <a:t>.</a:t>
            </a:r>
          </a:p>
          <a:p>
            <a:pPr>
              <a:buNone/>
            </a:pPr>
            <a:r>
              <a:rPr lang="ru-RU" dirty="0" smtClean="0"/>
              <a:t>    Команды получают текст пословицы и пытаются  объяснить как они понимают смысл данной  пословицы.</a:t>
            </a:r>
          </a:p>
          <a:p>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ChangeArrowheads="1"/>
          </p:cNvSpPr>
          <p:nvPr/>
        </p:nvSpPr>
        <p:spPr bwMode="auto">
          <a:xfrm rot="10800000" flipV="1">
            <a:off x="285716" y="285728"/>
            <a:ext cx="8572561" cy="6143668"/>
          </a:xfrm>
          <a:prstGeom prst="cloudCallout">
            <a:avLst>
              <a:gd name="adj1" fmla="val 48288"/>
              <a:gd name="adj2" fmla="val 49225"/>
            </a:avLst>
          </a:prstGeom>
          <a:solidFill>
            <a:srgbClr val="99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457200" marR="11113" lvl="1" indent="0" algn="l" defTabSz="914400" rtl="0" eaLnBrk="1" fontAlgn="base" latinLnBrk="0" hangingPunct="1">
              <a:lnSpc>
                <a:spcPct val="100000"/>
              </a:lnSpc>
              <a:spcBef>
                <a:spcPct val="0"/>
              </a:spcBef>
              <a:spcAft>
                <a:spcPts val="1000"/>
              </a:spcAft>
              <a:buClrTx/>
              <a:buSzTx/>
              <a:buFontTx/>
              <a:buNone/>
              <a:tabLst/>
            </a:pPr>
            <a:r>
              <a:rPr kumimoji="0" lang="ru-RU" sz="2400" b="1" i="0" u="none" strike="noStrike" cap="none" normalizeH="0" baseline="0" dirty="0" smtClean="0">
                <a:ln>
                  <a:noFill/>
                </a:ln>
                <a:solidFill>
                  <a:srgbClr val="0000FF"/>
                </a:solidFill>
                <a:effectLst/>
                <a:latin typeface="Calibri" pitchFamily="34" charset="0"/>
              </a:rPr>
              <a:t>Пядь, пядень</a:t>
            </a:r>
            <a:r>
              <a:rPr kumimoji="0" lang="ru-RU" sz="2400" b="1" i="0" u="none" strike="noStrike" cap="none" normalizeH="0" baseline="0" dirty="0" smtClean="0">
                <a:ln>
                  <a:noFill/>
                </a:ln>
                <a:solidFill>
                  <a:srgbClr val="000000"/>
                </a:solidFill>
                <a:effectLst/>
                <a:latin typeface="Calibri" pitchFamily="34" charset="0"/>
              </a:rPr>
              <a:t> </a:t>
            </a:r>
            <a:r>
              <a:rPr kumimoji="0" lang="ru-RU" sz="2400" b="0" i="0" u="none" strike="noStrike" cap="none" normalizeH="0" baseline="0" dirty="0" smtClean="0">
                <a:ln>
                  <a:noFill/>
                </a:ln>
                <a:solidFill>
                  <a:srgbClr val="000000"/>
                </a:solidFill>
                <a:effectLst/>
                <a:latin typeface="Calibri" pitchFamily="34" charset="0"/>
              </a:rPr>
              <a:t>(или четверть) — одна из самых старинных мер длины. Название происходит от древнерусского слова "пясть", т.е. кулак или кисть руки. Различают </a:t>
            </a:r>
            <a:r>
              <a:rPr kumimoji="0" lang="ru-RU" sz="2400" b="1" i="0" u="none" strike="noStrike" cap="none" normalizeH="0" baseline="0" dirty="0" smtClean="0">
                <a:ln>
                  <a:noFill/>
                </a:ln>
                <a:solidFill>
                  <a:srgbClr val="000000"/>
                </a:solidFill>
                <a:effectLst/>
                <a:latin typeface="Calibri" pitchFamily="34" charset="0"/>
              </a:rPr>
              <a:t>пядь малую </a:t>
            </a:r>
            <a:r>
              <a:rPr kumimoji="0" lang="ru-RU" sz="2400" b="0" i="0" u="none" strike="noStrike" cap="none" normalizeH="0" baseline="0" dirty="0" smtClean="0">
                <a:ln>
                  <a:noFill/>
                </a:ln>
                <a:solidFill>
                  <a:srgbClr val="000000"/>
                </a:solidFill>
                <a:effectLst/>
                <a:latin typeface="Calibri" pitchFamily="34" charset="0"/>
              </a:rPr>
              <a:t>— расстояние между концами вытянутых большого и указательного пальцев, что составляет около 18 см, и </a:t>
            </a:r>
            <a:r>
              <a:rPr kumimoji="0" lang="ru-RU" sz="2400" b="1" i="0" u="none" strike="noStrike" cap="none" normalizeH="0" baseline="0" dirty="0" smtClean="0">
                <a:ln>
                  <a:noFill/>
                </a:ln>
                <a:solidFill>
                  <a:srgbClr val="000000"/>
                </a:solidFill>
                <a:effectLst/>
                <a:latin typeface="Calibri" pitchFamily="34" charset="0"/>
              </a:rPr>
              <a:t>пядь великую </a:t>
            </a:r>
            <a:r>
              <a:rPr kumimoji="0" lang="ru-RU" sz="2400" b="0" i="0" u="none" strike="noStrike" cap="none" normalizeH="0" baseline="0" dirty="0" smtClean="0">
                <a:ln>
                  <a:noFill/>
                </a:ln>
                <a:solidFill>
                  <a:srgbClr val="000000"/>
                </a:solidFill>
                <a:effectLst/>
                <a:latin typeface="Calibri" pitchFamily="34" charset="0"/>
              </a:rPr>
              <a:t>— расстояние от конца вытянутого мизинца до конца большого пальца, 22— 23   </a:t>
            </a:r>
            <a:r>
              <a:rPr kumimoji="0" lang="ru-RU" sz="2400" b="0" i="0" u="none" strike="noStrike" cap="none" normalizeH="0" baseline="0" dirty="0" smtClean="0">
                <a:ln>
                  <a:noFill/>
                </a:ln>
                <a:solidFill>
                  <a:srgbClr val="000000"/>
                </a:solidFill>
                <a:effectLst/>
                <a:latin typeface="Calibri" pitchFamily="34" charset="0"/>
              </a:rPr>
              <a:t>см.</a:t>
            </a:r>
            <a:endParaRPr kumimoji="0" lang="ru-RU"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AOP6FGD"/>
          <p:cNvPicPr>
            <a:picLocks noChangeAspect="1" noChangeArrowheads="1"/>
          </p:cNvPicPr>
          <p:nvPr/>
        </p:nvPicPr>
        <p:blipFill>
          <a:blip r:embed="rId2">
            <a:clrChange>
              <a:clrFrom>
                <a:srgbClr val="FFFFFF"/>
              </a:clrFrom>
              <a:clrTo>
                <a:srgbClr val="FFFFFF">
                  <a:alpha val="0"/>
                </a:srgbClr>
              </a:clrTo>
            </a:clrChange>
            <a:lum bright="-6000" contrast="24000"/>
          </a:blip>
          <a:srcRect/>
          <a:stretch>
            <a:fillRect/>
          </a:stretch>
        </p:blipFill>
        <p:spPr bwMode="auto">
          <a:xfrm>
            <a:off x="3752850" y="1643063"/>
            <a:ext cx="1320800" cy="1536700"/>
          </a:xfrm>
          <a:prstGeom prst="rect">
            <a:avLst/>
          </a:prstGeom>
          <a:noFill/>
          <a:ln w="9525">
            <a:noFill/>
            <a:miter lim="800000"/>
            <a:headEnd/>
            <a:tailEnd/>
          </a:ln>
        </p:spPr>
      </p:pic>
      <p:sp>
        <p:nvSpPr>
          <p:cNvPr id="4" name="Прямоугольник 3"/>
          <p:cNvSpPr/>
          <p:nvPr/>
        </p:nvSpPr>
        <p:spPr>
          <a:xfrm>
            <a:off x="1785918" y="3244334"/>
            <a:ext cx="6000792" cy="707886"/>
          </a:xfrm>
          <a:prstGeom prst="rect">
            <a:avLst/>
          </a:prstGeom>
        </p:spPr>
        <p:txBody>
          <a:bodyPr wrap="square">
            <a:spAutoFit/>
          </a:bodyPr>
          <a:lstStyle/>
          <a:p>
            <a:pPr algn="ctr"/>
            <a:r>
              <a:rPr lang="ru-RU" sz="4000" b="1" dirty="0" smtClean="0">
                <a:solidFill>
                  <a:srgbClr val="000000"/>
                </a:solidFill>
                <a:latin typeface="Calibri" pitchFamily="34" charset="0"/>
              </a:rPr>
              <a:t>Спасибо за </a:t>
            </a:r>
            <a:r>
              <a:rPr lang="ru-RU" sz="4000" b="1" dirty="0" smtClean="0">
                <a:solidFill>
                  <a:srgbClr val="000000"/>
                </a:solidFill>
                <a:latin typeface="Calibri" pitchFamily="34" charset="0"/>
              </a:rPr>
              <a:t>внимание !!!</a:t>
            </a:r>
            <a:endParaRPr lang="ru-RU" sz="4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a:t>
            </a:r>
            <a:endParaRPr lang="ru-RU" dirty="0"/>
          </a:p>
        </p:txBody>
      </p:sp>
      <p:sp>
        <p:nvSpPr>
          <p:cNvPr id="3" name="Содержимое 2"/>
          <p:cNvSpPr>
            <a:spLocks noGrp="1"/>
          </p:cNvSpPr>
          <p:nvPr>
            <p:ph idx="1"/>
          </p:nvPr>
        </p:nvSpPr>
        <p:spPr/>
        <p:txBody>
          <a:bodyPr>
            <a:normAutofit fontScale="85000" lnSpcReduction="10000"/>
          </a:bodyPr>
          <a:lstStyle/>
          <a:p>
            <a:pPr algn="just">
              <a:lnSpc>
                <a:spcPct val="120000"/>
              </a:lnSpc>
            </a:pPr>
            <a:r>
              <a:rPr lang="ru-RU" dirty="0" smtClean="0"/>
              <a:t>п</a:t>
            </a:r>
            <a:r>
              <a:rPr lang="ru-RU" dirty="0" smtClean="0"/>
              <a:t>ознакомить </a:t>
            </a:r>
            <a:r>
              <a:rPr lang="ru-RU" dirty="0" smtClean="0"/>
              <a:t>учащихся со старыми русскими </a:t>
            </a:r>
            <a:r>
              <a:rPr lang="ru-RU" dirty="0" smtClean="0"/>
              <a:t>мерами;</a:t>
            </a:r>
          </a:p>
          <a:p>
            <a:pPr algn="just">
              <a:lnSpc>
                <a:spcPct val="120000"/>
              </a:lnSpc>
            </a:pPr>
            <a:r>
              <a:rPr lang="ru-RU" dirty="0" smtClean="0"/>
              <a:t>учить </a:t>
            </a:r>
            <a:r>
              <a:rPr lang="ru-RU" dirty="0" smtClean="0"/>
              <a:t>использовать знания в повседневной жизни</a:t>
            </a:r>
            <a:r>
              <a:rPr lang="ru-RU" dirty="0" smtClean="0"/>
              <a:t>;</a:t>
            </a:r>
          </a:p>
          <a:p>
            <a:pPr algn="just">
              <a:lnSpc>
                <a:spcPct val="120000"/>
              </a:lnSpc>
            </a:pPr>
            <a:r>
              <a:rPr lang="ru-RU" dirty="0" smtClean="0"/>
              <a:t>развивать </a:t>
            </a:r>
            <a:r>
              <a:rPr lang="ru-RU" dirty="0" smtClean="0"/>
              <a:t>творческое мышление при составлении вопросов и задач по математике; </a:t>
            </a:r>
            <a:endParaRPr lang="ru-RU" dirty="0" smtClean="0"/>
          </a:p>
          <a:p>
            <a:pPr algn="just">
              <a:lnSpc>
                <a:spcPct val="120000"/>
              </a:lnSpc>
            </a:pPr>
            <a:r>
              <a:rPr lang="ru-RU" dirty="0" smtClean="0"/>
              <a:t>рассмотреть </a:t>
            </a:r>
            <a:r>
              <a:rPr lang="ru-RU" dirty="0" smtClean="0"/>
              <a:t>пословицы и поговорки, в которых употребляются старые русские меры</a:t>
            </a:r>
            <a:r>
              <a:rPr lang="ru-RU" dirty="0" smtClean="0"/>
              <a:t>;</a:t>
            </a:r>
          </a:p>
          <a:p>
            <a:pPr algn="just">
              <a:lnSpc>
                <a:spcPct val="120000"/>
              </a:lnSpc>
            </a:pPr>
            <a:r>
              <a:rPr lang="ru-RU" dirty="0" smtClean="0"/>
              <a:t> </a:t>
            </a:r>
            <a:r>
              <a:rPr lang="ru-RU" dirty="0" smtClean="0"/>
              <a:t>развивать речь учащихся при объяснении пословиц.</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0813" algn="l" defTabSz="914400" rtl="0" eaLnBrk="1" fontAlgn="base" latinLnBrk="0" hangingPunct="1">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50813" algn="l" defTabSz="914400" rtl="0" eaLnBrk="1" fontAlgn="base" latinLnBrk="0" hangingPunct="1">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p:txBody>
      </p:sp>
      <p:sp>
        <p:nvSpPr>
          <p:cNvPr id="3" name="Блок-схема: перфолента 2"/>
          <p:cNvSpPr/>
          <p:nvPr/>
        </p:nvSpPr>
        <p:spPr>
          <a:xfrm>
            <a:off x="214282" y="285728"/>
            <a:ext cx="5214974" cy="1643074"/>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50813" fontAlgn="base">
              <a:spcBef>
                <a:spcPct val="0"/>
              </a:spcBef>
              <a:spcAft>
                <a:spcPct val="0"/>
              </a:spcAft>
            </a:pPr>
            <a:r>
              <a:rPr lang="ru-RU" b="1" i="1" dirty="0" smtClean="0">
                <a:solidFill>
                  <a:srgbClr val="0000FF"/>
                </a:solidFill>
                <a:latin typeface="Arial" pitchFamily="34" charset="0"/>
                <a:ea typeface="Times New Roman" pitchFamily="18" charset="0"/>
              </a:rPr>
              <a:t>Один, как перст</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человек, не имеющий ни   родных,   ни   близких,   ни   друзей.</a:t>
            </a:r>
            <a:endParaRPr lang="ru-RU" dirty="0" smtClean="0">
              <a:solidFill>
                <a:schemeClr val="tx1"/>
              </a:solidFill>
              <a:latin typeface="Arial" pitchFamily="34" charset="0"/>
            </a:endParaRPr>
          </a:p>
        </p:txBody>
      </p:sp>
      <p:sp>
        <p:nvSpPr>
          <p:cNvPr id="10" name="Блок-схема: память с посл. доступом 9"/>
          <p:cNvSpPr/>
          <p:nvPr/>
        </p:nvSpPr>
        <p:spPr>
          <a:xfrm>
            <a:off x="2071670" y="2143116"/>
            <a:ext cx="6786610" cy="221457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Не указывай на людей перстом! Не указали бы на тебя шестом!</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Если будешь кого-то обвинять (показывать на него пальцем), то тебя могут обвинить в чем-то значительно худшем или сделать это в еще   более   грубой   манере.</a:t>
            </a:r>
            <a:endParaRPr lang="ru-RU" dirty="0" smtClean="0">
              <a:solidFill>
                <a:schemeClr val="tx1"/>
              </a:solidFill>
              <a:latin typeface="Arial" pitchFamily="34" charset="0"/>
            </a:endParaRPr>
          </a:p>
        </p:txBody>
      </p:sp>
      <p:pic>
        <p:nvPicPr>
          <p:cNvPr id="23566" name="Picture 14" descr="http://im0-tub-ru.yandex.net/i?id=287335915-40-72&amp;n=21"/>
          <p:cNvPicPr>
            <a:picLocks noChangeAspect="1" noChangeArrowheads="1"/>
          </p:cNvPicPr>
          <p:nvPr/>
        </p:nvPicPr>
        <p:blipFill>
          <a:blip r:embed="rId2"/>
          <a:srcRect/>
          <a:stretch>
            <a:fillRect/>
          </a:stretch>
        </p:blipFill>
        <p:spPr bwMode="auto">
          <a:xfrm>
            <a:off x="428596" y="2428868"/>
            <a:ext cx="1571636" cy="1714502"/>
          </a:xfrm>
          <a:prstGeom prst="rect">
            <a:avLst/>
          </a:prstGeom>
          <a:noFill/>
        </p:spPr>
      </p:pic>
      <p:sp>
        <p:nvSpPr>
          <p:cNvPr id="14" name="Пятно 1 13"/>
          <p:cNvSpPr/>
          <p:nvPr/>
        </p:nvSpPr>
        <p:spPr>
          <a:xfrm>
            <a:off x="-357222" y="4143380"/>
            <a:ext cx="6929486" cy="314327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От горшка два вершка, а уже указчик</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молодой человек, не имеющий жизненного опыта, но самонадеянно поучающий всех.</a:t>
            </a:r>
            <a:endParaRPr lang="ru-RU" dirty="0" smtClean="0">
              <a:solidFill>
                <a:schemeClr val="tx1"/>
              </a:solidFill>
              <a:latin typeface="Arial" pitchFamily="34" charset="0"/>
            </a:endParaRPr>
          </a:p>
        </p:txBody>
      </p:sp>
      <p:pic>
        <p:nvPicPr>
          <p:cNvPr id="23574" name="Picture 22" descr="http://im0-tub-ru.yandex.net/i?id=442072717-46-72&amp;n=21"/>
          <p:cNvPicPr>
            <a:picLocks noChangeAspect="1" noChangeArrowheads="1"/>
          </p:cNvPicPr>
          <p:nvPr/>
        </p:nvPicPr>
        <p:blipFill>
          <a:blip r:embed="rId3"/>
          <a:srcRect/>
          <a:stretch>
            <a:fillRect/>
          </a:stretch>
        </p:blipFill>
        <p:spPr bwMode="auto">
          <a:xfrm>
            <a:off x="6357950" y="4500570"/>
            <a:ext cx="2428892" cy="2143140"/>
          </a:xfrm>
          <a:prstGeom prst="rect">
            <a:avLst/>
          </a:prstGeom>
          <a:noFill/>
        </p:spPr>
      </p:pic>
      <p:pic>
        <p:nvPicPr>
          <p:cNvPr id="23576" name="Picture 24" descr="http://im0-tub-ru.yandex.net/i?id=68249469-11-72&amp;n=21"/>
          <p:cNvPicPr>
            <a:picLocks noChangeAspect="1" noChangeArrowheads="1"/>
          </p:cNvPicPr>
          <p:nvPr/>
        </p:nvPicPr>
        <p:blipFill>
          <a:blip r:embed="rId4"/>
          <a:srcRect/>
          <a:stretch>
            <a:fillRect/>
          </a:stretch>
        </p:blipFill>
        <p:spPr bwMode="auto">
          <a:xfrm>
            <a:off x="6215074" y="214290"/>
            <a:ext cx="2143140" cy="18573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альтернативный процесс 1"/>
          <p:cNvSpPr/>
          <p:nvPr/>
        </p:nvSpPr>
        <p:spPr>
          <a:xfrm>
            <a:off x="500034" y="357166"/>
            <a:ext cx="4000528" cy="114300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Не уступить ни пяди</a:t>
            </a:r>
            <a:r>
              <a:rPr lang="ru-RU" dirty="0" smtClean="0">
                <a:solidFill>
                  <a:srgbClr val="000000"/>
                </a:solidFill>
                <a:latin typeface="Arial" pitchFamily="34" charset="0"/>
                <a:ea typeface="Times New Roman" pitchFamily="18" charset="0"/>
              </a:rPr>
              <a:t>— не отдать </a:t>
            </a:r>
            <a:r>
              <a:rPr lang="ru-RU" dirty="0" smtClean="0">
                <a:solidFill>
                  <a:srgbClr val="000000"/>
                </a:solidFill>
                <a:latin typeface="Arial" pitchFamily="34" charset="0"/>
                <a:ea typeface="Times New Roman" pitchFamily="18" charset="0"/>
              </a:rPr>
              <a:t> даже  самой   </a:t>
            </a:r>
            <a:r>
              <a:rPr lang="ru-RU" dirty="0" smtClean="0">
                <a:solidFill>
                  <a:srgbClr val="000000"/>
                </a:solidFill>
                <a:latin typeface="Arial" pitchFamily="34" charset="0"/>
                <a:ea typeface="Times New Roman" pitchFamily="18" charset="0"/>
              </a:rPr>
              <a:t>малости.</a:t>
            </a:r>
            <a:endParaRPr lang="ru-RU" dirty="0" smtClean="0">
              <a:solidFill>
                <a:schemeClr val="tx1"/>
              </a:solidFill>
              <a:latin typeface="Arial" pitchFamily="34" charset="0"/>
            </a:endParaRPr>
          </a:p>
        </p:txBody>
      </p:sp>
      <p:sp>
        <p:nvSpPr>
          <p:cNvPr id="3" name="7-конечная звезда 2"/>
          <p:cNvSpPr/>
          <p:nvPr/>
        </p:nvSpPr>
        <p:spPr>
          <a:xfrm>
            <a:off x="5643570" y="1785926"/>
            <a:ext cx="3071834" cy="2286016"/>
          </a:xfrm>
          <a:prstGeom prst="star7">
            <a:avLst>
              <a:gd name="adj" fmla="val 36134"/>
              <a:gd name="hf" fmla="val 102572"/>
              <a:gd name="vf" fmla="val 1052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smtClean="0">
                <a:solidFill>
                  <a:srgbClr val="0000FF"/>
                </a:solidFill>
                <a:latin typeface="Arial" pitchFamily="34" charset="0"/>
                <a:ea typeface="Times New Roman" pitchFamily="18" charset="0"/>
              </a:rPr>
              <a:t>Семь пядей во лбу</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об очень умном человеке</a:t>
            </a:r>
            <a:endParaRPr lang="ru-RU" dirty="0"/>
          </a:p>
        </p:txBody>
      </p:sp>
      <p:sp>
        <p:nvSpPr>
          <p:cNvPr id="4" name="Блок-схема: перфолента 3"/>
          <p:cNvSpPr/>
          <p:nvPr/>
        </p:nvSpPr>
        <p:spPr>
          <a:xfrm>
            <a:off x="285720" y="3429000"/>
            <a:ext cx="5429288" cy="34290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Сам с ноготок, а борода с локоток</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 человеке незавидной внешности, но </a:t>
            </a:r>
            <a:r>
              <a:rPr lang="ru-RU" dirty="0" smtClean="0">
                <a:solidFill>
                  <a:srgbClr val="000000"/>
                </a:solidFill>
                <a:latin typeface="Arial" pitchFamily="34" charset="0"/>
                <a:ea typeface="Times New Roman" pitchFamily="18" charset="0"/>
              </a:rPr>
              <a:t>пользующемся </a:t>
            </a:r>
            <a:r>
              <a:rPr lang="ru-RU" dirty="0" smtClean="0">
                <a:solidFill>
                  <a:srgbClr val="000000"/>
                </a:solidFill>
                <a:latin typeface="Arial" pitchFamily="34" charset="0"/>
                <a:ea typeface="Times New Roman" pitchFamily="18" charset="0"/>
              </a:rPr>
              <a:t>авторитетом благодаря своему уму, социальному положению или </a:t>
            </a:r>
            <a:r>
              <a:rPr lang="ru-RU" dirty="0" smtClean="0">
                <a:solidFill>
                  <a:srgbClr val="000000"/>
                </a:solidFill>
                <a:latin typeface="Arial" pitchFamily="34" charset="0"/>
                <a:ea typeface="Times New Roman" pitchFamily="18" charset="0"/>
              </a:rPr>
              <a:t>жизненному </a:t>
            </a:r>
            <a:r>
              <a:rPr lang="ru-RU" dirty="0" smtClean="0">
                <a:solidFill>
                  <a:srgbClr val="000000"/>
                </a:solidFill>
                <a:latin typeface="Arial" pitchFamily="34" charset="0"/>
                <a:ea typeface="Times New Roman" pitchFamily="18" charset="0"/>
              </a:rPr>
              <a:t>опыту. До Петра Первого борода считалась почетной принадлежностью </a:t>
            </a:r>
            <a:r>
              <a:rPr lang="ru-RU" dirty="0" smtClean="0">
                <a:solidFill>
                  <a:srgbClr val="000000"/>
                </a:solidFill>
                <a:latin typeface="Arial" pitchFamily="34" charset="0"/>
                <a:ea typeface="Times New Roman" pitchFamily="18" charset="0"/>
              </a:rPr>
              <a:t>мужчины</a:t>
            </a:r>
            <a:r>
              <a:rPr lang="ru-RU" dirty="0" smtClean="0">
                <a:solidFill>
                  <a:srgbClr val="000000"/>
                </a:solidFill>
                <a:latin typeface="Arial" pitchFamily="34" charset="0"/>
                <a:ea typeface="Times New Roman" pitchFamily="18" charset="0"/>
              </a:rPr>
              <a:t>. Длинная, холеная борода служила признаком   богатства,   знатности.</a:t>
            </a:r>
            <a:endParaRPr lang="ru-RU" dirty="0" smtClean="0">
              <a:solidFill>
                <a:schemeClr val="tx1"/>
              </a:solidFill>
              <a:latin typeface="Arial" pitchFamily="34" charset="0"/>
            </a:endParaRPr>
          </a:p>
        </p:txBody>
      </p:sp>
      <p:pic>
        <p:nvPicPr>
          <p:cNvPr id="1026" name="Picture 2" descr="http://stat8.blog.ru/lr/0a20660ba8ae90172e5c423311eefbf0"/>
          <p:cNvPicPr>
            <a:picLocks noChangeAspect="1" noChangeArrowheads="1"/>
          </p:cNvPicPr>
          <p:nvPr/>
        </p:nvPicPr>
        <p:blipFill>
          <a:blip r:embed="rId2"/>
          <a:srcRect/>
          <a:stretch>
            <a:fillRect/>
          </a:stretch>
        </p:blipFill>
        <p:spPr bwMode="auto">
          <a:xfrm>
            <a:off x="5214942" y="285729"/>
            <a:ext cx="2728904" cy="1357322"/>
          </a:xfrm>
          <a:prstGeom prst="rect">
            <a:avLst/>
          </a:prstGeom>
          <a:noFill/>
        </p:spPr>
      </p:pic>
      <p:pic>
        <p:nvPicPr>
          <p:cNvPr id="1028" name="Picture 4" descr="http://im7-tub-ru.yandex.net/i?id=201607599-26-72&amp;n=21"/>
          <p:cNvPicPr>
            <a:picLocks noChangeAspect="1" noChangeArrowheads="1"/>
          </p:cNvPicPr>
          <p:nvPr/>
        </p:nvPicPr>
        <p:blipFill>
          <a:blip r:embed="rId3"/>
          <a:srcRect/>
          <a:stretch>
            <a:fillRect/>
          </a:stretch>
        </p:blipFill>
        <p:spPr bwMode="auto">
          <a:xfrm>
            <a:off x="857224" y="2071678"/>
            <a:ext cx="2143125" cy="1428750"/>
          </a:xfrm>
          <a:prstGeom prst="rect">
            <a:avLst/>
          </a:prstGeom>
          <a:noFill/>
        </p:spPr>
      </p:pic>
      <p:pic>
        <p:nvPicPr>
          <p:cNvPr id="1030" name="Picture 6" descr="http://img-fotki.yandex.ru/get/4807/larisa-selyunina.1c/0_4ff28_42fb9cdd_L"/>
          <p:cNvPicPr>
            <a:picLocks noChangeAspect="1" noChangeArrowheads="1"/>
          </p:cNvPicPr>
          <p:nvPr/>
        </p:nvPicPr>
        <p:blipFill>
          <a:blip r:embed="rId4"/>
          <a:srcRect/>
          <a:stretch>
            <a:fillRect/>
          </a:stretch>
        </p:blipFill>
        <p:spPr bwMode="auto">
          <a:xfrm>
            <a:off x="6357949" y="4286256"/>
            <a:ext cx="2286017" cy="228601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8217634"/>
          </a:xfrm>
          <a:prstGeom prst="rect">
            <a:avLst/>
          </a:prstGeom>
        </p:spPr>
        <p:txBody>
          <a:bodyPr wrap="square">
            <a:spAutoFit/>
          </a:bodyPr>
          <a:lstStyle/>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dirty="0" smtClean="0">
              <a:latin typeface="Arial" pitchFamily="34" charset="0"/>
            </a:endParaRPr>
          </a:p>
          <a:p>
            <a:pPr lvl="0" indent="141288" eaLnBrk="0" fontAlgn="base" hangingPunct="0">
              <a:spcBef>
                <a:spcPct val="0"/>
              </a:spcBef>
              <a:spcAft>
                <a:spcPct val="0"/>
              </a:spcAft>
            </a:pPr>
            <a:endParaRPr lang="ru-RU" sz="2400" dirty="0" smtClean="0">
              <a:latin typeface="Arial" pitchFamily="34" charset="0"/>
            </a:endParaRPr>
          </a:p>
        </p:txBody>
      </p:sp>
      <p:sp>
        <p:nvSpPr>
          <p:cNvPr id="3" name="Прямоугольник 2"/>
          <p:cNvSpPr/>
          <p:nvPr/>
        </p:nvSpPr>
        <p:spPr>
          <a:xfrm>
            <a:off x="0" y="5072073"/>
            <a:ext cx="9144000" cy="1938992"/>
          </a:xfrm>
          <a:prstGeom prst="rect">
            <a:avLst/>
          </a:prstGeom>
        </p:spPr>
        <p:txBody>
          <a:bodyPr wrap="square">
            <a:spAutoFit/>
          </a:bodyPr>
          <a:lstStyle/>
          <a:p>
            <a:pPr lvl="0" indent="141288" algn="just" fontAlgn="base">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algn="just" fontAlgn="base">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algn="just" fontAlgn="base">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algn="just" fontAlgn="base">
              <a:spcBef>
                <a:spcPct val="0"/>
              </a:spcBef>
              <a:spcAft>
                <a:spcPct val="0"/>
              </a:spcAft>
            </a:pPr>
            <a:endParaRPr lang="ru-RU" sz="2400" b="1" i="1" dirty="0" smtClean="0">
              <a:solidFill>
                <a:srgbClr val="0000FF"/>
              </a:solidFill>
              <a:latin typeface="Arial" pitchFamily="34" charset="0"/>
              <a:ea typeface="Times New Roman" pitchFamily="18" charset="0"/>
            </a:endParaRPr>
          </a:p>
          <a:p>
            <a:pPr lvl="0" indent="141288" algn="just" fontAlgn="base">
              <a:spcBef>
                <a:spcPct val="0"/>
              </a:spcBef>
              <a:spcAft>
                <a:spcPct val="0"/>
              </a:spcAft>
            </a:pPr>
            <a:endParaRPr lang="ru-RU" sz="2400" b="1" i="1" dirty="0" smtClean="0">
              <a:solidFill>
                <a:srgbClr val="0000FF"/>
              </a:solidFill>
              <a:latin typeface="Arial" pitchFamily="34" charset="0"/>
              <a:ea typeface="Times New Roman" pitchFamily="18" charset="0"/>
            </a:endParaRPr>
          </a:p>
        </p:txBody>
      </p:sp>
      <p:sp>
        <p:nvSpPr>
          <p:cNvPr id="4" name="Овальная выноска 3"/>
          <p:cNvSpPr/>
          <p:nvPr/>
        </p:nvSpPr>
        <p:spPr>
          <a:xfrm>
            <a:off x="214282" y="357166"/>
            <a:ext cx="4929222" cy="1714512"/>
          </a:xfrm>
          <a:prstGeom prst="wedgeEllipseCallout">
            <a:avLst>
              <a:gd name="adj1" fmla="val 34288"/>
              <a:gd name="adj2" fmla="val 574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Каждый купец на свой аршин меряет</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каждый судит о любом деле </a:t>
            </a:r>
            <a:r>
              <a:rPr lang="ru-RU" dirty="0" smtClean="0">
                <a:solidFill>
                  <a:srgbClr val="000000"/>
                </a:solidFill>
                <a:latin typeface="Arial" pitchFamily="34" charset="0"/>
                <a:ea typeface="Times New Roman" pitchFamily="18" charset="0"/>
              </a:rPr>
              <a:t>односторонне</a:t>
            </a:r>
            <a:r>
              <a:rPr lang="ru-RU" dirty="0" smtClean="0">
                <a:solidFill>
                  <a:srgbClr val="000000"/>
                </a:solidFill>
                <a:latin typeface="Arial" pitchFamily="34" charset="0"/>
                <a:ea typeface="Times New Roman" pitchFamily="18" charset="0"/>
              </a:rPr>
              <a:t>,   исходя   из   собственных   интересов.</a:t>
            </a:r>
            <a:endParaRPr lang="ru-RU" dirty="0" smtClean="0">
              <a:latin typeface="Arial" pitchFamily="34" charset="0"/>
            </a:endParaRPr>
          </a:p>
        </p:txBody>
      </p:sp>
      <p:pic>
        <p:nvPicPr>
          <p:cNvPr id="5" name="Picture 5" descr="123"/>
          <p:cNvPicPr>
            <a:picLocks noChangeAspect="1" noChangeArrowheads="1"/>
          </p:cNvPicPr>
          <p:nvPr/>
        </p:nvPicPr>
        <p:blipFill>
          <a:blip r:embed="rId2"/>
          <a:srcRect/>
          <a:stretch>
            <a:fillRect/>
          </a:stretch>
        </p:blipFill>
        <p:spPr bwMode="auto">
          <a:xfrm>
            <a:off x="3500430" y="2285992"/>
            <a:ext cx="2232025" cy="1871663"/>
          </a:xfrm>
          <a:prstGeom prst="rect">
            <a:avLst/>
          </a:prstGeom>
          <a:noFill/>
          <a:ln w="9525">
            <a:noFill/>
            <a:miter lim="800000"/>
            <a:headEnd/>
            <a:tailEnd/>
          </a:ln>
        </p:spPr>
      </p:pic>
      <p:sp>
        <p:nvSpPr>
          <p:cNvPr id="8" name="Скругленная прямоугольная выноска 7"/>
          <p:cNvSpPr/>
          <p:nvPr/>
        </p:nvSpPr>
        <p:spPr>
          <a:xfrm>
            <a:off x="6072198" y="428604"/>
            <a:ext cx="2786082" cy="1969970"/>
          </a:xfrm>
          <a:prstGeom prst="wedgeRoundRectCallout">
            <a:avLst>
              <a:gd name="adj1" fmla="val -66036"/>
              <a:gd name="adj2" fmla="val 8714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smtClean="0">
                <a:solidFill>
                  <a:srgbClr val="0000FF"/>
                </a:solidFill>
                <a:latin typeface="Arial" pitchFamily="34" charset="0"/>
                <a:ea typeface="Times New Roman" pitchFamily="18" charset="0"/>
              </a:rPr>
              <a:t>Сидит, ходит, словно аршин проглотил</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   неестественно   прямом   человеке</a:t>
            </a:r>
            <a:endParaRPr lang="ru-RU" dirty="0"/>
          </a:p>
        </p:txBody>
      </p:sp>
      <p:sp>
        <p:nvSpPr>
          <p:cNvPr id="10" name="Выноска-облако 9"/>
          <p:cNvSpPr/>
          <p:nvPr/>
        </p:nvSpPr>
        <p:spPr>
          <a:xfrm>
            <a:off x="0" y="2143116"/>
            <a:ext cx="2786050" cy="2500330"/>
          </a:xfrm>
          <a:prstGeom prst="cloudCallout">
            <a:avLst>
              <a:gd name="adj1" fmla="val 72997"/>
              <a:gd name="adj2" fmla="val -114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На аршин борода, да ума на пядь</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   взрослом,   но   глупом   человеке.</a:t>
            </a:r>
            <a:endParaRPr lang="ru-RU" dirty="0" smtClean="0">
              <a:latin typeface="Arial" pitchFamily="34" charset="0"/>
            </a:endParaRPr>
          </a:p>
        </p:txBody>
      </p:sp>
      <p:sp>
        <p:nvSpPr>
          <p:cNvPr id="11" name="Блок-схема: альтернативный процесс 10"/>
          <p:cNvSpPr/>
          <p:nvPr/>
        </p:nvSpPr>
        <p:spPr>
          <a:xfrm>
            <a:off x="3000364" y="4572008"/>
            <a:ext cx="3714776" cy="18573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На три аршина в землю видит</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 внимательном, прозорливом человеке, от которого   ничего   невозможно   утаить.</a:t>
            </a:r>
            <a:endParaRPr lang="ru-RU" b="1" i="1" dirty="0" smtClean="0">
              <a:solidFill>
                <a:srgbClr val="0000FF"/>
              </a:solidFill>
              <a:latin typeface="Arial" pitchFamily="34" charset="0"/>
              <a:ea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428596" y="500042"/>
            <a:ext cx="3714776" cy="1714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smtClean="0">
                <a:solidFill>
                  <a:srgbClr val="0000FF"/>
                </a:solidFill>
                <a:latin typeface="Arial" pitchFamily="34" charset="0"/>
                <a:ea typeface="Times New Roman" pitchFamily="18" charset="0"/>
              </a:rPr>
              <a:t>Косая сажень в плечах</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широкоплечий, высокого   роста   человек</a:t>
            </a:r>
            <a:endParaRPr lang="ru-RU" dirty="0"/>
          </a:p>
        </p:txBody>
      </p:sp>
      <p:sp>
        <p:nvSpPr>
          <p:cNvPr id="4" name="Овал 3"/>
          <p:cNvSpPr/>
          <p:nvPr/>
        </p:nvSpPr>
        <p:spPr>
          <a:xfrm>
            <a:off x="5000628" y="1142984"/>
            <a:ext cx="3643338" cy="20717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Полено к полену </a:t>
            </a:r>
            <a:r>
              <a:rPr lang="ru-RU" b="1" dirty="0" smtClean="0">
                <a:solidFill>
                  <a:srgbClr val="0000FF"/>
                </a:solidFill>
                <a:latin typeface="Arial" pitchFamily="34" charset="0"/>
                <a:ea typeface="Times New Roman" pitchFamily="18" charset="0"/>
              </a:rPr>
              <a:t>— </a:t>
            </a:r>
            <a:r>
              <a:rPr lang="ru-RU" b="1" i="1" dirty="0" smtClean="0">
                <a:solidFill>
                  <a:srgbClr val="0000FF"/>
                </a:solidFill>
                <a:latin typeface="Arial" pitchFamily="34" charset="0"/>
                <a:ea typeface="Times New Roman" pitchFamily="18" charset="0"/>
              </a:rPr>
              <a:t>сажень</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о </a:t>
            </a:r>
            <a:r>
              <a:rPr lang="ru-RU" dirty="0" smtClean="0">
                <a:solidFill>
                  <a:srgbClr val="000000"/>
                </a:solidFill>
                <a:latin typeface="Arial" pitchFamily="34" charset="0"/>
                <a:ea typeface="Times New Roman" pitchFamily="18" charset="0"/>
              </a:rPr>
              <a:t>накоплении   </a:t>
            </a:r>
            <a:r>
              <a:rPr lang="ru-RU" dirty="0" smtClean="0">
                <a:solidFill>
                  <a:srgbClr val="000000"/>
                </a:solidFill>
                <a:latin typeface="Arial" pitchFamily="34" charset="0"/>
                <a:ea typeface="Times New Roman" pitchFamily="18" charset="0"/>
              </a:rPr>
              <a:t>запасов,   богатства   путем   экономии</a:t>
            </a:r>
            <a:r>
              <a:rPr lang="ru-RU" dirty="0" smtClean="0">
                <a:latin typeface="Arial" pitchFamily="34" charset="0"/>
              </a:rPr>
              <a:t> </a:t>
            </a:r>
          </a:p>
        </p:txBody>
      </p:sp>
      <p:pic>
        <p:nvPicPr>
          <p:cNvPr id="5" name="Picture 5" descr="100"/>
          <p:cNvPicPr>
            <a:picLocks noChangeAspect="1" noChangeArrowheads="1"/>
          </p:cNvPicPr>
          <p:nvPr/>
        </p:nvPicPr>
        <p:blipFill>
          <a:blip r:embed="rId2"/>
          <a:srcRect/>
          <a:stretch>
            <a:fillRect/>
          </a:stretch>
        </p:blipFill>
        <p:spPr bwMode="auto">
          <a:xfrm>
            <a:off x="785786" y="3500438"/>
            <a:ext cx="6983412" cy="2282825"/>
          </a:xfrm>
          <a:prstGeom prst="rect">
            <a:avLst/>
          </a:prstGeom>
          <a:noFill/>
          <a:ln w="9525">
            <a:noFill/>
            <a:miter lim="800000"/>
            <a:headEnd/>
            <a:tailEnd/>
          </a:ln>
        </p:spPr>
      </p:pic>
      <p:sp>
        <p:nvSpPr>
          <p:cNvPr id="6" name="Стрелка вниз 5"/>
          <p:cNvSpPr/>
          <p:nvPr/>
        </p:nvSpPr>
        <p:spPr>
          <a:xfrm>
            <a:off x="2428860" y="2357430"/>
            <a:ext cx="500066"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rot="2192184">
            <a:off x="4813185" y="2704657"/>
            <a:ext cx="484632" cy="7332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1288" algn="just"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1" fontAlgn="base" latinLnBrk="0" hangingPunct="1">
              <a:lnSpc>
                <a:spcPct val="100000"/>
              </a:lnSpc>
              <a:spcBef>
                <a:spcPct val="0"/>
              </a:spcBef>
              <a:spcAft>
                <a:spcPct val="0"/>
              </a:spcAft>
              <a:buClrTx/>
              <a:buSzTx/>
              <a:buFontTx/>
              <a:buNone/>
              <a:tabLst/>
            </a:pPr>
            <a:endParaRPr lang="ru-RU"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0000FF"/>
              </a:solidFill>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a:p>
            <a:pPr marL="0" marR="0" lvl="0" indent="141288" algn="just"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0000FF"/>
              </a:solidFill>
              <a:effectLst/>
              <a:latin typeface="Arial" pitchFamily="34" charset="0"/>
              <a:ea typeface="Times New Roman" pitchFamily="18" charset="0"/>
            </a:endParaRPr>
          </a:p>
        </p:txBody>
      </p:sp>
      <p:sp>
        <p:nvSpPr>
          <p:cNvPr id="4" name="Прямоугольник 3"/>
          <p:cNvSpPr/>
          <p:nvPr/>
        </p:nvSpPr>
        <p:spPr>
          <a:xfrm>
            <a:off x="0" y="0"/>
            <a:ext cx="9144000" cy="3046988"/>
          </a:xfrm>
          <a:prstGeom prst="rect">
            <a:avLst/>
          </a:prstGeom>
        </p:spPr>
        <p:txBody>
          <a:bodyPr wrap="square">
            <a:spAutoFit/>
          </a:bodyPr>
          <a:lstStyle/>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a:p>
            <a:pPr lvl="0" indent="141288" algn="just" fontAlgn="base">
              <a:spcBef>
                <a:spcPct val="0"/>
              </a:spcBef>
              <a:spcAft>
                <a:spcPct val="0"/>
              </a:spcAft>
            </a:pPr>
            <a:endParaRPr lang="ru-RU" sz="2400" dirty="0" smtClean="0">
              <a:solidFill>
                <a:srgbClr val="000000"/>
              </a:solidFill>
              <a:latin typeface="Arial" pitchFamily="34" charset="0"/>
              <a:ea typeface="Times New Roman" pitchFamily="18" charset="0"/>
            </a:endParaRPr>
          </a:p>
        </p:txBody>
      </p:sp>
      <p:sp>
        <p:nvSpPr>
          <p:cNvPr id="6" name="Прямоугольник с двумя скругленными противолежащими углами 5"/>
          <p:cNvSpPr/>
          <p:nvPr/>
        </p:nvSpPr>
        <p:spPr>
          <a:xfrm>
            <a:off x="428596" y="142852"/>
            <a:ext cx="8143932" cy="257176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41288" algn="just" fontAlgn="base">
              <a:spcBef>
                <a:spcPct val="0"/>
              </a:spcBef>
              <a:spcAft>
                <a:spcPct val="0"/>
              </a:spcAft>
            </a:pPr>
            <a:r>
              <a:rPr lang="ru-RU" b="1" i="1" dirty="0" smtClean="0">
                <a:solidFill>
                  <a:srgbClr val="0000FF"/>
                </a:solidFill>
                <a:latin typeface="Arial" pitchFamily="34" charset="0"/>
                <a:ea typeface="Times New Roman" pitchFamily="18" charset="0"/>
              </a:rPr>
              <a:t>Коломенская верста</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шутливое прозви­ще для высокого человека. Это выражение появилось во времена царя Алексея </a:t>
            </a:r>
            <a:r>
              <a:rPr lang="ru-RU" dirty="0" smtClean="0">
                <a:solidFill>
                  <a:srgbClr val="000000"/>
                </a:solidFill>
                <a:latin typeface="Arial" pitchFamily="34" charset="0"/>
                <a:ea typeface="Times New Roman" pitchFamily="18" charset="0"/>
              </a:rPr>
              <a:t>Михайловича </a:t>
            </a:r>
            <a:r>
              <a:rPr lang="ru-RU" dirty="0" smtClean="0">
                <a:solidFill>
                  <a:srgbClr val="000000"/>
                </a:solidFill>
                <a:latin typeface="Arial" pitchFamily="34" charset="0"/>
                <a:ea typeface="Times New Roman" pitchFamily="18" charset="0"/>
              </a:rPr>
              <a:t>(правил в 1645—1676 гг.). Он повелел расставить вдоль дороги от Москвы (точнее, от ее Калужской заставы) до своего летнего дворца в селе Коломенском столбы на расстоянии 700 саженей друг от друга. Высокие, около двух саженей, т.е. примерно в 4 м, с орлами наверху, эти столбы оказали настолько большое впечатление на простых людей, что навсегда остались в народной   речи.</a:t>
            </a:r>
            <a:endParaRPr lang="ru-RU" dirty="0" smtClean="0">
              <a:latin typeface="Arial" pitchFamily="34" charset="0"/>
            </a:endParaRPr>
          </a:p>
          <a:p>
            <a:pPr lvl="0" indent="141288" algn="just" fontAlgn="base">
              <a:spcBef>
                <a:spcPct val="0"/>
              </a:spcBef>
              <a:spcAft>
                <a:spcPct val="0"/>
              </a:spcAft>
            </a:pPr>
            <a:endParaRPr lang="ru-RU" dirty="0" smtClean="0">
              <a:latin typeface="Arial" pitchFamily="34" charset="0"/>
            </a:endParaRPr>
          </a:p>
        </p:txBody>
      </p:sp>
      <p:pic>
        <p:nvPicPr>
          <p:cNvPr id="7" name="Picture 8" descr="YOCAT2SRH8CAYEPBK0CAYAB621CAN1L5WOCAD6TOQBCAWT4YQUCA2LNGYPCAPSM46RCAMX2NA0CAAEZD0FCATIO28SCABHN3W8CAKV60GZCAV9AQJ9CA4QPV8LCA5WFBDGCA9J25HVCABHA2GLCAC6X87X"/>
          <p:cNvPicPr>
            <a:picLocks noChangeAspect="1" noChangeArrowheads="1"/>
          </p:cNvPicPr>
          <p:nvPr/>
        </p:nvPicPr>
        <p:blipFill>
          <a:blip r:embed="rId2"/>
          <a:srcRect/>
          <a:stretch>
            <a:fillRect/>
          </a:stretch>
        </p:blipFill>
        <p:spPr bwMode="auto">
          <a:xfrm>
            <a:off x="3357554" y="2786058"/>
            <a:ext cx="1939925" cy="2016125"/>
          </a:xfrm>
          <a:prstGeom prst="rect">
            <a:avLst/>
          </a:prstGeom>
          <a:noFill/>
          <a:ln w="9525">
            <a:noFill/>
            <a:miter lim="800000"/>
            <a:headEnd/>
            <a:tailEnd/>
          </a:ln>
        </p:spPr>
      </p:pic>
      <p:sp>
        <p:nvSpPr>
          <p:cNvPr id="8" name="Блок-схема: альтернативный процесс 7"/>
          <p:cNvSpPr/>
          <p:nvPr/>
        </p:nvSpPr>
        <p:spPr>
          <a:xfrm>
            <a:off x="428596" y="2928934"/>
            <a:ext cx="2714644" cy="18573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Москва верстой далека, а сердцу ря­дом</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так русские люди характеризовали свое   отношение   к   столице.</a:t>
            </a:r>
            <a:endParaRPr lang="ru-RU" dirty="0" smtClean="0">
              <a:solidFill>
                <a:schemeClr val="tx1"/>
              </a:solidFill>
              <a:latin typeface="Arial" pitchFamily="34" charset="0"/>
            </a:endParaRPr>
          </a:p>
        </p:txBody>
      </p:sp>
      <p:sp>
        <p:nvSpPr>
          <p:cNvPr id="9" name="Скругленный прямоугольник 8"/>
          <p:cNvSpPr/>
          <p:nvPr/>
        </p:nvSpPr>
        <p:spPr>
          <a:xfrm>
            <a:off x="5572132" y="3000372"/>
            <a:ext cx="3000396" cy="18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Любовь не верстами меряется. Сто верст молодцу не крюк</a:t>
            </a:r>
            <a:r>
              <a:rPr lang="ru-RU" i="1"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 расстояние не может   быть   препятствием   для   любви.</a:t>
            </a:r>
            <a:endParaRPr lang="ru-RU" dirty="0" smtClean="0">
              <a:solidFill>
                <a:schemeClr val="tx1"/>
              </a:solidFill>
              <a:latin typeface="Arial" pitchFamily="34" charset="0"/>
            </a:endParaRPr>
          </a:p>
        </p:txBody>
      </p:sp>
      <p:sp>
        <p:nvSpPr>
          <p:cNvPr id="10" name="Скругленный прямоугольник 9"/>
          <p:cNvSpPr/>
          <p:nvPr/>
        </p:nvSpPr>
        <p:spPr>
          <a:xfrm>
            <a:off x="214282" y="5072074"/>
            <a:ext cx="2286016"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От   слова   до   дела — целая   верста</a:t>
            </a:r>
            <a:r>
              <a:rPr lang="ru-RU" i="1" dirty="0" smtClean="0">
                <a:solidFill>
                  <a:srgbClr val="000000"/>
                </a:solidFill>
                <a:latin typeface="Arial" pitchFamily="34" charset="0"/>
                <a:ea typeface="Times New Roman" pitchFamily="18" charset="0"/>
              </a:rPr>
              <a:t>.</a:t>
            </a:r>
            <a:endParaRPr lang="ru-RU" dirty="0" smtClean="0">
              <a:solidFill>
                <a:schemeClr val="tx1"/>
              </a:solidFill>
              <a:latin typeface="Arial" pitchFamily="34" charset="0"/>
            </a:endParaRPr>
          </a:p>
        </p:txBody>
      </p:sp>
      <p:sp>
        <p:nvSpPr>
          <p:cNvPr id="11" name="Скругленный прямоугольник 10"/>
          <p:cNvSpPr/>
          <p:nvPr/>
        </p:nvSpPr>
        <p:spPr>
          <a:xfrm>
            <a:off x="6215074" y="5000636"/>
            <a:ext cx="2428892" cy="16430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Верстой   </a:t>
            </a:r>
            <a:r>
              <a:rPr lang="ru-RU" b="1" i="1" dirty="0" smtClean="0">
                <a:solidFill>
                  <a:srgbClr val="0000FF"/>
                </a:solidFill>
                <a:latin typeface="Arial" pitchFamily="34" charset="0"/>
                <a:ea typeface="Times New Roman" pitchFamily="18" charset="0"/>
              </a:rPr>
              <a:t>ближе— </a:t>
            </a:r>
            <a:r>
              <a:rPr lang="ru-RU" b="1" i="1" dirty="0" smtClean="0">
                <a:solidFill>
                  <a:srgbClr val="0000FF"/>
                </a:solidFill>
                <a:latin typeface="Arial" pitchFamily="34" charset="0"/>
                <a:ea typeface="Times New Roman" pitchFamily="18" charset="0"/>
              </a:rPr>
              <a:t>пятаком   дешевле</a:t>
            </a:r>
            <a:r>
              <a:rPr lang="ru-RU" i="1" dirty="0" smtClean="0">
                <a:solidFill>
                  <a:srgbClr val="000000"/>
                </a:solidFill>
                <a:latin typeface="Arial" pitchFamily="34" charset="0"/>
                <a:ea typeface="Times New Roman" pitchFamily="18" charset="0"/>
              </a:rPr>
              <a:t>.</a:t>
            </a:r>
            <a:endParaRPr lang="ru-RU" dirty="0" smtClean="0">
              <a:solidFill>
                <a:schemeClr val="tx1"/>
              </a:solidFill>
              <a:latin typeface="Arial" pitchFamily="34" charset="0"/>
            </a:endParaRPr>
          </a:p>
        </p:txBody>
      </p:sp>
      <p:sp>
        <p:nvSpPr>
          <p:cNvPr id="12" name="Скругленный прямоугольник 11"/>
          <p:cNvSpPr/>
          <p:nvPr/>
        </p:nvSpPr>
        <p:spPr>
          <a:xfrm>
            <a:off x="2643174" y="5072074"/>
            <a:ext cx="3357586"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41288" algn="just" eaLnBrk="0" fontAlgn="base" hangingPunct="0">
              <a:spcBef>
                <a:spcPct val="0"/>
              </a:spcBef>
              <a:spcAft>
                <a:spcPct val="0"/>
              </a:spcAft>
            </a:pPr>
            <a:r>
              <a:rPr lang="ru-RU" b="1" i="1" dirty="0" smtClean="0">
                <a:solidFill>
                  <a:srgbClr val="0000FF"/>
                </a:solidFill>
                <a:latin typeface="Arial" pitchFamily="34" charset="0"/>
                <a:ea typeface="Times New Roman" pitchFamily="18" charset="0"/>
              </a:rPr>
              <a:t>На версту отстанешь — на десять </a:t>
            </a:r>
            <a:r>
              <a:rPr lang="ru-RU" b="1" i="1" dirty="0" smtClean="0">
                <a:solidFill>
                  <a:srgbClr val="0000FF"/>
                </a:solidFill>
                <a:latin typeface="Arial" pitchFamily="34" charset="0"/>
                <a:ea typeface="Times New Roman" pitchFamily="18" charset="0"/>
              </a:rPr>
              <a:t>догоняешь</a:t>
            </a:r>
            <a:r>
              <a:rPr lang="ru-RU" dirty="0" smtClean="0">
                <a:solidFill>
                  <a:srgbClr val="000000"/>
                </a:solidFill>
                <a:latin typeface="Arial" pitchFamily="34" charset="0"/>
                <a:ea typeface="Times New Roman" pitchFamily="18" charset="0"/>
              </a:rPr>
              <a:t> </a:t>
            </a:r>
            <a:r>
              <a:rPr lang="ru-RU" dirty="0" smtClean="0">
                <a:solidFill>
                  <a:srgbClr val="000000"/>
                </a:solidFill>
                <a:latin typeface="Arial" pitchFamily="34" charset="0"/>
                <a:ea typeface="Times New Roman" pitchFamily="18" charset="0"/>
              </a:rPr>
              <a:t>даже </a:t>
            </a:r>
            <a:r>
              <a:rPr lang="ru-RU" dirty="0" smtClean="0">
                <a:solidFill>
                  <a:srgbClr val="000000"/>
                </a:solidFill>
                <a:latin typeface="Arial" pitchFamily="34" charset="0"/>
                <a:ea typeface="Times New Roman" pitchFamily="18" charset="0"/>
              </a:rPr>
              <a:t>	небольшое отставание </a:t>
            </a:r>
            <a:r>
              <a:rPr lang="ru-RU" dirty="0" smtClean="0">
                <a:solidFill>
                  <a:srgbClr val="000000"/>
                </a:solidFill>
                <a:latin typeface="Arial" pitchFamily="34" charset="0"/>
                <a:ea typeface="Times New Roman" pitchFamily="18" charset="0"/>
              </a:rPr>
              <a:t>очень трудно   преодолевать.</a:t>
            </a:r>
            <a:endParaRPr lang="ru-RU" dirty="0" smtClean="0">
              <a:latin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806</TotalTime>
  <Words>1883</Words>
  <Application>Microsoft Office PowerPoint</Application>
  <PresentationFormat>Экран (4:3)</PresentationFormat>
  <Paragraphs>224</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Трек</vt:lpstr>
      <vt:lpstr>Тема:        Старые русские меры в истории                      и речи народной                              Подготовила учитель математики                                            Веретенникова Евдокия Ильинична </vt:lpstr>
      <vt:lpstr>Слайд 2</vt:lpstr>
      <vt:lpstr>Ход мероприятия: </vt:lpstr>
      <vt:lpstr>Цель:</vt:lpstr>
      <vt:lpstr>Слайд 5</vt:lpstr>
      <vt:lpstr>Слайд 6</vt:lpstr>
      <vt:lpstr>Слайд 7</vt:lpstr>
      <vt:lpstr>Слайд 8</vt:lpstr>
      <vt:lpstr>Слайд 9</vt:lpstr>
      <vt:lpstr>Слайд 10</vt:lpstr>
      <vt:lpstr>Слайд 11</vt:lpstr>
      <vt:lpstr>4.Конкурс кроссвордов. </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Старые русские меры в истории                      и речи народной                              Подготовила учитель математики                                            Веретенникова Евдокия Ильинична </dc:title>
  <dc:creator>User</dc:creator>
  <cp:lastModifiedBy>User</cp:lastModifiedBy>
  <cp:revision>77</cp:revision>
  <dcterms:created xsi:type="dcterms:W3CDTF">2013-01-28T16:04:03Z</dcterms:created>
  <dcterms:modified xsi:type="dcterms:W3CDTF">2013-01-30T18:02:38Z</dcterms:modified>
</cp:coreProperties>
</file>