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81" r:id="rId3"/>
    <p:sldId id="280" r:id="rId4"/>
    <p:sldId id="285" r:id="rId5"/>
    <p:sldId id="283" r:id="rId6"/>
    <p:sldId id="284" r:id="rId7"/>
    <p:sldId id="282" r:id="rId8"/>
    <p:sldId id="266" r:id="rId9"/>
  </p:sldIdLst>
  <p:sldSz cx="12188825" cy="6858000"/>
  <p:notesSz cx="6858000" cy="91440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40" y="-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1A93D0-B5E5-450F-9A75-83C44056CDC7}" type="datetimeFigureOut">
              <a:rPr lang="ru-RU"/>
              <a:pPr>
                <a:defRPr/>
              </a:pPr>
              <a:t>31.01.2013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E3A75A5-CE3B-44FB-BC7D-C916AAD4CC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39F1A60-F8F6-4B62-BBB8-D9896AD1DE5D}" type="datetimeFigureOut">
              <a:rPr lang="ru-RU"/>
              <a:pPr>
                <a:defRPr/>
              </a:pPr>
              <a:t>31.01.2013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1056D-89BF-42BF-AE06-E087974FC0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0A57-73B1-49FF-9E83-B24FDFBF4FE1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58D1-E807-4E1E-8019-4BC03F315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AE52-59F1-4675-AF5D-96E5925E491E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267C-91A6-41DF-90B6-C4EBB8C8FC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1792-D403-4A7E-978A-5079CC6FCE9E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3209-FB58-4FF7-A566-7A310EFAE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919B-297C-4EC2-9BC4-1D274F91C446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5693-CCB6-40E3-8FC4-E6A451919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6B36-28C7-4C6A-980E-9313858D40BF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949F-7EAB-4E53-9000-27B8790251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294E-5AF8-471A-A394-FD3B698BFA13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AD463-2336-47BD-95A2-C14FEE09C7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BD87-4EC4-42E6-B8B6-2FBD71F36CAE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D5ED-7080-4CFC-A4D1-EAC5CBF66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F259-F4EB-48CC-9699-32CE8B4C6159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2813-3ED9-465A-A02B-3928C6E6C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80D0-E1B3-4E0A-A456-8104657342A4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9E44-C700-4C7A-826D-6DA91D4E27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C599C8-4964-40E7-A869-E33834CEED48}" type="datetimeFigureOut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A41A2-E2C4-46FA-9D38-1908DB92F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67" r:id="rId9"/>
    <p:sldLayoutId id="2147483666" r:id="rId10"/>
    <p:sldLayoutId id="214748366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9850" y="1498600"/>
            <a:ext cx="7800975" cy="3298825"/>
          </a:xfrm>
        </p:spPr>
        <p:txBody>
          <a:bodyPr rtlCol="0">
            <a:normAutofit fontScale="90000"/>
          </a:bodyPr>
          <a:lstStyle/>
          <a:p>
            <a:pPr defTabSz="12161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А.П.Чехов. </a:t>
            </a:r>
            <a:br>
              <a:rPr lang="ru-RU" b="1" dirty="0" smtClean="0"/>
            </a:br>
            <a:r>
              <a:rPr lang="ru-RU" b="1" dirty="0" smtClean="0"/>
              <a:t>Рассказ</a:t>
            </a:r>
            <a:br>
              <a:rPr lang="ru-RU" b="1" dirty="0" smtClean="0"/>
            </a:br>
            <a:r>
              <a:rPr lang="ru-RU" b="1" dirty="0" smtClean="0"/>
              <a:t> «О любви» как история об упущенном счастье</a:t>
            </a:r>
            <a:endParaRPr lang="ru-RU" dirty="0">
              <a:solidFill>
                <a:srgbClr val="374C81"/>
              </a:solidFill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6213" y="4927600"/>
            <a:ext cx="5154612" cy="12446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ts val="1863"/>
              </a:spcBef>
            </a:pPr>
            <a:r>
              <a:rPr lang="ru-RU" sz="2000" smtClean="0"/>
              <a:t>«Любовь…обращает жизнь из бессмыслицы в нечто осмысленное, из несчастья делает счастье». Л.Н.Толстой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О Чехове. </a:t>
            </a:r>
            <a:endParaRPr lang="ru-RU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522413" y="1857375"/>
          <a:ext cx="2514600" cy="3219450"/>
        </p:xfrm>
        <a:graphic>
          <a:graphicData uri="http://schemas.openxmlformats.org/presentationml/2006/ole">
            <p:oleObj spid="_x0000_s2050" name="Точечный рисунок" r:id="rId3" imgW="2514286" imgH="3219899" progId="PBrush">
              <p:embed/>
            </p:oleObj>
          </a:graphicData>
        </a:graphic>
      </p:graphicFrame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4665663" y="2786063"/>
            <a:ext cx="7143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entury Gothic" pitchFamily="34" charset="0"/>
              </a:rPr>
              <a:t>«Чехов умеет писать так, чтобы словам было тесно, а мыслям просторно»</a:t>
            </a:r>
          </a:p>
          <a:p>
            <a:r>
              <a:rPr lang="ru-RU" sz="3600">
                <a:latin typeface="Century Gothic" pitchFamily="34" charset="0"/>
              </a:rPr>
              <a:t>                                А.М.Горький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93788" y="0"/>
            <a:ext cx="10156825" cy="1397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022350" y="2286000"/>
            <a:ext cx="10287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Century Gothic" pitchFamily="34" charset="0"/>
              </a:rPr>
              <a:t>«Каштанка», «Злоумышленник», «Толстый и тонкий», «Хирургия», « Лошадиная фамилия», «Хамелеон», «Смерть чиновника», «Ванька», «Спать хочется»</a:t>
            </a:r>
            <a:endParaRPr lang="ru-RU" sz="3600"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46188" y="152400"/>
            <a:ext cx="10156825" cy="1397000"/>
          </a:xfrm>
          <a:prstGeom prst="rect">
            <a:avLst/>
          </a:prstGeom>
        </p:spPr>
        <p:txBody>
          <a:bodyPr lIns="121899" tIns="60949" rIns="121899" bIns="60949" anchor="b">
            <a:normAutofit/>
          </a:bodyPr>
          <a:lstStyle/>
          <a:p>
            <a:pPr defTabSz="1218987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 Произведения А. П. Чехова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Цели:</a:t>
            </a:r>
            <a:endParaRPr lang="ru-RU" smtClean="0"/>
          </a:p>
        </p:txBody>
      </p:sp>
      <p:sp>
        <p:nvSpPr>
          <p:cNvPr id="19458" name="Объект 1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01625" indent="-301625" defTabSz="1216025" eaLnBrk="1" hangingPunct="1">
              <a:buClr>
                <a:srgbClr val="374C81"/>
              </a:buClr>
            </a:pPr>
            <a:r>
              <a:rPr lang="ru-RU" sz="2800" b="1" smtClean="0">
                <a:latin typeface="Calibri" pitchFamily="34" charset="0"/>
              </a:rPr>
              <a:t>расширить знания учащихся о писателе; </a:t>
            </a:r>
          </a:p>
          <a:p>
            <a:pPr marL="301625" indent="-301625" defTabSz="1216025" eaLnBrk="1" hangingPunct="1">
              <a:buClr>
                <a:srgbClr val="374C81"/>
              </a:buClr>
            </a:pPr>
            <a:r>
              <a:rPr lang="ru-RU" sz="2800" b="1" smtClean="0">
                <a:latin typeface="Calibri" pitchFamily="34" charset="0"/>
              </a:rPr>
              <a:t>проследить мысли и чувства героев рассказа «О любви», выявить философский смысл того, какую роль могут сыграть сомнения в человеческой жизни; </a:t>
            </a:r>
          </a:p>
          <a:p>
            <a:pPr marL="301625" indent="-301625" defTabSz="1216025" eaLnBrk="1" hangingPunct="1">
              <a:buClr>
                <a:srgbClr val="374C81"/>
              </a:buClr>
            </a:pPr>
            <a:r>
              <a:rPr lang="ru-RU" sz="2800" b="1" smtClean="0">
                <a:latin typeface="Calibri" pitchFamily="34" charset="0"/>
              </a:rPr>
              <a:t>воспитывать понимание значимости любви, счастья в жизни человека.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Из истории создания</a:t>
            </a:r>
            <a:endParaRPr lang="ru-RU" smtClean="0"/>
          </a:p>
        </p:txBody>
      </p:sp>
      <p:pic>
        <p:nvPicPr>
          <p:cNvPr id="4" name="Picture 5" descr="10000696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3788" y="2071688"/>
            <a:ext cx="2857500" cy="4457700"/>
          </a:xfrm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522788" y="2286000"/>
            <a:ext cx="60928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Century Gothic" pitchFamily="34" charset="0"/>
              </a:rPr>
              <a:t>Рассказ был напечатан в 1898 году</a:t>
            </a:r>
          </a:p>
          <a:p>
            <a:r>
              <a:rPr lang="ru-RU" sz="3600" i="1">
                <a:latin typeface="Century Gothic" pitchFamily="34" charset="0"/>
              </a:rPr>
              <a:t> в 8-м номере журнала «Русская мысль».</a:t>
            </a:r>
            <a:endParaRPr lang="ru-RU" sz="360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Особенности композиции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198563" y="1412875"/>
            <a:ext cx="5759450" cy="5762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alibri" pitchFamily="34" charset="0"/>
              </a:rPr>
              <a:t>Рассказ в рассказе</a:t>
            </a:r>
          </a:p>
          <a:p>
            <a:pPr eaLnBrk="1" hangingPunct="1"/>
            <a:r>
              <a:rPr lang="ru-RU" b="1" smtClean="0">
                <a:latin typeface="Calibri" pitchFamily="34" charset="0"/>
              </a:rPr>
              <a:t>Работа в группах.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98563" y="2206625"/>
            <a:ext cx="97218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buFont typeface="Symbol" pitchFamily="18" charset="2"/>
              <a:buNone/>
              <a:tabLst>
                <a:tab pos="914400" algn="l"/>
              </a:tabLst>
            </a:pPr>
            <a:r>
              <a:rPr lang="en-US" sz="2000"/>
              <a:t>I </a:t>
            </a:r>
            <a:r>
              <a:rPr lang="ru-RU" sz="2000"/>
              <a:t>группа.</a:t>
            </a:r>
          </a:p>
          <a:p>
            <a:pPr lvl="1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sz="2000"/>
              <a:t>  Что мы узнаём  об Алёхине из  его рассказа о жизни в Софьине?</a:t>
            </a:r>
          </a:p>
          <a:p>
            <a:pPr lvl="1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sz="2000"/>
              <a:t>О чём говорит первое впечатление Алёхина от встречи с Анной Алексеевной?</a:t>
            </a:r>
          </a:p>
          <a:p>
            <a:pPr lvl="1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sz="2000"/>
              <a:t>Как развивались отношения между героями?</a:t>
            </a:r>
          </a:p>
          <a:p>
            <a:pPr lvl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000"/>
              <a:t>II </a:t>
            </a:r>
            <a:r>
              <a:rPr lang="ru-RU" sz="2000"/>
              <a:t>группа.</a:t>
            </a:r>
          </a:p>
          <a:p>
            <a:pPr lvl="1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sz="2000"/>
              <a:t>Какие вопросы мучают Алёхина и Анну Алексеевну?</a:t>
            </a:r>
            <a:endParaRPr lang="en-US" sz="2000"/>
          </a:p>
          <a:p>
            <a:pPr lvl="1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sz="2000"/>
              <a:t>Почему герои рассказа А.П.Чехова не могут быть счастливы? </a:t>
            </a:r>
            <a:endParaRPr lang="en-US" sz="2000"/>
          </a:p>
          <a:p>
            <a:pPr lvl="1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sz="2000"/>
              <a:t>На этот вопрос мы ответим в ходе урока.</a:t>
            </a:r>
            <a:endParaRPr lang="en-US" sz="2000"/>
          </a:p>
          <a:p>
            <a:pPr lvl="1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sz="2000"/>
              <a:t>Знали ли Алёхин и Анна Алексеевна о том, что любовь взаимна? </a:t>
            </a:r>
            <a:endParaRPr lang="en-US" sz="2000"/>
          </a:p>
          <a:p>
            <a:pPr lvl="1">
              <a:buFont typeface="Symbol" pitchFamily="18" charset="2"/>
              <a:buNone/>
              <a:tabLst>
                <a:tab pos="914400" algn="l"/>
              </a:tabLst>
            </a:pPr>
            <a:r>
              <a:rPr lang="en-US" sz="2000"/>
              <a:t>III</a:t>
            </a:r>
            <a:r>
              <a:rPr lang="ru-RU" sz="2000"/>
              <a:t>группа.</a:t>
            </a:r>
            <a:endParaRPr lang="en-US" sz="2000"/>
          </a:p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2000"/>
              <a:t>Почему герои скрывали свои чувства?</a:t>
            </a:r>
          </a:p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2000"/>
              <a:t>Какую роль играет вставной рассказ о любви Пелагеи к повару Никанору?</a:t>
            </a:r>
          </a:p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2000"/>
              <a:t>Какое значение имеют картины природы в рассказе?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308100" y="1214438"/>
            <a:ext cx="10406063" cy="1285875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По данным опорным словам охарактеризуйте главных героев рассказа.</a:t>
            </a:r>
            <a:br>
              <a:rPr lang="ru-RU" sz="4000" b="1" smtClean="0"/>
            </a:br>
            <a:r>
              <a:rPr lang="ru-RU" sz="2000" smtClean="0"/>
              <a:t>Дифференцированная работа.</a:t>
            </a:r>
            <a:br>
              <a:rPr lang="ru-RU" sz="2000" smtClean="0"/>
            </a:br>
            <a:r>
              <a:rPr lang="ru-RU" sz="2000" smtClean="0"/>
              <a:t>Мальчики/Девочки</a:t>
            </a:r>
          </a:p>
        </p:txBody>
      </p:sp>
      <p:pic>
        <p:nvPicPr>
          <p:cNvPr id="22530" name="Рисунок 68" descr="img1.gif (8395 bytes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9" t="18637" r="70779" b="40979"/>
          <a:stretch>
            <a:fillRect/>
          </a:stretch>
        </p:blipFill>
        <p:spPr>
          <a:xfrm>
            <a:off x="950913" y="2997200"/>
            <a:ext cx="5072062" cy="3360738"/>
          </a:xfrm>
        </p:spPr>
      </p:pic>
      <p:pic>
        <p:nvPicPr>
          <p:cNvPr id="22531" name="Рисунок 68" descr="img1.gif (8395 bytes)"/>
          <p:cNvPicPr>
            <a:picLocks noChangeAspect="1" noChangeArrowheads="1"/>
          </p:cNvPicPr>
          <p:nvPr/>
        </p:nvPicPr>
        <p:blipFill>
          <a:blip r:embed="rId2"/>
          <a:srcRect l="65334" t="18668" r="7333" b="41925"/>
          <a:stretch>
            <a:fillRect/>
          </a:stretch>
        </p:blipFill>
        <p:spPr bwMode="auto">
          <a:xfrm>
            <a:off x="6308725" y="2997200"/>
            <a:ext cx="51435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1054100" y="2420938"/>
            <a:ext cx="139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Алехин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7102475" y="2420938"/>
            <a:ext cx="250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А.А. Луганович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93738" y="333375"/>
            <a:ext cx="7777162" cy="1295400"/>
          </a:xfrm>
        </p:spPr>
        <p:txBody>
          <a:bodyPr/>
          <a:lstStyle/>
          <a:p>
            <a:pPr algn="r" eaLnBrk="1" hangingPunct="1"/>
            <a:r>
              <a:rPr lang="ru-RU" sz="4000" smtClean="0"/>
              <a:t>«Счастье – чувство и состояние полного, высшего удовлетворения». </a:t>
            </a:r>
            <a:br>
              <a:rPr lang="ru-RU" sz="4000" smtClean="0"/>
            </a:br>
            <a:r>
              <a:rPr lang="ru-RU" sz="2000" smtClean="0"/>
              <a:t>Ожегов С.И. Словарь русского языка.</a:t>
            </a:r>
            <a:br>
              <a:rPr lang="ru-RU" sz="2000" smtClean="0"/>
            </a:br>
            <a:r>
              <a:rPr lang="ru-RU" sz="4000" smtClean="0"/>
              <a:t> </a:t>
            </a: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270000" y="2708275"/>
            <a:ext cx="7008813" cy="23749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b="1" i="1" smtClean="0"/>
              <a:t>Мое мнение</a:t>
            </a:r>
            <a:r>
              <a:rPr lang="ru-RU" sz="2000" smtClean="0"/>
              <a:t> «Счастье человека зависит от него самого, от его отношения к окружающему миру, от способности строить гармоничные связи…</a:t>
            </a:r>
          </a:p>
          <a:p>
            <a:pPr eaLnBrk="1" hangingPunct="1">
              <a:spcBef>
                <a:spcPct val="0"/>
              </a:spcBef>
            </a:pPr>
            <a:r>
              <a:rPr lang="ru-RU" sz="2000" smtClean="0"/>
              <a:t>Любовь, особенно если это чувство взаимно, даёт человеку возможность быть счастливым. </a:t>
            </a:r>
          </a:p>
          <a:p>
            <a:pPr eaLnBrk="1" hangingPunct="1">
              <a:spcBef>
                <a:spcPct val="0"/>
              </a:spcBef>
            </a:pPr>
            <a:r>
              <a:rPr lang="ru-RU" sz="2000" smtClean="0"/>
              <a:t> </a:t>
            </a:r>
            <a:r>
              <a:rPr lang="ru-RU" sz="2000" b="1" i="1" smtClean="0"/>
              <a:t>А ВАШЕ?..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 (2)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 (2)</Template>
  <TotalTime>91</TotalTime>
  <Words>259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Century Gothic</vt:lpstr>
      <vt:lpstr>Calibri</vt:lpstr>
      <vt:lpstr>Symbol</vt:lpstr>
      <vt:lpstr>Wingdings</vt:lpstr>
      <vt:lpstr>TS102787940 (2)</vt:lpstr>
      <vt:lpstr>TS102787940 (2)</vt:lpstr>
      <vt:lpstr>TS102787940 (2)</vt:lpstr>
      <vt:lpstr>TS102787940 (2)</vt:lpstr>
      <vt:lpstr>TS102787940 (2)</vt:lpstr>
      <vt:lpstr>Точечный рисунок</vt:lpstr>
      <vt:lpstr>А.П.Чехов.  Рассказ  «О любви» как история об упущенном счастье</vt:lpstr>
      <vt:lpstr> О Чехове. </vt:lpstr>
      <vt:lpstr> </vt:lpstr>
      <vt:lpstr>Цели:</vt:lpstr>
      <vt:lpstr>Из истории создания</vt:lpstr>
      <vt:lpstr>Особенности композиции</vt:lpstr>
      <vt:lpstr>                   По данным опорным словам охарактеризуйте главных героев рассказа. Дифференцированная работа. Мальчики/Девочки</vt:lpstr>
      <vt:lpstr>«Счастье – чувство и состояние полного, высшего удовлетворения».  Ожегов С.И. Словарь русского языка.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А.П.Чехов.  Рассказ  «О любви» как история об упущенном счастье</dc:title>
  <dc:creator/>
  <cp:lastModifiedBy/>
  <cp:revision>5</cp:revision>
  <dcterms:created xsi:type="dcterms:W3CDTF">2013-01-30T12:41:38Z</dcterms:created>
  <dcterms:modified xsi:type="dcterms:W3CDTF">2013-01-31T03:46:12Z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