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6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18AC-4841-4D46-BECE-019B38271F75}" type="datetimeFigureOut">
              <a:rPr lang="ru-RU" smtClean="0"/>
              <a:pPr/>
              <a:t>14.11.2012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65BD-63D7-45B8-BD1F-3CF706D64B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18AC-4841-4D46-BECE-019B38271F75}" type="datetimeFigureOut">
              <a:rPr lang="ru-RU" smtClean="0"/>
              <a:pPr/>
              <a:t>14.11.2012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65BD-63D7-45B8-BD1F-3CF706D64B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18AC-4841-4D46-BECE-019B38271F75}" type="datetimeFigureOut">
              <a:rPr lang="ru-RU" smtClean="0"/>
              <a:pPr/>
              <a:t>14.11.2012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65BD-63D7-45B8-BD1F-3CF706D64B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18AC-4841-4D46-BECE-019B38271F75}" type="datetimeFigureOut">
              <a:rPr lang="ru-RU" smtClean="0"/>
              <a:pPr/>
              <a:t>14.11.2012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65BD-63D7-45B8-BD1F-3CF706D64B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18AC-4841-4D46-BECE-019B38271F75}" type="datetimeFigureOut">
              <a:rPr lang="ru-RU" smtClean="0"/>
              <a:pPr/>
              <a:t>14.11.2012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65BD-63D7-45B8-BD1F-3CF706D64B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18AC-4841-4D46-BECE-019B38271F75}" type="datetimeFigureOut">
              <a:rPr lang="ru-RU" smtClean="0"/>
              <a:pPr/>
              <a:t>14.11.2012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65BD-63D7-45B8-BD1F-3CF706D64B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18AC-4841-4D46-BECE-019B38271F75}" type="datetimeFigureOut">
              <a:rPr lang="ru-RU" smtClean="0"/>
              <a:pPr/>
              <a:t>14.11.2012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65BD-63D7-45B8-BD1F-3CF706D64B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18AC-4841-4D46-BECE-019B38271F75}" type="datetimeFigureOut">
              <a:rPr lang="ru-RU" smtClean="0"/>
              <a:pPr/>
              <a:t>14.11.2012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65BD-63D7-45B8-BD1F-3CF706D64B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18AC-4841-4D46-BECE-019B38271F75}" type="datetimeFigureOut">
              <a:rPr lang="ru-RU" smtClean="0"/>
              <a:pPr/>
              <a:t>14.11.2012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65BD-63D7-45B8-BD1F-3CF706D64B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18AC-4841-4D46-BECE-019B38271F75}" type="datetimeFigureOut">
              <a:rPr lang="ru-RU" smtClean="0"/>
              <a:pPr/>
              <a:t>14.11.2012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65BD-63D7-45B8-BD1F-3CF706D64B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C18AC-4841-4D46-BECE-019B38271F75}" type="datetimeFigureOut">
              <a:rPr lang="ru-RU" smtClean="0"/>
              <a:pPr/>
              <a:t>14.11.2012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465BD-63D7-45B8-BD1F-3CF706D64B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C18AC-4841-4D46-BECE-019B38271F75}" type="datetimeFigureOut">
              <a:rPr lang="ru-RU" smtClean="0"/>
              <a:pPr/>
              <a:t>14.11.2012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465BD-63D7-45B8-BD1F-3CF706D64B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shop.soft.cnews.ru/catalog/detail.php?PRODUCT_ID=86070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://shop.soft.cnews.ru/catalog/detail.php?PRODUCT_ID=85350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slide" Target="slide2.xml"/><Relationship Id="rId5" Type="http://schemas.openxmlformats.org/officeDocument/2006/relationships/hyperlink" Target="http://shop.soft.cnews.ru/catalog/detail.php?PRODUCT_ID=86017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://shop.soft.cnews.ru/catalog/detail.php?PRODUCT_ID=86015" TargetMode="External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C:\Users\&#1072;\Desktop\&#1086;&#1090;&#1082;&#1088;&#1099;&#1090;&#1099;&#1081;%20&#1091;&#1088;&#1086;&#1082;%20&#1075;&#1088;%206.11\&#1084;&#1072;&#1090;&#1077;&#1084;&#1072;&#1090;&#1080;&#1082;&#1072;%20&#1074;%20&#1087;&#1088;&#1086;&#1092;&#1077;&#1089;&#1089;&#1080;&#1080;%20&#1072;&#1074;&#1090;&#1086;&#1084;&#1077;&#1093;&#1072;&#1085;&#1080;&#1082;.ppt" TargetMode="Externa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http://www.autoradioservice.ru/images/computer-diagnostika/komputernaya_diagnostika_avto.jpg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14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8064896" cy="1470025"/>
          </a:xfrm>
        </p:spPr>
        <p:txBody>
          <a:bodyPr>
            <a:normAutofit fontScale="90000"/>
          </a:bodyPr>
          <a:lstStyle/>
          <a:p>
            <a:pPr algn="r"/>
            <a:r>
              <a:rPr lang="ru-RU" sz="3100" b="1" i="1" dirty="0" smtClean="0"/>
              <a:t>«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Вычислительная 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машина ценна настолько,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насколько ценен использующий её </a:t>
            </a: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человек»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Н.Вирт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293096"/>
            <a:ext cx="7160840" cy="1752600"/>
          </a:xfrm>
        </p:spPr>
        <p:txBody>
          <a:bodyPr>
            <a:normAutofit/>
          </a:bodyPr>
          <a:lstStyle/>
          <a:p>
            <a:pPr algn="r"/>
            <a:r>
              <a:rPr lang="ru-RU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«Математику </a:t>
            </a:r>
            <a:r>
              <a:rPr lang="ru-RU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уже затем учить надо, что она ум в порядок </a:t>
            </a:r>
            <a:r>
              <a:rPr lang="ru-RU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приводит»</a:t>
            </a:r>
            <a:endParaRPr lang="ru-RU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 В. Ломоносов</a:t>
            </a:r>
            <a:endParaRPr lang="ru-RU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16832"/>
            <a:ext cx="6462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Развитое мышление в области информатики — алгоритмическое </a:t>
            </a:r>
            <a:r>
              <a:rPr lang="ru-RU" sz="2400" dirty="0" smtClean="0"/>
              <a:t>мышление, которое поможет </a:t>
            </a:r>
            <a:r>
              <a:rPr lang="ru-RU" sz="2400" dirty="0" smtClean="0"/>
              <a:t>не только при работе с компьютером, но даже при понимании устройства механических конструкций типа автомобиля. </a:t>
            </a:r>
            <a:endParaRPr lang="ru-RU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Компьтерный</a:t>
            </a:r>
            <a:r>
              <a:rPr 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подбор автозапчастей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1506" name="Picture 2" descr="akv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4810125" cy="314327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7" name="Picture 3" descr="ANd9GcRyyrmpKGFG3PvSzgilt4E5GCXCnL1NtbzK4oAGkMczUwSZ34H-GCqDRAA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357298"/>
            <a:ext cx="4857784" cy="314327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8" name="Picture 4" descr=" Каталог запчастей Volvo 20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2000240"/>
            <a:ext cx="4857784" cy="314327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09" name="Picture 5" descr="02_20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2571744"/>
            <a:ext cx="4857784" cy="316707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10" name="Picture 6" descr="05_20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286124"/>
            <a:ext cx="4857783" cy="314327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Управляющая кнопка: в начало 8">
            <a:hlinkClick r:id="rId7" action="ppaction://hlinksldjump" highlightClick="1"/>
          </p:cNvPr>
          <p:cNvSpPr/>
          <p:nvPr/>
        </p:nvSpPr>
        <p:spPr>
          <a:xfrm>
            <a:off x="8429652" y="6000768"/>
            <a:ext cx="500066" cy="5715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94"/>
          </a:xfrm>
        </p:spPr>
        <p:txBody>
          <a:bodyPr>
            <a:noAutofit/>
          </a:bodyPr>
          <a:lstStyle/>
          <a:p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Компьютерные программы помогающие в ведении </a:t>
            </a:r>
            <a:r>
              <a:rPr lang="ru-RU" sz="2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автобизнеса</a:t>
            </a:r>
            <a:endParaRPr lang="ru-RU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28596" y="1000108"/>
          <a:ext cx="8286808" cy="5697990"/>
        </p:xfrm>
        <a:graphic>
          <a:graphicData uri="http://schemas.openxmlformats.org/drawingml/2006/table">
            <a:tbl>
              <a:tblPr/>
              <a:tblGrid>
                <a:gridCol w="8286808"/>
              </a:tblGrid>
              <a:tr h="107157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0" u="sng" dirty="0" err="1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2"/>
                        </a:rPr>
                        <a:t>АвтоПредприятие</a:t>
                      </a:r>
                      <a:r>
                        <a:rPr lang="ru-RU" sz="1800" b="0" u="sng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2"/>
                        </a:rPr>
                        <a:t> </a:t>
                      </a:r>
                      <a:r>
                        <a:rPr lang="ru-RU" sz="1800" b="0" u="sng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2"/>
                        </a:rPr>
                        <a:t>9</a:t>
                      </a:r>
                      <a:endParaRPr lang="ru-RU" sz="1800" b="0" u="sng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Одно из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лучших решений для автоматизации документооборота 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любого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автопредприятия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автосервиса (от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поступления 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автомобиля в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ремонт и до полного выполнения всех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работ).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83" marR="59083" marT="29541" marB="295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54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0" u="sng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3"/>
                        </a:rPr>
                        <a:t>Сервис-склад</a:t>
                      </a:r>
                      <a:r>
                        <a:rPr lang="ru-RU" sz="1800" b="0" u="sng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3"/>
                        </a:rPr>
                        <a:t> 8.9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Автоматизация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ведения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складского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учета товаров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учета услуг и анализа коммерческой деятельности.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проста в настройке и 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использовании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быстро обрабатывает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большие объемы информации.</a:t>
                      </a:r>
                    </a:p>
                  </a:txBody>
                  <a:tcPr marL="59083" marR="59083" marT="29541" marB="295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535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0" u="sng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4"/>
                        </a:rPr>
                        <a:t>АвтоМастерская</a:t>
                      </a:r>
                      <a:r>
                        <a:rPr lang="ru-RU" sz="1800" b="0" u="sng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hlinkClick r:id="rId4"/>
                        </a:rPr>
                        <a:t> 8.9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небольших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автосервисов и автомастерских: складской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учет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материалов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калькуляция работ, выписка счетов,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наряд-заказов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актов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т.д. Ведение справочников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расчеты,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аналитика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отчетность. </a:t>
                      </a:r>
                    </a:p>
                  </a:txBody>
                  <a:tcPr marL="59083" marR="59083" marT="29541" marB="295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973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</a:t>
                      </a:r>
                      <a:r>
                        <a:rPr lang="ru-RU" sz="1800" u="sng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АвтоСалон</a:t>
                      </a:r>
                      <a:r>
                        <a:rPr lang="ru-RU" sz="1800" u="sng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</a:t>
                      </a:r>
                      <a:endParaRPr lang="ru-RU" sz="1800" u="none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Данный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продукт предназначен для автоматизации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процесса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продажи 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автомобилей, позволит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существенно сократить время оформления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окументов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 продаже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автомобиля.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083" marR="59083" marT="29541" marB="295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191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u-RU" sz="1800" b="0" u="sng" dirty="0" err="1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  <a:hlinkClick r:id="rId5"/>
                        </a:rPr>
                        <a:t>АвтоМагазин</a:t>
                      </a:r>
                      <a:r>
                        <a:rPr lang="ru-RU" sz="1800" b="0" u="sng" dirty="0">
                          <a:solidFill>
                            <a:srgbClr val="0000FF"/>
                          </a:solidFill>
                          <a:latin typeface="Tahoma"/>
                          <a:ea typeface="Times New Roman"/>
                          <a:cs typeface="Times New Roman"/>
                          <a:hlinkClick r:id="rId5"/>
                        </a:rPr>
                        <a:t> 8.9</a:t>
                      </a:r>
                      <a:endParaRPr lang="ru-RU" sz="1800" b="1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Основное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достоинство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программы —это ее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приспособленность к 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специфике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работы автосервиса и предприятий, занимающихся 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торговлей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автозапчастями.</a:t>
                      </a:r>
                    </a:p>
                  </a:txBody>
                  <a:tcPr marL="59083" marR="59083" marT="29541" marB="295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080" name="Picture 8" descr="АвтоМагазин 8.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5715016"/>
            <a:ext cx="1143008" cy="92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АвтоПредприятие 9"/>
          <p:cNvPicPr>
            <a:picLocks noChangeAspect="1" noChangeArrowheads="1"/>
          </p:cNvPicPr>
          <p:nvPr/>
        </p:nvPicPr>
        <p:blipFill>
          <a:blip r:embed="rId7" cstate="print"/>
          <a:srcRect b="13762"/>
          <a:stretch>
            <a:fillRect/>
          </a:stretch>
        </p:blipFill>
        <p:spPr bwMode="auto">
          <a:xfrm>
            <a:off x="7715272" y="1000108"/>
            <a:ext cx="87065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Сервис-склад 8.9"/>
          <p:cNvPicPr>
            <a:picLocks noChangeAspect="1" noChangeArrowheads="1"/>
          </p:cNvPicPr>
          <p:nvPr/>
        </p:nvPicPr>
        <p:blipFill>
          <a:blip r:embed="rId8" cstate="print"/>
          <a:srcRect b="18181"/>
          <a:stretch>
            <a:fillRect/>
          </a:stretch>
        </p:blipFill>
        <p:spPr bwMode="auto">
          <a:xfrm>
            <a:off x="7715272" y="2143116"/>
            <a:ext cx="83343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 descr="АвтоСалон 8.8"/>
          <p:cNvPicPr>
            <a:picLocks noChangeAspect="1" noChangeArrowheads="1"/>
          </p:cNvPicPr>
          <p:nvPr/>
        </p:nvPicPr>
        <p:blipFill>
          <a:blip r:embed="rId9" cstate="print"/>
          <a:srcRect b="18181"/>
          <a:stretch>
            <a:fillRect/>
          </a:stretch>
        </p:blipFill>
        <p:spPr bwMode="auto">
          <a:xfrm>
            <a:off x="7643834" y="4500570"/>
            <a:ext cx="833437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АвтоМастерская 8.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29520" y="3357562"/>
            <a:ext cx="118074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в начало 8">
            <a:hlinkClick r:id="rId11" action="ppaction://hlinksldjump" highlightClick="1"/>
          </p:cNvPr>
          <p:cNvSpPr/>
          <p:nvPr/>
        </p:nvSpPr>
        <p:spPr>
          <a:xfrm>
            <a:off x="8429652" y="6143644"/>
            <a:ext cx="500066" cy="500066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Вопрос 1.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Каким образом автомобиль способен контролировать свою работоспособность?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500306"/>
            <a:ext cx="7929618" cy="280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 algn="just">
              <a:lnSpc>
                <a:spcPct val="150000"/>
              </a:lnSpc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При неисправностях, на панели приборов загораются соответствующие контрольные лампы, которые предупреждают водителя о неисправностях или имеют информационный характер.</a:t>
            </a:r>
            <a:endParaRPr lang="ru-RU" sz="2400" b="1" i="1" dirty="0"/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8001024" y="5929330"/>
            <a:ext cx="714380" cy="5715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Вопрос 2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Какие виды работ включает в себя современный шиномонтаж?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714620"/>
            <a:ext cx="8229600" cy="2757494"/>
          </a:xfrm>
        </p:spPr>
        <p:txBody>
          <a:bodyPr/>
          <a:lstStyle/>
          <a:p>
            <a:pPr algn="just">
              <a:lnSpc>
                <a:spcPct val="120000"/>
              </a:lnSpc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измерение давления, 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ремонт автопокрышек,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непосредственно монтаж,  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демонтаж и другие. </a:t>
            </a:r>
          </a:p>
          <a:p>
            <a:pPr algn="just">
              <a:lnSpc>
                <a:spcPct val="120000"/>
              </a:lnSpc>
            </a:pPr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358082" y="5643578"/>
            <a:ext cx="785818" cy="5715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8581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Вопрос 3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Чем отличается набивной груз от клеящегося?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08003"/>
          </a:xfrm>
        </p:spPr>
        <p:txBody>
          <a:bodyPr>
            <a:no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Набивной: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258204" cy="125412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как правило, набивной груз надежнее. Однако, существуют диски на которые просто невозможно установить набивной груз.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 rot="10800000" flipV="1">
            <a:off x="579474" y="3484827"/>
            <a:ext cx="3555896" cy="444239"/>
          </a:xfrm>
        </p:spPr>
        <p:txBody>
          <a:bodyPr>
            <a:no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Клеящийся: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428596" y="3929066"/>
            <a:ext cx="8215370" cy="2022462"/>
          </a:xfrm>
        </p:spPr>
        <p:txBody>
          <a:bodyPr>
            <a:no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используют для сохранения внешнего вида диска — такой груз устанавливается на внутреннюю сторону колеса и закрепляется липкой лентой.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Данный груз иногда отваливается при низких температурах, а так же при мытье колес под высоким давлением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8143900" y="6000768"/>
            <a:ext cx="785818" cy="6429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 build="p"/>
      <p:bldP spid="6" grpId="0" build="p"/>
      <p:bldP spid="7" grpId="0" uiExpand="1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124744"/>
            <a:ext cx="468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" action="ppaction://hlinkshowjump?jump=nextslide"/>
              </a:rPr>
              <a:t>1. Компьютерная диагностика автомобиля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988840"/>
            <a:ext cx="4236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2. 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ru-R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Шиномонтаж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и балансировка колес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2780928"/>
            <a:ext cx="4811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3. </a:t>
            </a:r>
            <a:r>
              <a:rPr lang="ru-RU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Компьютерный </a:t>
            </a:r>
            <a:r>
              <a:rPr lang="ru-RU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подбор цвета </a:t>
            </a:r>
            <a:r>
              <a:rPr lang="ru-RU" b="1" i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автоэмалей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3573016"/>
            <a:ext cx="433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4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.  </a:t>
            </a:r>
            <a:r>
              <a:rPr lang="ru-R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Компьтерный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 подбор автозапчастей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4365104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5. 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Компьютерные 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программы помогающие в ведении </a:t>
            </a:r>
            <a:r>
              <a:rPr lang="ru-R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автобизнеса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51571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6" action="ppaction://hlinkpres?slideindex=1&amp;slidetitle=Математика в профессии автомеханика"/>
              </a:rPr>
              <a:t>6. Математика в профессии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1"/>
      <p:bldP spid="9" grpId="1"/>
      <p:bldP spid="10" grpId="1"/>
      <p:bldP spid="11" grpId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571504"/>
          </a:xfrm>
        </p:spPr>
        <p:txBody>
          <a:bodyPr>
            <a:normAutofit/>
          </a:bodyPr>
          <a:lstStyle/>
          <a:p>
            <a:r>
              <a:rPr lang="ru-RU" sz="28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Компьютерная диагностика автомобиля</a:t>
            </a:r>
            <a:endParaRPr lang="ru-RU" sz="2800" b="1" i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786314" y="857232"/>
            <a:ext cx="3786214" cy="5072098"/>
          </a:xfrm>
        </p:spPr>
        <p:txBody>
          <a:bodyPr>
            <a:normAutofit lnSpcReduction="10000"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	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Любой современный автомобиль имеет массу электронных блоков, отвечающих за: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работу двигателя, АКПП, </a:t>
            </a:r>
            <a:r>
              <a:rPr lang="ru-RU" sz="2300" dirty="0" smtClean="0">
                <a:solidFill>
                  <a:srgbClr val="3D3D3D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климат-контроль и прочей электроники.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Поэтому начинать поиск неисправности приходиться с компьютерной</a:t>
            </a:r>
            <a:r>
              <a:rPr kumimoji="0" lang="ru-RU" sz="2300" b="0" i="0" u="none" strike="noStrike" cap="none" normalizeH="0" dirty="0" smtClean="0">
                <a:ln>
                  <a:noFill/>
                </a:ln>
                <a:solidFill>
                  <a:srgbClr val="3D3D3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диагностики.</a:t>
            </a:r>
            <a:b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Даже обнуление </a:t>
            </a:r>
            <a:r>
              <a:rPr kumimoji="0" lang="ru-RU" sz="2300" b="0" i="0" u="none" strike="noStrike" cap="none" normalizeH="0" baseline="0" dirty="0" err="1" smtClean="0">
                <a:ln>
                  <a:noFill/>
                </a:ln>
                <a:solidFill>
                  <a:srgbClr val="3D3D3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межсервисного</a:t>
            </a:r>
            <a:r>
              <a:rPr kumimoji="0" lang="ru-RU" sz="2300" b="0" i="0" u="none" strike="noStrike" cap="none" normalizeH="0" baseline="0" dirty="0" smtClean="0">
                <a:ln>
                  <a:noFill/>
                </a:ln>
                <a:solidFill>
                  <a:srgbClr val="3D3D3D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пробега требует подключения компьютера.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1" descr="http://www.angar32.ru/modules/gallery/uploads/comp_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1071546"/>
            <a:ext cx="4219655" cy="464347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286232"/>
            <a:ext cx="8143932" cy="2571768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5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получить полную картину о работе </a:t>
            </a:r>
            <a:r>
              <a:rPr lang="ru-RU" sz="5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двигателя, </a:t>
            </a:r>
            <a:r>
              <a:rPr lang="ru-RU" sz="5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работе используется </a:t>
            </a:r>
            <a:r>
              <a:rPr lang="ru-RU" sz="5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4-х </a:t>
            </a:r>
            <a:r>
              <a:rPr lang="ru-RU" sz="5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компонентный газоанализатор, который измеряет содержание выхлопных газов и анализирует состав топливно-воздушной </a:t>
            </a:r>
            <a:r>
              <a:rPr lang="ru-RU" sz="5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смеси, затем выдает </a:t>
            </a:r>
            <a:r>
              <a:rPr lang="ru-RU" sz="5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график компрессии по каждому </a:t>
            </a:r>
            <a:r>
              <a:rPr lang="ru-RU" sz="5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цилиндру двигателя.</a:t>
            </a:r>
          </a:p>
          <a:p>
            <a:pPr algn="just">
              <a:lnSpc>
                <a:spcPct val="120000"/>
              </a:lnSpc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solidFill>
                  <a:schemeClr val="tx1"/>
                </a:solidFill>
              </a:rPr>
              <a:t/>
            </a:r>
            <a:br>
              <a:rPr lang="ru-RU" sz="4400" dirty="0">
                <a:solidFill>
                  <a:schemeClr val="tx1"/>
                </a:solidFill>
              </a:rPr>
            </a:br>
            <a:endParaRPr lang="ru-RU" sz="4400" dirty="0">
              <a:solidFill>
                <a:schemeClr val="tx1"/>
              </a:solidFill>
            </a:endParaRPr>
          </a:p>
        </p:txBody>
      </p:sp>
      <p:pic>
        <p:nvPicPr>
          <p:cNvPr id="4" name="Picture 5" descr="p10804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1"/>
            <a:ext cx="3100589" cy="221457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3" descr="Компьютерная диагностика автомобил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000108"/>
            <a:ext cx="3274563" cy="228601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2" descr="Компьютерная диагностика авто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715008" y="1571612"/>
            <a:ext cx="3214710" cy="228911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14290"/>
            <a:ext cx="8429684" cy="4071966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снимается благодаря специальным датчикам, которые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считывают все данные. Компьютерная диагностика осуществляется при помощи специального оборудования. Однако и автомобиль способен контролировать свою работоспособность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Компьютерная  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диагностика дает возможность получить намного больше технических параметров, благодаря которым можно легко выяснить, нуждается ли авто в ремонте и что именно неисправно.</a:t>
            </a:r>
          </a:p>
        </p:txBody>
      </p:sp>
      <p:pic>
        <p:nvPicPr>
          <p:cNvPr id="16386" name="Picture 2" descr="JQnu9oZAj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571876"/>
            <a:ext cx="5753100" cy="3057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Управляющая кнопка: в начало 3">
            <a:hlinkClick r:id="" action="ppaction://hlinkshowjump?jump=firstslide" highlightClick="1"/>
          </p:cNvPr>
          <p:cNvSpPr/>
          <p:nvPr/>
        </p:nvSpPr>
        <p:spPr>
          <a:xfrm>
            <a:off x="8358214" y="6215082"/>
            <a:ext cx="500066" cy="35719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4286248" y="1785926"/>
            <a:ext cx="571504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Шиномонтаж и балансировка коле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147" y="500042"/>
            <a:ext cx="298740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85728"/>
            <a:ext cx="5472122" cy="725470"/>
          </a:xfrm>
        </p:spPr>
        <p:txBody>
          <a:bodyPr>
            <a:noAutofit/>
          </a:bodyPr>
          <a:lstStyle/>
          <a:p>
            <a:r>
              <a:rPr lang="ru-RU" sz="2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Шиномонтаж</a:t>
            </a:r>
            <a:r>
              <a:rPr lang="ru-R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балансировка колес</a:t>
            </a:r>
            <a:endParaRPr lang="ru-RU" sz="28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285720" y="4357694"/>
            <a:ext cx="8401080" cy="3214686"/>
          </a:xfrm>
        </p:spPr>
        <p:txBody>
          <a:bodyPr>
            <a:normAutofit fontScale="62500" lnSpcReduction="20000"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Одной 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самых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важных, является 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балансировка колес, ведь ее своевременное и правильное проведение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влияет 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динамику и управляемость автомобиля, срок службы покрышек и подвески, силу вибрации, техническое состояние машины в целом.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357554" y="1071546"/>
            <a:ext cx="5186370" cy="342902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Современный </a:t>
            </a:r>
            <a:r>
              <a:rPr lang="ru-RU" sz="4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шиномонтаж</a:t>
            </a: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включает в себя самые разнообразные виды работ. 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		Важно, чтобы все эти работы выполнялись правильно, с учетом особенностей автомобиля и расходных материалов.</a:t>
            </a:r>
            <a:endParaRPr lang="ru-RU" sz="4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Управляющая кнопка: далее 7">
            <a:hlinkClick r:id="rId3" action="ppaction://hlinksldjump" highlightClick="1"/>
          </p:cNvPr>
          <p:cNvSpPr/>
          <p:nvPr/>
        </p:nvSpPr>
        <p:spPr>
          <a:xfrm>
            <a:off x="5786446" y="3929066"/>
            <a:ext cx="57150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build="p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214686"/>
            <a:ext cx="7929618" cy="3395674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5500" dirty="0" smtClean="0"/>
              <a:t>	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балансировки осуществляется при помощи балансировочного </a:t>
            </a:r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станка. </a:t>
            </a:r>
            <a:r>
              <a:rPr lang="ru-RU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Собранное колесо центруют при помощи конуса, после чего компьютер проводит замеры и выдает имеющиеся несоответствия норме, если таковые есть. На основе полученных данных на диск устанавливаются груза, приводящие колесо в баланс.</a:t>
            </a:r>
          </a:p>
          <a:p>
            <a:pPr algn="just"/>
            <a:r>
              <a:rPr lang="ru-RU" sz="5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Существует </a:t>
            </a:r>
            <a:r>
              <a:rPr lang="ru-RU" sz="5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два типа балансирующих грузов — набивной и клеящийся. </a:t>
            </a:r>
          </a:p>
          <a:p>
            <a:endParaRPr lang="ru-RU" dirty="0"/>
          </a:p>
        </p:txBody>
      </p:sp>
      <p:pic>
        <p:nvPicPr>
          <p:cNvPr id="19458" name="Picture 2" descr="Балансировка коле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57166"/>
            <a:ext cx="3786182" cy="264320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0" name="Picture 4" descr="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3857652" cy="264320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Управляющая кнопка: в начало 6">
            <a:hlinkClick r:id="rId4" action="ppaction://hlinksldjump" highlightClick="1"/>
          </p:cNvPr>
          <p:cNvSpPr/>
          <p:nvPr/>
        </p:nvSpPr>
        <p:spPr>
          <a:xfrm>
            <a:off x="8143900" y="6215082"/>
            <a:ext cx="785818" cy="42862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5" action="ppaction://hlinksldjump" highlightClick="1"/>
          </p:cNvPr>
          <p:cNvSpPr/>
          <p:nvPr/>
        </p:nvSpPr>
        <p:spPr>
          <a:xfrm>
            <a:off x="4139952" y="5877272"/>
            <a:ext cx="57150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857628"/>
            <a:ext cx="7858180" cy="27146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Одна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самых точных и сложных процедур в ремонте автомобиля – </a:t>
            </a:r>
            <a:r>
              <a:rPr lang="ru-RU" sz="3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подбор цвета </a:t>
            </a:r>
            <a:r>
              <a:rPr lang="ru-RU" sz="3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автоэмали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Колористу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который этим занимается, необходимо выполнить это так точно, чтобы он не отличался от заводского. А поскольку у каждого цвета есть огромное количество оттенков, придётся повозиться, смешивая краски.</a:t>
            </a:r>
          </a:p>
          <a:p>
            <a:endParaRPr lang="ru-RU" dirty="0"/>
          </a:p>
        </p:txBody>
      </p:sp>
      <p:pic>
        <p:nvPicPr>
          <p:cNvPr id="20483" name="Picture 3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85794"/>
            <a:ext cx="7786742" cy="28575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0"/>
            <a:ext cx="7858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Компьютерный подбор цвета </a:t>
            </a:r>
            <a:r>
              <a:rPr lang="ru-RU" sz="2800" b="1" i="1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автоэмалей</a:t>
            </a:r>
            <a:endParaRPr lang="ru-RU" sz="28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357158" y="3429000"/>
            <a:ext cx="5214974" cy="307183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Но если нужно закрасить отдельный элемент кузова, колорист полагается не только на свой опыт. Он использует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спектрофотометр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это высокоточное оборудование, подбирающее цвет краски.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714744" y="357167"/>
            <a:ext cx="4786346" cy="328614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	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Если клиент хочет перекрасить весь автомобиль, колорист определяет его код краски и готовит её. Это самый простой способ подбора нужного оттенка.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2530" name="Picture 2" descr="Подбор автоэмали - Макси Мотор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071810"/>
            <a:ext cx="2757301" cy="264320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1" name="Picture 3" descr="Компьютерный подбор цвета автоэмали - 100% попада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00042"/>
            <a:ext cx="2798689" cy="257176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642910" y="3929066"/>
            <a:ext cx="5072098" cy="2614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Управляющая кнопка: в начало 7">
            <a:hlinkClick r:id="rId4" action="ppaction://hlinksldjump" highlightClick="1"/>
          </p:cNvPr>
          <p:cNvSpPr/>
          <p:nvPr/>
        </p:nvSpPr>
        <p:spPr>
          <a:xfrm>
            <a:off x="8286776" y="6215082"/>
            <a:ext cx="571504" cy="428628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274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«Вычислительная машина ценна настолько,   насколько ценен использующий её человек»   Н.Вирт  </vt:lpstr>
      <vt:lpstr>Слайд 2</vt:lpstr>
      <vt:lpstr>Компьютерная диагностика автомобиля</vt:lpstr>
      <vt:lpstr>Слайд 4</vt:lpstr>
      <vt:lpstr>Слайд 5</vt:lpstr>
      <vt:lpstr>Шиномонтаж и балансировка колес</vt:lpstr>
      <vt:lpstr>Слайд 7</vt:lpstr>
      <vt:lpstr>Слайд 8</vt:lpstr>
      <vt:lpstr>Слайд 9</vt:lpstr>
      <vt:lpstr>Компьтерный подбор автозапчастей </vt:lpstr>
      <vt:lpstr>Компьютерные программы помогающие в ведении автобизнеса</vt:lpstr>
      <vt:lpstr> Вопрос 1.  Каким образом автомобиль способен контролировать свою работоспособность?</vt:lpstr>
      <vt:lpstr>Вопрос 2  Какие виды работ включает в себя современный шиномонтаж?</vt:lpstr>
      <vt:lpstr>Вопрос 3  Чем отличается набивной груз от клеящегося?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</cp:lastModifiedBy>
  <cp:revision>56</cp:revision>
  <dcterms:created xsi:type="dcterms:W3CDTF">2002-01-01T03:00:16Z</dcterms:created>
  <dcterms:modified xsi:type="dcterms:W3CDTF">2012-11-13T18:00:20Z</dcterms:modified>
</cp:coreProperties>
</file>