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handoutMasterIdLst>
    <p:handoutMasterId r:id="rId58"/>
  </p:handoutMasterIdLst>
  <p:sldIdLst>
    <p:sldId id="264" r:id="rId2"/>
    <p:sldId id="258" r:id="rId3"/>
    <p:sldId id="261" r:id="rId4"/>
    <p:sldId id="262" r:id="rId5"/>
    <p:sldId id="257" r:id="rId6"/>
    <p:sldId id="259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9" r:id="rId29"/>
    <p:sldId id="290" r:id="rId30"/>
    <p:sldId id="291" r:id="rId31"/>
    <p:sldId id="299" r:id="rId32"/>
    <p:sldId id="285" r:id="rId33"/>
    <p:sldId id="296" r:id="rId34"/>
    <p:sldId id="297" r:id="rId35"/>
    <p:sldId id="298" r:id="rId36"/>
    <p:sldId id="292" r:id="rId37"/>
    <p:sldId id="316" r:id="rId38"/>
    <p:sldId id="317" r:id="rId39"/>
    <p:sldId id="300" r:id="rId40"/>
    <p:sldId id="301" r:id="rId41"/>
    <p:sldId id="305" r:id="rId42"/>
    <p:sldId id="303" r:id="rId43"/>
    <p:sldId id="302" r:id="rId44"/>
    <p:sldId id="295" r:id="rId45"/>
    <p:sldId id="304" r:id="rId46"/>
    <p:sldId id="293" r:id="rId47"/>
    <p:sldId id="294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8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E228C-91FF-4121-998F-5F4BB5B8D01D}" type="datetimeFigureOut">
              <a:rPr lang="ru-RU" smtClean="0"/>
              <a:t>31.01.2013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FF397-0D8D-4424-B577-32A444103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699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09C2-C09A-4F23-8788-F1C3311A03D9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803B643-DB35-4ED1-ACCD-06090E6557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09C2-C09A-4F23-8788-F1C3311A03D9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B643-DB35-4ED1-ACCD-06090E6557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09C2-C09A-4F23-8788-F1C3311A03D9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B643-DB35-4ED1-ACCD-06090E6557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09C2-C09A-4F23-8788-F1C3311A03D9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803B643-DB35-4ED1-ACCD-06090E6557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09C2-C09A-4F23-8788-F1C3311A03D9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B643-DB35-4ED1-ACCD-06090E6557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09C2-C09A-4F23-8788-F1C3311A03D9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B643-DB35-4ED1-ACCD-06090E6557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09C2-C09A-4F23-8788-F1C3311A03D9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803B643-DB35-4ED1-ACCD-06090E6557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09C2-C09A-4F23-8788-F1C3311A03D9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B643-DB35-4ED1-ACCD-06090E6557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09C2-C09A-4F23-8788-F1C3311A03D9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B643-DB35-4ED1-ACCD-06090E6557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09C2-C09A-4F23-8788-F1C3311A03D9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B643-DB35-4ED1-ACCD-06090E6557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09C2-C09A-4F23-8788-F1C3311A03D9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B643-DB35-4ED1-ACCD-06090E6557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7EA09C2-C09A-4F23-8788-F1C3311A03D9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803B643-DB35-4ED1-ACCD-06090E6557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4.xml"/><Relationship Id="rId18" Type="http://schemas.openxmlformats.org/officeDocument/2006/relationships/slide" Target="slide35.xml"/><Relationship Id="rId26" Type="http://schemas.openxmlformats.org/officeDocument/2006/relationships/slide" Target="slide55.xml"/><Relationship Id="rId3" Type="http://schemas.openxmlformats.org/officeDocument/2006/relationships/slide" Target="slide4.xml"/><Relationship Id="rId21" Type="http://schemas.openxmlformats.org/officeDocument/2006/relationships/slide" Target="slide41.xml"/><Relationship Id="rId7" Type="http://schemas.openxmlformats.org/officeDocument/2006/relationships/slide" Target="slide12.xml"/><Relationship Id="rId12" Type="http://schemas.openxmlformats.org/officeDocument/2006/relationships/slide" Target="slide22.xml"/><Relationship Id="rId17" Type="http://schemas.openxmlformats.org/officeDocument/2006/relationships/slide" Target="slide32.xml"/><Relationship Id="rId25" Type="http://schemas.openxmlformats.org/officeDocument/2006/relationships/slide" Target="slide53.xml"/><Relationship Id="rId2" Type="http://schemas.openxmlformats.org/officeDocument/2006/relationships/image" Target="../media/image4.jpeg"/><Relationship Id="rId16" Type="http://schemas.openxmlformats.org/officeDocument/2006/relationships/slide" Target="slide30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24" Type="http://schemas.openxmlformats.org/officeDocument/2006/relationships/slide" Target="slide51.xml"/><Relationship Id="rId5" Type="http://schemas.openxmlformats.org/officeDocument/2006/relationships/slide" Target="slide8.xml"/><Relationship Id="rId15" Type="http://schemas.openxmlformats.org/officeDocument/2006/relationships/slide" Target="slide28.xml"/><Relationship Id="rId23" Type="http://schemas.openxmlformats.org/officeDocument/2006/relationships/slide" Target="slide48.xml"/><Relationship Id="rId10" Type="http://schemas.openxmlformats.org/officeDocument/2006/relationships/slide" Target="slide18.xml"/><Relationship Id="rId19" Type="http://schemas.openxmlformats.org/officeDocument/2006/relationships/slide" Target="slide46.xml"/><Relationship Id="rId4" Type="http://schemas.openxmlformats.org/officeDocument/2006/relationships/slide" Target="slide6.xml"/><Relationship Id="rId9" Type="http://schemas.openxmlformats.org/officeDocument/2006/relationships/slide" Target="slide16.xml"/><Relationship Id="rId14" Type="http://schemas.openxmlformats.org/officeDocument/2006/relationships/slide" Target="slide26.xml"/><Relationship Id="rId22" Type="http://schemas.openxmlformats.org/officeDocument/2006/relationships/slide" Target="slide4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5085184"/>
            <a:ext cx="4464496" cy="16561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2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МБОУ «Зональненская СОШ» </a:t>
            </a:r>
            <a:r>
              <a:rPr lang="ru-RU" sz="2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Томского рай</a:t>
            </a:r>
            <a:r>
              <a:rPr lang="ru-RU" sz="22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она</a:t>
            </a:r>
            <a:r>
              <a:rPr lang="ru-RU" sz="2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br>
              <a:rPr lang="ru-RU" sz="2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Томской области </a:t>
            </a:r>
            <a:br>
              <a:rPr lang="ru-RU" sz="2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учитель истории и обществознания: </a:t>
            </a:r>
            <a:br>
              <a:rPr lang="ru-RU" sz="2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2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Шкабара</a:t>
            </a:r>
            <a:r>
              <a:rPr lang="ru-RU" sz="2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Наталья Александровна</a:t>
            </a:r>
            <a:br>
              <a:rPr lang="ru-RU" sz="2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subTitle" idx="1"/>
          </p:nvPr>
        </p:nvSpPr>
        <p:spPr>
          <a:xfrm>
            <a:off x="357158" y="500042"/>
            <a:ext cx="8482042" cy="26432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7500" lnSpcReduction="20000"/>
          </a:bodyPr>
          <a:lstStyle/>
          <a:p>
            <a:pPr algn="ctr"/>
            <a:r>
              <a:rPr lang="ru-RU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Повторительно-обобщающий урок по теме </a:t>
            </a:r>
            <a:r>
              <a:rPr lang="ru-RU" sz="8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8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8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«Древняя Греция»</a:t>
            </a:r>
            <a:endParaRPr lang="ru-RU" sz="8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686800" cy="130333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«Сизифов труд» 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5602" name="Picture 2" descr="http://img-fotki.yandex.ru/get/4407/20068852.0/0_593d1_445b59ed_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643050"/>
            <a:ext cx="7032011" cy="48997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Управляющая кнопка: далее 4">
            <a:hlinkClick r:id="rId3" action="ppaction://hlinksldjump" highlightClick="1"/>
          </p:cNvPr>
          <p:cNvSpPr/>
          <p:nvPr/>
        </p:nvSpPr>
        <p:spPr>
          <a:xfrm>
            <a:off x="7786710" y="6143644"/>
            <a:ext cx="1214446" cy="50006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85794"/>
            <a:ext cx="8686800" cy="55721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lvl="0" algn="ctr">
              <a:buNone/>
            </a:pP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Боги наказали царя Сизифа за попытку стать бессмертным. Тяжелый камень закатывал он каждый день на гору, но едва достигнув вершины, камень скатывался вниз.</a:t>
            </a:r>
          </a:p>
          <a:p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858148" y="6000768"/>
            <a:ext cx="714380" cy="8572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7166"/>
            <a:ext cx="8705880" cy="15001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«Кануть в Лету»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3554" name="Picture 2" descr="http://im0-tub-ru.yandex.net/i?id=265993318-44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00240"/>
            <a:ext cx="8483977" cy="42993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Управляющая кнопка: далее 4">
            <a:hlinkClick r:id="rId3" action="ppaction://hlinksldjump" highlightClick="1"/>
          </p:cNvPr>
          <p:cNvSpPr/>
          <p:nvPr/>
        </p:nvSpPr>
        <p:spPr>
          <a:xfrm>
            <a:off x="7500958" y="6072206"/>
            <a:ext cx="1285884" cy="5715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642918"/>
            <a:ext cx="8634442" cy="543720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buNone/>
            </a:pPr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Летой называлась подземная река Ада, отделявшая живой мир от царства мертвых. Воды реки несли забвение. </a:t>
            </a:r>
          </a:p>
          <a:p>
            <a:pPr>
              <a:buNone/>
            </a:pPr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endParaRPr lang="ru-RU" sz="6000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7500958" y="5357826"/>
            <a:ext cx="928694" cy="128588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857231"/>
            <a:ext cx="8686800" cy="457203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>
              <a:buNone/>
            </a:pP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Автор поэм «Илиада» и «Одиссея». </a:t>
            </a:r>
            <a:endParaRPr lang="ru-RU" sz="9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Управляющая кнопка: далее 3">
            <a:hlinkClick r:id="rId2" action="ppaction://hlinksldjump" highlightClick="1"/>
          </p:cNvPr>
          <p:cNvSpPr/>
          <p:nvPr/>
        </p:nvSpPr>
        <p:spPr>
          <a:xfrm>
            <a:off x="7643834" y="6000768"/>
            <a:ext cx="1357322" cy="50006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86800" cy="14001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0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Гомер</a:t>
            </a:r>
            <a:endParaRPr lang="ru-RU" sz="10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3794" name="Picture 2" descr="http://im7-tub-ru.yandex.net/i?id=47414704-32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714488"/>
            <a:ext cx="4429156" cy="4921285"/>
          </a:xfrm>
          <a:prstGeom prst="rect">
            <a:avLst/>
          </a:prstGeom>
          <a:noFill/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072462" y="5786454"/>
            <a:ext cx="642942" cy="8572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25177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Его называют отцом истории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072330" y="5857892"/>
            <a:ext cx="1714512" cy="5715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686800" cy="12572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8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Геродот</a:t>
            </a:r>
            <a:endParaRPr lang="ru-RU" sz="8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1746" name="Picture 2" descr="http://im5-tub-ru.yandex.net/i?id=29362256-03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785926"/>
            <a:ext cx="3857652" cy="4822066"/>
          </a:xfrm>
          <a:prstGeom prst="rect">
            <a:avLst/>
          </a:prstGeom>
          <a:noFill/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072462" y="5857892"/>
            <a:ext cx="642942" cy="100010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8036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Архонт в Афинах, отменил долговое рабство</a:t>
            </a:r>
            <a:endParaRPr lang="ru-RU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500958" y="6072206"/>
            <a:ext cx="1357322" cy="5715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686800" cy="132872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8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Солон</a:t>
            </a:r>
            <a:endParaRPr lang="ru-RU" sz="8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9698" name="Picture 2" descr="http://im7-tub-ru.yandex.net/i?id=278501502-19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946637"/>
            <a:ext cx="3929090" cy="49113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072462" y="5715016"/>
            <a:ext cx="642942" cy="10001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44" y="928670"/>
            <a:ext cx="8686800" cy="514353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Внимание! Внимание!</a:t>
            </a:r>
          </a:p>
          <a:p>
            <a:pPr>
              <a:buNone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Сегодня</a:t>
            </a:r>
          </a:p>
          <a:p>
            <a:pPr>
              <a:buNone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Состоится необычное состязание!</a:t>
            </a:r>
          </a:p>
          <a:p>
            <a:pPr>
              <a:buNone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Зрелище для тех, кто историю любит!</a:t>
            </a:r>
          </a:p>
          <a:p>
            <a:pPr>
              <a:buNone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Главным оружием - знание будет.</a:t>
            </a:r>
          </a:p>
          <a:p>
            <a:pPr>
              <a:buNone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Победа сильнейшему - вот награда!</a:t>
            </a:r>
          </a:p>
          <a:p>
            <a:pPr>
              <a:buNone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Вас ждет игра!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21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000108"/>
            <a:ext cx="8686800" cy="50800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 его руководством греки выиграли Марафонскую битву</a:t>
            </a:r>
            <a:endParaRPr lang="ru-RU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500958" y="6000768"/>
            <a:ext cx="1357322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429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80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Мильтиад</a:t>
            </a:r>
            <a:endParaRPr lang="ru-RU" sz="8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7650" name="Picture 2" descr="http://im4-tub-ru.yandex.net/i?id=564988139-22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571612"/>
            <a:ext cx="4114829" cy="51435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7858148" y="5786454"/>
            <a:ext cx="857256" cy="8572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642918"/>
            <a:ext cx="8686800" cy="543720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Древнегреческий философ. Проповедовал аскетический образ жизни, отказ от излишеств.  Жил в бочке.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500958" y="6072206"/>
            <a:ext cx="1285884" cy="5715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144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8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Диоген</a:t>
            </a:r>
            <a:endParaRPr lang="ru-RU" sz="8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7890" name="Picture 2" descr="http://img0.liveinternet.ru/images/attach/c/1/60/822/60822652_WaterhouseDioge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785926"/>
            <a:ext cx="3786214" cy="48119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001024" y="5786454"/>
            <a:ext cx="714380" cy="10715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Верховный бог греков, </a:t>
            </a:r>
          </a:p>
          <a:p>
            <a:pPr marL="0" indent="0" algn="ctr">
              <a:buNone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царь и отец богов и людей. </a:t>
            </a:r>
          </a:p>
          <a:p>
            <a:pPr marL="0" indent="0" algn="ctr">
              <a:buNone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Управлял громом, молнией и другими небесными явлениями.</a:t>
            </a:r>
          </a:p>
          <a:p>
            <a:pPr marL="0" indent="0">
              <a:buNone/>
            </a:pP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668344" y="6237312"/>
            <a:ext cx="100811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71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8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Зевс</a:t>
            </a:r>
            <a:endParaRPr lang="ru-RU" sz="8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1974"/>
            <a:ext cx="6495064" cy="487129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100392" y="6093296"/>
            <a:ext cx="432048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02696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Богиня любви и красоты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740352" y="6093296"/>
            <a:ext cx="1080120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0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2436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8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Афродита</a:t>
            </a:r>
            <a:endParaRPr lang="ru-RU" sz="8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989"/>
            <a:ext cx="3118316" cy="46737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956376" y="5949280"/>
            <a:ext cx="576064" cy="7200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1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88840"/>
            <a:ext cx="8740080" cy="17281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96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Бог времени </a:t>
            </a:r>
            <a:endParaRPr lang="ru-RU" sz="96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884368" y="6165304"/>
            <a:ext cx="1080120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96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71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96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Хронос</a:t>
            </a:r>
            <a:endParaRPr lang="ru-RU" sz="96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5259110" cy="472577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244408" y="5877272"/>
            <a:ext cx="648072" cy="8640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93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9123818"/>
              </p:ext>
            </p:extLst>
          </p:nvPr>
        </p:nvGraphicFramePr>
        <p:xfrm>
          <a:off x="35495" y="44625"/>
          <a:ext cx="9073010" cy="7058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330"/>
                <a:gridCol w="1451687"/>
                <a:gridCol w="1451687"/>
                <a:gridCol w="1379103"/>
                <a:gridCol w="1430446"/>
                <a:gridCol w="1327757"/>
              </a:tblGrid>
              <a:tr h="1445211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chemeClr val="bg1"/>
                          </a:solidFill>
                        </a:rPr>
                        <a:t>Крылатые выражения</a:t>
                      </a:r>
                    </a:p>
                  </a:txBody>
                  <a:tcPr marL="96520" marR="96520" anchor="ctr">
                    <a:lnR w="12700" cmpd="sng">
                      <a:noFill/>
                    </a:lnR>
                    <a:cell3D prstMaterial="dkEdge">
                      <a:bevel/>
                      <a:lightRig rig="flood" dir="t"/>
                    </a:cell3D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3" action="ppaction://hlinksldjump"/>
                        </a:rPr>
                        <a:t>10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4" action="ppaction://hlinksldjump"/>
                        </a:rPr>
                        <a:t>20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5" action="ppaction://hlinksldjump"/>
                        </a:rPr>
                        <a:t>30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6" action="ppaction://hlinksldjump"/>
                        </a:rPr>
                        <a:t>40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7" action="ppaction://hlinksldjump"/>
                        </a:rPr>
                        <a:t>50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</a:tr>
              <a:tr h="1252373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chemeClr val="bg1"/>
                          </a:solidFill>
                        </a:rPr>
                        <a:t>Знаменитые</a:t>
                      </a:r>
                      <a:r>
                        <a:rPr lang="ru-RU" sz="2400" b="1" i="0" baseline="0" dirty="0" smtClean="0">
                          <a:solidFill>
                            <a:schemeClr val="bg1"/>
                          </a:solidFill>
                        </a:rPr>
                        <a:t> греки</a:t>
                      </a:r>
                      <a:endParaRPr lang="ru-RU" sz="2400" b="1" i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 anchor="ctr">
                    <a:lnR w="12700" cmpd="sng">
                      <a:noFill/>
                    </a:lnR>
                    <a:cell3D prstMaterial="dkEdge">
                      <a:bevel/>
                      <a:lightRig rig="flood" dir="t"/>
                    </a:cell3D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8" action="ppaction://hlinksldjump"/>
                        </a:rPr>
                        <a:t>10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9" action="ppaction://hlinksldjump"/>
                        </a:rPr>
                        <a:t>20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10" action="ppaction://hlinksldjump"/>
                        </a:rPr>
                        <a:t>30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11" action="ppaction://hlinksldjump"/>
                        </a:rPr>
                        <a:t>40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12" action="ppaction://hlinksldjump"/>
                        </a:rPr>
                        <a:t>50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</a:tr>
              <a:tr h="1252373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chemeClr val="bg1"/>
                          </a:solidFill>
                        </a:rPr>
                        <a:t>Религия древних греков</a:t>
                      </a:r>
                      <a:endParaRPr lang="ru-RU" sz="24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 anchor="ctr">
                    <a:lnR w="12700" cmpd="sng">
                      <a:noFill/>
                    </a:lnR>
                    <a:cell3D prstMaterial="dkEdge">
                      <a:bevel/>
                      <a:lightRig rig="flood" dir="t"/>
                    </a:cell3D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13" action="ppaction://hlinksldjump"/>
                        </a:rPr>
                        <a:t>10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14" action="ppaction://hlinksldjump"/>
                        </a:rPr>
                        <a:t>20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15" action="ppaction://hlinksldjump"/>
                        </a:rPr>
                        <a:t>30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16" action="ppaction://hlinksldjump"/>
                        </a:rPr>
                        <a:t>40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17" action="ppaction://hlinksldjump"/>
                        </a:rPr>
                        <a:t>50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</a:tr>
              <a:tr h="1537688">
                <a:tc>
                  <a:txBody>
                    <a:bodyPr/>
                    <a:lstStyle/>
                    <a:p>
                      <a:endParaRPr lang="ru-RU" sz="2400" b="1" i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2400" b="1" i="0" dirty="0" err="1" smtClean="0">
                          <a:solidFill>
                            <a:schemeClr val="bg1"/>
                          </a:solidFill>
                        </a:rPr>
                        <a:t>Термино</a:t>
                      </a:r>
                      <a:r>
                        <a:rPr lang="ru-RU" sz="2400" b="1" i="0" dirty="0" smtClean="0">
                          <a:solidFill>
                            <a:schemeClr val="bg1"/>
                          </a:solidFill>
                        </a:rPr>
                        <a:t>-логия</a:t>
                      </a:r>
                    </a:p>
                    <a:p>
                      <a:endParaRPr lang="ru-RU" sz="24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 anchor="ctr">
                    <a:lnR w="12700" cmpd="sng">
                      <a:noFill/>
                    </a:lnR>
                    <a:cell3D prstMaterial="dkEdge">
                      <a:bevel/>
                      <a:lightRig rig="flood" dir="t"/>
                    </a:cell3D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18" action="ppaction://hlinksldjump"/>
                        </a:rPr>
                        <a:t>10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19" action="ppaction://hlinksldjump"/>
                        </a:rPr>
                        <a:t>20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20" action="ppaction://hlinksldjump"/>
                        </a:rPr>
                        <a:t>30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21" action="ppaction://hlinksldjump"/>
                        </a:rPr>
                        <a:t>40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22" action="ppaction://hlinksldjump"/>
                        </a:rPr>
                        <a:t>50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</a:tr>
              <a:tr h="1325731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chemeClr val="bg1"/>
                          </a:solidFill>
                        </a:rPr>
                        <a:t>Города</a:t>
                      </a:r>
                      <a:r>
                        <a:rPr lang="ru-RU" sz="2400" b="1" i="0" baseline="0" dirty="0" smtClean="0">
                          <a:solidFill>
                            <a:schemeClr val="bg1"/>
                          </a:solidFill>
                        </a:rPr>
                        <a:t> Древней Греции</a:t>
                      </a:r>
                      <a:endParaRPr lang="ru-RU" sz="2400" b="1" i="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ru-RU" sz="24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 anchor="ctr">
                    <a:lnR w="12700" cmpd="sng">
                      <a:noFill/>
                    </a:lnR>
                    <a:cell3D prstMaterial="dkEdge">
                      <a:bevel/>
                      <a:lightRig rig="flood" dir="t"/>
                    </a:cell3D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19" action="ppaction://hlinksldjump"/>
                        </a:rPr>
                        <a:t>10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23" action="ppaction://hlinksldjump"/>
                        </a:rPr>
                        <a:t>20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24" action="ppaction://hlinksldjump"/>
                        </a:rPr>
                        <a:t>30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25" action="ppaction://hlinksldjump"/>
                        </a:rPr>
                        <a:t>40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6000" b="1" i="0" baseline="0" dirty="0" smtClean="0">
                          <a:solidFill>
                            <a:schemeClr val="bg1"/>
                          </a:solidFill>
                          <a:hlinkClick r:id="rId26" action="ppaction://hlinksldjump"/>
                        </a:rPr>
                        <a:t>50</a:t>
                      </a:r>
                      <a:endParaRPr lang="ru-RU" sz="60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6520" marR="965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43847"/>
            <a:ext cx="8136904" cy="838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Какому мифу посвящены рисунки?</a:t>
            </a:r>
            <a:endParaRPr lang="ru-RU" sz="4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4" y="188640"/>
            <a:ext cx="3206750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4517528" cy="18838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70" y="2276872"/>
            <a:ext cx="4608513" cy="27193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812360" y="6381328"/>
            <a:ext cx="108012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5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3870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Миф «О богине земледелия Деметре и ее дочери Персефоне»</a:t>
            </a: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028384" y="6021288"/>
            <a:ext cx="648072" cy="7200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36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275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8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Кот в мешке.</a:t>
            </a:r>
            <a:endParaRPr lang="ru-RU" sz="8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"/>
          <a:stretch/>
        </p:blipFill>
        <p:spPr bwMode="auto">
          <a:xfrm>
            <a:off x="2411760" y="1556792"/>
            <a:ext cx="4392488" cy="509282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524328" y="6093296"/>
            <a:ext cx="1296144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55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произошло в 479 г. до н. э.?</a:t>
            </a:r>
            <a:endParaRPr lang="ru-RU" sz="4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765916" cy="50744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812360" y="6093296"/>
            <a:ext cx="11521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2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230688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Греко-персидские войны.</a:t>
            </a:r>
          </a:p>
          <a:p>
            <a:pPr marL="0" indent="0" algn="ctr">
              <a:buNone/>
            </a:pPr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Битва при </a:t>
            </a:r>
            <a:r>
              <a:rPr lang="ru-RU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Платеях</a:t>
            </a:r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7956376" y="5733256"/>
            <a:ext cx="720080" cy="9361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03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2436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назывался простой народ, не участвовавший в управлении? </a:t>
            </a:r>
            <a:endParaRPr lang="ru-RU" sz="4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6192688" cy="460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956376" y="6093296"/>
            <a:ext cx="100811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420888"/>
            <a:ext cx="8686800" cy="17476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96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Демос</a:t>
            </a:r>
            <a:endParaRPr lang="ru-RU" sz="9600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028384" y="5949280"/>
            <a:ext cx="720080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32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688" y="476672"/>
            <a:ext cx="8686800" cy="838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4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Название</a:t>
            </a:r>
            <a:r>
              <a:rPr lang="ru-RU" sz="4400" dirty="0" smtClean="0"/>
              <a:t> </a:t>
            </a:r>
            <a:r>
              <a:rPr lang="ru-RU" sz="44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греческого судна </a:t>
            </a:r>
            <a:endParaRPr lang="ru-RU" sz="44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4163"/>
            <a:ext cx="6537584" cy="46981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884368" y="6093296"/>
            <a:ext cx="1080120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99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16832"/>
            <a:ext cx="8686800" cy="21602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96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Триера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956376" y="5949280"/>
            <a:ext cx="504056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50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4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Военачальник</a:t>
            </a:r>
            <a:endParaRPr lang="ru-RU" sz="44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418659" cy="481399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956376" y="6237312"/>
            <a:ext cx="108012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37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57166"/>
            <a:ext cx="8043858" cy="135732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25000" lnSpcReduction="20000"/>
          </a:bodyPr>
          <a:lstStyle/>
          <a:p>
            <a:pPr>
              <a:buNone/>
            </a:pPr>
            <a:endParaRPr lang="en-US" sz="8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>
              <a:buNone/>
            </a:pPr>
            <a:r>
              <a:rPr lang="ru-RU" sz="3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«Ткань Пенелопы»</a:t>
            </a:r>
          </a:p>
        </p:txBody>
      </p:sp>
      <p:sp>
        <p:nvSpPr>
          <p:cNvPr id="5" name="Управляющая кнопка: далее 4">
            <a:hlinkClick r:id="rId2" action="ppaction://hlinksldjump" highlightClick="1"/>
          </p:cNvPr>
          <p:cNvSpPr/>
          <p:nvPr/>
        </p:nvSpPr>
        <p:spPr>
          <a:xfrm>
            <a:off x="7643834" y="6072206"/>
            <a:ext cx="1042416" cy="50006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 descr="http://www.peremeny.ru/UserFiles/Image/DavydovO/I/Pintur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857364"/>
            <a:ext cx="5048250" cy="42576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6832"/>
            <a:ext cx="8686800" cy="21077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96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ru-RU" sz="96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тратег</a:t>
            </a:r>
            <a:endParaRPr lang="ru-RU" sz="96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668344" y="5661248"/>
            <a:ext cx="936104" cy="10081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84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53" y="1484784"/>
            <a:ext cx="452985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9555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8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Кот в мешке.</a:t>
            </a:r>
            <a:endParaRPr lang="ru-RU" sz="8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596336" y="6237312"/>
            <a:ext cx="1296144" cy="3687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524056" cy="26642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6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6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668344" y="6021288"/>
            <a:ext cx="11521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5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8196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избранием Перикла на </a:t>
            </a:r>
            <a:r>
              <a:rPr lang="ru-RU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должность </a:t>
            </a:r>
            <a:r>
              <a:rPr lang="ru-RU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первого </a:t>
            </a:r>
            <a:r>
              <a:rPr lang="ru-RU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стратега </a:t>
            </a:r>
            <a:r>
              <a:rPr lang="ru-RU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ru-RU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Афинах</a:t>
            </a:r>
            <a:endParaRPr lang="ru-RU" sz="4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81210"/>
            <a:ext cx="4551784" cy="455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812360" y="5949280"/>
            <a:ext cx="936104" cy="8837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56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4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Совет знати в Афинах</a:t>
            </a:r>
            <a:endParaRPr lang="ru-RU" sz="44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05340"/>
            <a:ext cx="6566070" cy="489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956376" y="5949280"/>
            <a:ext cx="1080120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700808"/>
            <a:ext cx="8686800" cy="19442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96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Ареопаг </a:t>
            </a:r>
            <a:endParaRPr lang="ru-RU" sz="96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884368" y="6021288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05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Город-государство в Древней Греции </a:t>
            </a:r>
            <a:endParaRPr lang="ru-RU" sz="4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19165"/>
            <a:ext cx="6696744" cy="51341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956376" y="6165304"/>
            <a:ext cx="1080120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46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060848"/>
            <a:ext cx="8668072" cy="18722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96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Полис</a:t>
            </a:r>
            <a:endParaRPr lang="ru-RU" sz="96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884368" y="5877272"/>
            <a:ext cx="864096" cy="8640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4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4162"/>
            <a:ext cx="4536504" cy="526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275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8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Кот в мешке.</a:t>
            </a:r>
            <a:endParaRPr lang="ru-RU" sz="8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668344" y="6309320"/>
            <a:ext cx="1224136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686800" cy="13681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9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каком полуострове была расположена Древняя </a:t>
            </a:r>
            <a:r>
              <a:rPr lang="ru-RU" sz="49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Греция?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39749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28384" y="6309320"/>
            <a:ext cx="1008112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80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8751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0" algn="ctr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Пенелопа – жена Одиссея. 20 лет ждала мужа, а своим поклонникам она обещала выйти замуж, как только соткет покрывало. Но каждую ночь она распускала все, что сделала за ночь.</a:t>
            </a:r>
          </a:p>
          <a:p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072462" y="5929330"/>
            <a:ext cx="714380" cy="7143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68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4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Балканский полуостров</a:t>
            </a:r>
            <a:endParaRPr lang="ru-RU" sz="44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5910977" cy="539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172400" y="5949280"/>
            <a:ext cx="648072" cy="8640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75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838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Город, в котором воспитывали воинов</a:t>
            </a:r>
            <a:endParaRPr lang="ru-RU" sz="4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7"/>
            <a:ext cx="6768752" cy="507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00392" y="6237312"/>
            <a:ext cx="864096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07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76872"/>
            <a:ext cx="8686800" cy="18196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96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Спарта</a:t>
            </a:r>
            <a:endParaRPr lang="ru-RU" sz="96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100392" y="5877272"/>
            <a:ext cx="720080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87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2436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Город, где впервые зародилась демократия – власть народа</a:t>
            </a:r>
            <a:endParaRPr lang="ru-RU" sz="4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26557"/>
            <a:ext cx="6310921" cy="472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884368" y="6165304"/>
            <a:ext cx="1152128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5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204864"/>
            <a:ext cx="8686800" cy="20356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96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Афины</a:t>
            </a:r>
            <a:endParaRPr lang="ru-RU" sz="9600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028384" y="5877272"/>
            <a:ext cx="648072" cy="8640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06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3156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4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Город, который обнаружил в 1870 г. археолог Генрих </a:t>
            </a:r>
            <a:r>
              <a:rPr lang="ru-RU" sz="44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Шлиман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10522"/>
            <a:ext cx="2668019" cy="330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211" y="2110522"/>
            <a:ext cx="5283130" cy="330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596336" y="6165304"/>
            <a:ext cx="1258005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8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564904"/>
            <a:ext cx="8686800" cy="19636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96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Троя (</a:t>
            </a:r>
            <a:r>
              <a:rPr lang="ru-RU" sz="96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Илион</a:t>
            </a:r>
            <a:r>
              <a:rPr lang="ru-RU" sz="96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ru-RU" sz="96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7884368" y="5733256"/>
            <a:ext cx="864096" cy="9361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30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14356"/>
            <a:ext cx="8686800" cy="135732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«Авгиевы конюшни».</a:t>
            </a:r>
            <a:endParaRPr lang="ru-RU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 descr="http://im4-tub-ru.yandex.net/i?id=327714823-45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040" y="2214554"/>
            <a:ext cx="8385671" cy="39971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7929586" y="6286520"/>
            <a:ext cx="928694" cy="4286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85794"/>
            <a:ext cx="8686800" cy="5072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ctr">
              <a:buNone/>
            </a:pP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Царь Элиды Авгий владел огромными стадами скота. Однако стойла давно не чистились. Геракл, поступивший на службу, отвел в ворота конюшни русло реки и бурный поток за сутки смыл грязь.</a:t>
            </a:r>
          </a:p>
          <a:p>
            <a:pPr algn="ctr">
              <a:buNone/>
            </a:pP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001024" y="5929330"/>
            <a:ext cx="642942" cy="7143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57166"/>
            <a:ext cx="8686800" cy="13747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pPr>
              <a:buNone/>
            </a:pPr>
            <a:r>
              <a:rPr lang="ru-RU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«Высечь море» 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1506" name="Picture 2" descr="http://im0-tub-ru.yandex.net/i?id=299124273-44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954834"/>
            <a:ext cx="7037081" cy="44727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715272" y="6143644"/>
            <a:ext cx="1143008" cy="50006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642919"/>
            <a:ext cx="8686800" cy="507209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buNone/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Царь персов, Ксеркс, шел войной против Греции в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в. до н. э. и приказал выстроить мост через пролив между Азией и Европой для переправы своих войск. Буря разметала мост. Разъяренный правитель приказал казнить строителей, а море высечь цепями. </a:t>
            </a:r>
          </a:p>
          <a:p>
            <a:pPr>
              <a:buNone/>
            </a:pPr>
            <a:endParaRPr lang="ru-RU" sz="4000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929586" y="6000768"/>
            <a:ext cx="642942" cy="8572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2213</TotalTime>
  <Words>431</Words>
  <Application>Microsoft Office PowerPoint</Application>
  <PresentationFormat>Экран (4:3)</PresentationFormat>
  <Paragraphs>98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Трек</vt:lpstr>
      <vt:lpstr>МБОУ «Зональненская СОШ»  Томского района  Томской области  учитель истории и обществознания:  Шкабара Наталья Александровна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Гомер</vt:lpstr>
      <vt:lpstr>Презентация PowerPoint</vt:lpstr>
      <vt:lpstr>Геродот</vt:lpstr>
      <vt:lpstr>Презентация PowerPoint</vt:lpstr>
      <vt:lpstr>Солон</vt:lpstr>
      <vt:lpstr>Презентация PowerPoint</vt:lpstr>
      <vt:lpstr>Мильтиад</vt:lpstr>
      <vt:lpstr>Презентация PowerPoint</vt:lpstr>
      <vt:lpstr>Диоген</vt:lpstr>
      <vt:lpstr>Презентация PowerPoint</vt:lpstr>
      <vt:lpstr>Зевс</vt:lpstr>
      <vt:lpstr>Презентация PowerPoint</vt:lpstr>
      <vt:lpstr>Афродита</vt:lpstr>
      <vt:lpstr>Бог времени </vt:lpstr>
      <vt:lpstr>Хронос</vt:lpstr>
      <vt:lpstr>Какому мифу посвящены рисунки?</vt:lpstr>
      <vt:lpstr>Презентация PowerPoint</vt:lpstr>
      <vt:lpstr>Кот в мешке.</vt:lpstr>
      <vt:lpstr>Что произошло в 479 г. до н. э.?</vt:lpstr>
      <vt:lpstr>Презентация PowerPoint</vt:lpstr>
      <vt:lpstr>Как назывался простой народ, не участвовавший в управлении? </vt:lpstr>
      <vt:lpstr>Демос</vt:lpstr>
      <vt:lpstr>Название греческого судна </vt:lpstr>
      <vt:lpstr>Триера </vt:lpstr>
      <vt:lpstr>Военачальник</vt:lpstr>
      <vt:lpstr>Стратег</vt:lpstr>
      <vt:lpstr>Кот в мешке.</vt:lpstr>
      <vt:lpstr> </vt:lpstr>
      <vt:lpstr>С избранием Перикла на  должность первого стратега в Афинах</vt:lpstr>
      <vt:lpstr>Совет знати в Афинах</vt:lpstr>
      <vt:lpstr>Ареопаг </vt:lpstr>
      <vt:lpstr>Город-государство в Древней Греции </vt:lpstr>
      <vt:lpstr>Полис</vt:lpstr>
      <vt:lpstr>Кот в мешке.</vt:lpstr>
      <vt:lpstr>На каком полуострове была расположена Древняя Греция?</vt:lpstr>
      <vt:lpstr>Балканский полуостров</vt:lpstr>
      <vt:lpstr>Город, в котором воспитывали воинов</vt:lpstr>
      <vt:lpstr>Спарта</vt:lpstr>
      <vt:lpstr>Город, где впервые зародилась демократия – власть народа</vt:lpstr>
      <vt:lpstr>Афины</vt:lpstr>
      <vt:lpstr>Город, который обнаружил в 1870 г. археолог Генрих Шлиман</vt:lpstr>
      <vt:lpstr>Троя (Илион)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administrator</cp:lastModifiedBy>
  <cp:revision>54</cp:revision>
  <dcterms:created xsi:type="dcterms:W3CDTF">2013-01-29T13:34:23Z</dcterms:created>
  <dcterms:modified xsi:type="dcterms:W3CDTF">2013-01-31T13:08:11Z</dcterms:modified>
</cp:coreProperties>
</file>