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5" r:id="rId2"/>
    <p:sldMasterId id="2147483659" r:id="rId3"/>
    <p:sldMasterId id="2147483661" r:id="rId4"/>
    <p:sldMasterId id="2147483663" r:id="rId5"/>
    <p:sldMasterId id="2147483667" r:id="rId6"/>
    <p:sldMasterId id="2147483669" r:id="rId7"/>
    <p:sldMasterId id="2147483673" r:id="rId8"/>
    <p:sldMasterId id="2147483675" r:id="rId9"/>
  </p:sldMasterIdLst>
  <p:sldIdLst>
    <p:sldId id="284" r:id="rId10"/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CC0099"/>
    <a:srgbClr val="FF3399"/>
    <a:srgbClr val="990000"/>
    <a:srgbClr val="FF99CC"/>
    <a:srgbClr val="FF6600"/>
    <a:srgbClr val="CC00FF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3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9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2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3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44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6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8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9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0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1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2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3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4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5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6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7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8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159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5160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1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516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164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65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66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AFEACC6-045A-4D9C-A57B-A419CD345DE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F5315-DB9C-4FCA-9596-8F15290E93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DB3497-A384-46E7-9C41-4826AB4AF0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35325D-39FF-4097-BA7B-97B5A69A98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E5C972F-9273-4D08-B04E-6E8A968CAB9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843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843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843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3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3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4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4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4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4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4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4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4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4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8448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844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5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5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5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5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5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5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5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5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5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5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6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6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6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6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6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6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6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8467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8468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69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70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71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72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73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74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75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76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77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78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79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80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81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82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83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84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8485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8486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87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88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89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90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91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92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8493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494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95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96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97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1849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849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500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8501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8502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95669F5-323B-495A-9E7B-683C4A990C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C6F9C6-3430-45A1-86D8-A616F44182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768DDF-3379-414A-9231-05104BCAC7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AECCB1-0F73-4AA0-A301-AEC906F3D3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DAA907-D8A5-414D-B3D8-D806DB6D12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9C631A-2BB5-4572-B01F-5DCB01B412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87ADA-9B09-4100-9DD4-5EFBA35D08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6A747-F6A9-4373-9419-ADD098081A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FD0EA5-4802-4E9A-A4A3-524B1F669E5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2A077-3BCD-45AB-B1D1-882D4170A7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8AE88-F040-4A71-8BB5-E75B0C67F5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767E5-BE67-4098-9EDB-2BCCCBC1E47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25603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25604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05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560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0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0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560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256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561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FB4F7F2-BE7F-409B-958E-12891702E5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407F58-CF01-48CD-8DA7-EF8510A489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711A0-A993-426B-B753-045253D1E9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C210C-3C10-488C-A795-305E3E9988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96B94D-3251-4C68-999F-BC23185377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9DAF2C-88E3-4A5E-B3FC-2D5A8D3C4E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495C23-0274-4199-B82F-8C17D42ECF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54C62D-E3EB-4B4E-AB7C-F937F7761E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CA495-C400-431D-BC39-875B4F6AC3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87C13E-8442-4BA8-9DA5-0224244986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D8A3C1-A81A-4EC1-9660-DC6C886D14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44A7B-ABEB-43BB-A9FE-C4A4D98DAE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3481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2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2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4822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3482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2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2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2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2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2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2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3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3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3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3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3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3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483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3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3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4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48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48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348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34848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49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50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51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52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4853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4854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4855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485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4857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4858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4859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2EE4406-03F6-483A-BD5C-470A829E7C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ACF1A-5D07-4A31-9141-3767BE286E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A9821E-4AE5-41DE-B80A-84E276B283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5650B7-B78F-4D51-8B74-70531BF1BFC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CF221-7717-460F-9919-5BA3C82FF3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82BECA-3256-4D93-B618-5D4D09AF27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5C2A8-35D0-4D7B-A9F7-E46B7FE471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5F737-AC11-48A0-A8C1-5EE44AAF3C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CBED6B-69BB-4DFB-863B-E8D245AE9A2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1F0520-29E4-442E-B323-5C79ED9EC5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1A09C4-D3DE-4AFB-AADD-65CB2B5CF2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5F3FB-716B-4E26-A396-5DA400DDE3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1987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31F5CC1-62D5-4714-AEE7-497E091AE5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10C81-E258-4AB2-9FC5-D8F070ACBB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FADE6A-37C0-4689-BD8C-69906DC28A4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E38E1B-4E4A-498D-B0A8-A78B7EB0FC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A7E42-491F-4D59-A639-BFBA605F11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8D2F6-5112-4052-90F2-18F0B409CE6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A46936-F59B-4050-91F7-D080059D65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8CF63-2021-4C23-B802-BAE1F19C9D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D05A18-F7DD-4B12-9338-4750A636C5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D5A1AC-030E-44BB-A994-347D40659EF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29D8C-D9D5-4A6B-BDF2-4D22B74131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0FEA05-82C6-4167-AB43-99CD9A97FAC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37F92BC-60D8-42B8-95E9-2ACD2ABEB9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CCBBB-B064-4883-8251-484BA4798A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66A18-40DE-4FFD-B58D-B10E5248399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A05B8-C1C8-4246-B334-31521B2198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A8A0E1-D27E-41E9-A082-716DA92D6C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E772F1-5AAD-421C-AED5-BEAF249DC7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AFF3C-C728-4C2D-A162-CBA3506F10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5A1B13-36E2-40DE-8B7C-6747A7130A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C87D8-7E92-455E-AA2A-932F2ED815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EAD5DA-4D78-45B7-B0D2-35CBF23EEC5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D1C02-B4C4-47F9-8BD0-0CD10E24D5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C4A88F-0B9C-4468-9624-6504EEAD5C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0179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50180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81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82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83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84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85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86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87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88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89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90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91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92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019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5019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19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19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19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19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19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0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0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0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0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0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0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0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0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0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0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1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1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1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1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1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1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1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1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1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1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2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2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2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2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2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2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2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2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2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2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3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3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3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3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3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3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3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3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3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3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4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4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4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4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4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4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4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4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4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4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5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5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5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5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5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5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5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5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5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5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6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6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6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6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6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6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6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6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6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6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7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7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7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7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7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7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7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7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7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7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8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8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8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8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8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8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8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8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8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8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9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9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9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9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9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9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9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9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9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9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30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30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30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30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30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30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30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30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30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30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31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31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31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31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31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1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1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1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1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1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2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2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2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2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32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32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2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27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28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50329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0330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0331" name="Rectangle 155"/>
          <p:cNvSpPr>
            <a:spLocks noGrp="1" noChangeArrowheads="1"/>
          </p:cNvSpPr>
          <p:nvPr>
            <p:ph type="dt" sz="quarter" idx="2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0332" name="Rectangle 15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0333" name="Rectangle 15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AECD885B-36CB-4BCE-A6C6-E9DEE723C0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80D01-CE59-49B5-901A-9FDEF00367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416DB-65FB-4487-80C2-173F794915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173283-807D-45AD-801A-E256349CB33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C81477-9827-4D38-A225-A34EFEA90E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7748E-1E86-48BF-89E9-16854AA010B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B1F6E9-4D4B-4832-BCF6-C06C1ECA81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870C4B-9C1C-435E-B935-BA4E0B88964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45D5DD-1255-44F0-B2BF-A0F3CBA627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683DCE-32A3-4909-AEFA-127DBF3DB4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5712B-241D-4442-A650-B06BE5AA50E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B03B19-68A2-4959-A4A3-7D3A1203C1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5299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300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301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5302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5303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5304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530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5306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5307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5308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5309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6F299D8-5F9E-4D93-987F-CD6FFB96B0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F072D6-0553-4122-A68C-29068F9195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43819-FE34-466A-85DC-858430B487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72223-6B81-49F0-8A1E-E6AD806785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4E8C06-EC87-4C46-8F58-BA33496AA6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A2455-E66B-4F97-84FA-A02DEE0E09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6974B8-6033-4E6A-8152-A0186A5089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BBC33-B382-4301-819A-953D0A43D8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5917E5-A0CA-4968-B72B-307DB53CEF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303FD-53D0-4E23-B0CB-277F1DB220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9C1FF-564F-4111-86C5-BFC8D9306A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16425-0EDB-4C4D-9A93-0A79535869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5E070-4686-4C3A-9FFB-6C0C3F1035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titlemaster_m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</p:spPr>
      </p:pic>
      <p:sp>
        <p:nvSpPr>
          <p:cNvPr id="64515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BB3B17C-E8C2-4E0B-90E7-0E45776973F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ransition spd="slow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B35FD-5099-4FB0-9A64-99FFA325651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9CCAEB-FE6D-47BC-A45D-24E3332A90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4156F-1C1C-49AE-A545-31143B73F3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B0412-B25F-4D53-9689-025A704444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BC863B-33AC-477E-88EF-0A4A8DC47C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2EB70-BCDA-4C96-A811-2D97CF2CED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C74D68-BD71-4561-9468-299760D7BB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781D51-77AE-4023-B11F-C7BA9B7181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DECBA-0FAC-481A-8A41-BD1E23B355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9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1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4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6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135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413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4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14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14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6EF8EA4B-183B-4472-8DC0-1070F926C89E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76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7411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7412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413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7414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15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16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17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18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19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20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21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22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23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24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42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7426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27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28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29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30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31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32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33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34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35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36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37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38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39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40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41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42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43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444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7445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46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47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48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49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50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51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52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53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54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55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56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57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58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59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60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61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462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7463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64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65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66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67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68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69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7470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7471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72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73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74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1747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47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477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747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747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7FB12C6-F012-4A25-A2AA-145735A20C5C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24579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80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4581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24582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83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84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85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86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8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88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89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9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459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459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459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459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3374AD8B-9993-40D5-878C-DC29AEB23705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3379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79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79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379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3379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00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0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0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0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0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0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0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0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08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0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10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1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381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5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6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8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9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20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3821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3822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33823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33824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25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26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27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28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3829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3830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383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383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383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383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67A468E8-A652-46F4-8833-19BD2DD13B1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383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63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15920544-DDDE-4ABC-8AC9-8B5E9B31F6B4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BD8EAB03-0AEC-418A-94C6-927E55A35F71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4915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49156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57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58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59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60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61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62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63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64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65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66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67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68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9169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49170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71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72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73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74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75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76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77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78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79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80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81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82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83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84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85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86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87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88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89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90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91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92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93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94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95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96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97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98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99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00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01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02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03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04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05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06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07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08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09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10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11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12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13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14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15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16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17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18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19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20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21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22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23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24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25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26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27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28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29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30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31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32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33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234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35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36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37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38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39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40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41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42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43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44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45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46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47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48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49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50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51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52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53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54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55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56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57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58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59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60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61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62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63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64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65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66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67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68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69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70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71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72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73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74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75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76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77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78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79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80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81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82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83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84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85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86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87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88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89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90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291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292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293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294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295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296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297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298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299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300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301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302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303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304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49305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9306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/>
              </a:defRPr>
            </a:lvl1pPr>
          </a:lstStyle>
          <a:p>
            <a:endParaRPr lang="ru-RU"/>
          </a:p>
        </p:txBody>
      </p:sp>
      <p:sp>
        <p:nvSpPr>
          <p:cNvPr id="49307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/>
              </a:defRPr>
            </a:lvl1pPr>
          </a:lstStyle>
          <a:p>
            <a:endParaRPr lang="ru-RU"/>
          </a:p>
        </p:txBody>
      </p:sp>
      <p:sp>
        <p:nvSpPr>
          <p:cNvPr id="49308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/>
              </a:defRPr>
            </a:lvl1pPr>
          </a:lstStyle>
          <a:p>
            <a:fld id="{1FDEAE4F-1A53-4B7D-8093-B698BEF968E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9309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0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54275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276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277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278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4279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4280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4281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4282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428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5428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542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AE065D01-EF8C-429A-B000-9215513277A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4286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4287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63491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>
                <a:effectLst/>
              </a:endParaRPr>
            </a:p>
          </p:txBody>
        </p:sp>
        <p:pic>
          <p:nvPicPr>
            <p:cNvPr id="63492" name="Picture 4" descr="slidemaster_med3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</p:spPr>
        </p:pic>
      </p:grpSp>
      <p:sp>
        <p:nvSpPr>
          <p:cNvPr id="6349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349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349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680B8B85-7CD9-4D65-924A-A50D4C61984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ransition spd="slow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J:\&#1076;&#1077;&#1085;&#1100;%20&#1082;&#1086;&#1089;&#1084;&#1086;&#1085;&#1072;&#1074;&#1090;&#1080;&#1082;&#1080;\&#1085;&#1072;%20&#1082;&#1086;&#1085;&#1082;&#1091;&#1088;&#1089;\gagarin.avi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47.xml"/><Relationship Id="rId1" Type="http://schemas.openxmlformats.org/officeDocument/2006/relationships/audio" Target="file:///J:\&#1076;&#1077;&#1085;&#1100;%20&#1082;&#1086;&#1089;&#1084;&#1086;&#1085;&#1072;&#1074;&#1090;&#1080;&#1082;&#1080;\&#1085;&#1072;%20&#1082;&#1086;&#1085;&#1082;&#1091;&#1088;&#1089;\gagar_r.wav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58.xml"/><Relationship Id="rId1" Type="http://schemas.openxmlformats.org/officeDocument/2006/relationships/audio" Target="file:///J:\&#1076;&#1077;&#1085;&#1100;%20&#1082;&#1086;&#1089;&#1084;&#1086;&#1085;&#1072;&#1074;&#1090;&#1080;&#1082;&#1080;\&#1085;&#1072;%20&#1082;&#1086;&#1085;&#1082;&#1091;&#1088;&#1089;\gagar.wav" TargetMode="Externa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i="0" dirty="0" smtClean="0">
                <a:solidFill>
                  <a:schemeClr val="tx1"/>
                </a:solidFill>
              </a:rPr>
              <a:t>Негосударственное общеобразовательное учреждение </a:t>
            </a:r>
            <a:r>
              <a:rPr lang="ru-RU" sz="1800" i="0" dirty="0" smtClean="0">
                <a:solidFill>
                  <a:schemeClr val="tx1"/>
                </a:solidFill>
              </a:rPr>
              <a:t/>
            </a:r>
            <a:br>
              <a:rPr lang="ru-RU" sz="1800" i="0" dirty="0" smtClean="0">
                <a:solidFill>
                  <a:schemeClr val="tx1"/>
                </a:solidFill>
              </a:rPr>
            </a:br>
            <a:r>
              <a:rPr lang="ru-RU" sz="1800" b="1" i="0" dirty="0" smtClean="0">
                <a:solidFill>
                  <a:schemeClr val="tx1"/>
                </a:solidFill>
              </a:rPr>
              <a:t>«Школа-интернат №17 среднего (полного) общего образования </a:t>
            </a:r>
            <a:r>
              <a:rPr lang="ru-RU" sz="1800" i="0" dirty="0" smtClean="0">
                <a:solidFill>
                  <a:schemeClr val="tx1"/>
                </a:solidFill>
              </a:rPr>
              <a:t/>
            </a:r>
            <a:br>
              <a:rPr lang="ru-RU" sz="1800" i="0" dirty="0" smtClean="0">
                <a:solidFill>
                  <a:schemeClr val="tx1"/>
                </a:solidFill>
              </a:rPr>
            </a:br>
            <a:r>
              <a:rPr lang="ru-RU" sz="1800" b="1" i="0" dirty="0" smtClean="0">
                <a:solidFill>
                  <a:schemeClr val="tx1"/>
                </a:solidFill>
              </a:rPr>
              <a:t>открытого акционерного общества «Российские железные дороги»</a:t>
            </a:r>
            <a:br>
              <a:rPr lang="ru-RU" sz="1800" b="1" i="0" dirty="0" smtClean="0">
                <a:solidFill>
                  <a:schemeClr val="tx1"/>
                </a:solidFill>
              </a:rPr>
            </a:b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r>
              <a:rPr lang="ru-RU" sz="4000" b="1" dirty="0" smtClean="0"/>
              <a:t>ДЕНЬ КОСМОНАВТИКИ</a:t>
            </a:r>
          </a:p>
          <a:p>
            <a:pPr algn="ctr">
              <a:buNone/>
            </a:pPr>
            <a:r>
              <a:rPr lang="ru-RU" sz="2400" b="1" dirty="0" smtClean="0"/>
              <a:t>Составила </a:t>
            </a:r>
          </a:p>
          <a:p>
            <a:pPr algn="ctr">
              <a:buNone/>
            </a:pPr>
            <a:r>
              <a:rPr lang="ru-RU" sz="2400" b="1" dirty="0" smtClean="0"/>
              <a:t>учитель физики </a:t>
            </a:r>
          </a:p>
          <a:p>
            <a:pPr algn="ctr">
              <a:buNone/>
            </a:pPr>
            <a:r>
              <a:rPr lang="ru-RU" sz="2400" b="1" dirty="0" err="1" smtClean="0"/>
              <a:t>Кунина</a:t>
            </a:r>
            <a:r>
              <a:rPr lang="ru-RU" sz="2400" b="1" dirty="0" smtClean="0"/>
              <a:t> Ольга Владимировна</a:t>
            </a:r>
          </a:p>
          <a:p>
            <a:pPr algn="ctr">
              <a:buNone/>
            </a:pPr>
            <a:endParaRPr lang="ru-RU" sz="2400" b="1" dirty="0"/>
          </a:p>
          <a:p>
            <a:pPr algn="ctr">
              <a:buNone/>
            </a:pPr>
            <a:endParaRPr lang="ru-RU" sz="2400" b="1" dirty="0" smtClean="0"/>
          </a:p>
          <a:p>
            <a:pPr algn="ctr">
              <a:buNone/>
            </a:pPr>
            <a:r>
              <a:rPr lang="ru-RU" sz="2400" b="1" dirty="0" smtClean="0"/>
              <a:t>Курган 2012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0"/>
            <a:ext cx="8540750" cy="1143000"/>
          </a:xfrm>
        </p:spPr>
        <p:txBody>
          <a:bodyPr/>
          <a:lstStyle/>
          <a:p>
            <a:r>
              <a:rPr lang="ru-RU"/>
              <a:t>Что мы знаем о космосе? </a:t>
            </a:r>
          </a:p>
        </p:txBody>
      </p:sp>
      <p:sp>
        <p:nvSpPr>
          <p:cNvPr id="4813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600200"/>
            <a:ext cx="8540750" cy="874713"/>
          </a:xfrm>
        </p:spPr>
        <p:txBody>
          <a:bodyPr/>
          <a:lstStyle/>
          <a:p>
            <a:pPr marL="609600" indent="-609600"/>
            <a:r>
              <a:rPr lang="ru-RU"/>
              <a:t>Кто был первым космонавтом?</a:t>
            </a:r>
          </a:p>
        </p:txBody>
      </p:sp>
      <p:pic>
        <p:nvPicPr>
          <p:cNvPr id="48132" name="Picture 4" descr="86_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411367"/>
            <a:ext cx="3024336" cy="4446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260350"/>
            <a:ext cx="8540750" cy="1323975"/>
          </a:xfrm>
        </p:spPr>
        <p:txBody>
          <a:bodyPr/>
          <a:lstStyle/>
          <a:p>
            <a:pPr marL="609600" indent="-609600"/>
            <a:r>
              <a:rPr lang="ru-RU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Когда состоялся первый пилотируемый полет в космос?</a:t>
            </a: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684213" y="1844675"/>
            <a:ext cx="8208962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9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12 </a:t>
            </a:r>
            <a:r>
              <a:rPr lang="ru-RU" sz="9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АПРЕЛЯ</a:t>
            </a:r>
            <a:br>
              <a:rPr lang="ru-RU" sz="9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</a:br>
            <a:r>
              <a:rPr lang="ru-RU" sz="9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1961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35975" cy="1711325"/>
          </a:xfrm>
        </p:spPr>
        <p:txBody>
          <a:bodyPr/>
          <a:lstStyle/>
          <a:p>
            <a:pPr marL="838200" indent="-838200"/>
            <a:r>
              <a:rPr lang="ru-RU" sz="3600" b="1"/>
              <a:t>Как назывался космический корабль, на котором летал Юрий Гагарин?</a:t>
            </a:r>
            <a:r>
              <a:rPr lang="ru-RU" sz="4000"/>
              <a:t>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1413" y="2492375"/>
            <a:ext cx="4968875" cy="863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6000" b="1"/>
              <a:t>«ВОСТОК»</a:t>
            </a:r>
          </a:p>
        </p:txBody>
      </p:sp>
      <p:pic>
        <p:nvPicPr>
          <p:cNvPr id="60420" name="Picture 4" descr="восток"/>
          <p:cNvPicPr>
            <a:picLocks noChangeAspect="1" noChangeArrowheads="1"/>
          </p:cNvPicPr>
          <p:nvPr/>
        </p:nvPicPr>
        <p:blipFill>
          <a:blip r:embed="rId2" cstate="print"/>
          <a:srcRect l="3511" t="2924"/>
          <a:stretch>
            <a:fillRect/>
          </a:stretch>
        </p:blipFill>
        <p:spPr bwMode="auto">
          <a:xfrm>
            <a:off x="2555875" y="3573463"/>
            <a:ext cx="4608513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/>
            <a:r>
              <a:rPr lang="ru-RU"/>
              <a:t>Сколько времени длился полет Ю.А.Гагарина? 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68538" y="2997200"/>
            <a:ext cx="6400800" cy="1541463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9600"/>
              <a:t>108 минут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7813"/>
            <a:ext cx="8713788" cy="1139825"/>
          </a:xfrm>
        </p:spPr>
        <p:txBody>
          <a:bodyPr/>
          <a:lstStyle/>
          <a:p>
            <a:pPr marL="838200" indent="-838200"/>
            <a:r>
              <a:rPr lang="ru-RU" sz="3200" b="1"/>
              <a:t>Какой город России, по словам Юрия Гагарина, «дал ему путевку в небо»?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3068638"/>
            <a:ext cx="8229600" cy="18288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9600" b="1">
                <a:effectLst/>
              </a:rPr>
              <a:t>САРАТОВ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395288" y="260350"/>
            <a:ext cx="813752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457200" algn="l"/>
                <a:tab pos="742950" algn="l"/>
              </a:tabLst>
            </a:pPr>
            <a:r>
              <a:rPr lang="ru-RU" sz="4000" b="1">
                <a:effectLst/>
              </a:rPr>
              <a:t>Космонавты как и летчики пользуются позывными.</a:t>
            </a:r>
            <a:endParaRPr lang="en-US" sz="4000" b="1">
              <a:effectLst/>
            </a:endParaRPr>
          </a:p>
          <a:p>
            <a:pPr>
              <a:tabLst>
                <a:tab pos="457200" algn="l"/>
                <a:tab pos="742950" algn="l"/>
              </a:tabLst>
            </a:pPr>
            <a:r>
              <a:rPr lang="ru-RU" sz="4000" b="1">
                <a:effectLst/>
              </a:rPr>
              <a:t>Какие позывные были у первого космонавта Земли Ю.А. Гагарина?</a:t>
            </a: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1547813" y="3933825"/>
            <a:ext cx="6769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effectLst/>
            </a:endParaRP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2195513" y="3933825"/>
            <a:ext cx="4824412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9600">
                <a:solidFill>
                  <a:srgbClr val="009900"/>
                </a:solidFill>
                <a:effectLst/>
              </a:rPr>
              <a:t>«Кедр»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ru-RU" sz="4000"/>
              <a:t>Назовите первую женщину-космонавта?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557338"/>
            <a:ext cx="8229600" cy="792162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b="1" i="1">
                <a:solidFill>
                  <a:srgbClr val="CC66FF"/>
                </a:solidFill>
                <a:effectLst/>
                <a:latin typeface="Times New Roman" pitchFamily="18" charset="0"/>
              </a:rPr>
              <a:t>Валентина Терешкова 16 июня 1963 г </a:t>
            </a:r>
          </a:p>
        </p:txBody>
      </p:sp>
      <p:pic>
        <p:nvPicPr>
          <p:cNvPr id="84996" name="Picture 4" descr="tereshko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2176463"/>
            <a:ext cx="3709987" cy="4681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ru-RU" sz="4000"/>
              <a:t>Кто первый вышел в открытый космос?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965200"/>
          </a:xfrm>
        </p:spPr>
        <p:txBody>
          <a:bodyPr/>
          <a:lstStyle/>
          <a:p>
            <a:pPr algn="ctr"/>
            <a:r>
              <a:rPr lang="ru-RU">
                <a:solidFill>
                  <a:srgbClr val="66FF33"/>
                </a:solidFill>
              </a:rPr>
              <a:t>Алексей Леонов 18 марта 1965 г</a:t>
            </a:r>
          </a:p>
        </p:txBody>
      </p:sp>
      <p:pic>
        <p:nvPicPr>
          <p:cNvPr id="86020" name="Picture 4" descr="leono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2133600"/>
            <a:ext cx="3733800" cy="429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ru-RU" sz="4000"/>
              <a:t>Кто был вторым космонавтом?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14800" cy="2692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4400"/>
              <a:t>Герман Титов</a:t>
            </a:r>
          </a:p>
          <a:p>
            <a:pPr>
              <a:buFont typeface="Wingdings" pitchFamily="2" charset="2"/>
              <a:buNone/>
            </a:pPr>
            <a:r>
              <a:rPr lang="ru-RU" sz="4400"/>
              <a:t> август 1961 г</a:t>
            </a:r>
          </a:p>
        </p:txBody>
      </p:sp>
      <p:pic>
        <p:nvPicPr>
          <p:cNvPr id="87044" name="Picture 4" descr="Tito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1989138"/>
            <a:ext cx="2681287" cy="365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20150" cy="1998663"/>
          </a:xfrm>
        </p:spPr>
        <p:txBody>
          <a:bodyPr/>
          <a:lstStyle/>
          <a:p>
            <a:pPr marL="838200" indent="-838200"/>
            <a:r>
              <a:rPr lang="ru-RU" sz="3200" b="1"/>
              <a:t>Как называется современная находящаяся на орбите космическая станция с космонавтами?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5040312" cy="27368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4000" b="1" dirty="0">
                <a:solidFill>
                  <a:srgbClr val="FFFF00"/>
                </a:solidFill>
                <a:effectLst/>
              </a:rPr>
              <a:t>Международная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4000" b="1" dirty="0">
                <a:solidFill>
                  <a:srgbClr val="FFFF00"/>
                </a:solidFill>
                <a:effectLst/>
              </a:rPr>
              <a:t>Космическая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4000" b="1" dirty="0">
                <a:solidFill>
                  <a:srgbClr val="FFFF00"/>
                </a:solidFill>
                <a:effectLst/>
              </a:rPr>
              <a:t>Станция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4000" b="1" dirty="0">
                <a:solidFill>
                  <a:srgbClr val="FFFF00"/>
                </a:solidFill>
                <a:effectLst/>
              </a:rPr>
              <a:t>МКС</a:t>
            </a:r>
          </a:p>
        </p:txBody>
      </p:sp>
      <p:pic>
        <p:nvPicPr>
          <p:cNvPr id="88068" name="Picture 4" descr="12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2852738"/>
            <a:ext cx="4762500" cy="3810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8806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260350"/>
            <a:ext cx="8424863" cy="2305050"/>
          </a:xfrm>
        </p:spPr>
        <p:txBody>
          <a:bodyPr/>
          <a:lstStyle/>
          <a:p>
            <a:r>
              <a:rPr lang="en-US" sz="6000" b="1">
                <a:solidFill>
                  <a:srgbClr val="FF3300"/>
                </a:solidFill>
              </a:rPr>
              <a:t>12 </a:t>
            </a:r>
            <a:r>
              <a:rPr lang="ru-RU" sz="6000" b="1">
                <a:solidFill>
                  <a:srgbClr val="FF3300"/>
                </a:solidFill>
              </a:rPr>
              <a:t>АПРЕЛЯ</a:t>
            </a:r>
            <a:br>
              <a:rPr lang="ru-RU" sz="6000" b="1">
                <a:solidFill>
                  <a:srgbClr val="FF3300"/>
                </a:solidFill>
              </a:rPr>
            </a:br>
            <a:r>
              <a:rPr lang="ru-RU" sz="6000" b="1">
                <a:solidFill>
                  <a:srgbClr val="FF3300"/>
                </a:solidFill>
              </a:rPr>
              <a:t>День космонавтики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24863" cy="2570162"/>
          </a:xfrm>
        </p:spPr>
        <p:txBody>
          <a:bodyPr/>
          <a:lstStyle/>
          <a:p>
            <a:pPr algn="just"/>
            <a:r>
              <a:rPr lang="ru-RU" sz="4000" b="1" i="1">
                <a:latin typeface="Times New Roman" pitchFamily="18" charset="0"/>
              </a:rPr>
              <a:t>«Земля колыбель человечества, но нельзя же вечно жить в колыбели»</a:t>
            </a:r>
          </a:p>
          <a:p>
            <a:pPr algn="r"/>
            <a:r>
              <a:rPr lang="ru-RU" sz="4000"/>
              <a:t>К.Э. Циолковский</a:t>
            </a:r>
            <a:r>
              <a:rPr lang="ru-RU" sz="3200"/>
              <a:t>.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539750" y="260350"/>
            <a:ext cx="8424863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6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 </a:t>
            </a:r>
            <a:r>
              <a:rPr lang="ru-RU" sz="6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АПРЕЛЯ</a:t>
            </a:r>
            <a:br>
              <a:rPr lang="ru-RU" sz="6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6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День космонавтики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539750" y="260350"/>
            <a:ext cx="8424863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6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 </a:t>
            </a:r>
            <a:r>
              <a:rPr lang="ru-RU" sz="6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АПРЕЛЯ</a:t>
            </a:r>
            <a:br>
              <a:rPr lang="ru-RU" sz="6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6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День космонавтики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ru-RU" sz="4000"/>
              <a:t>Как называется наука, изучающая небесные тела?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708275"/>
            <a:ext cx="8147050" cy="31242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9600">
                <a:solidFill>
                  <a:srgbClr val="CC00FF"/>
                </a:solidFill>
              </a:rPr>
              <a:t>Астрономия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362950" cy="1711325"/>
          </a:xfrm>
        </p:spPr>
        <p:txBody>
          <a:bodyPr/>
          <a:lstStyle/>
          <a:p>
            <a:pPr marL="838200" indent="-838200"/>
            <a:r>
              <a:rPr lang="ru-RU" sz="4000"/>
              <a:t>Как называется оптический прибор для исследования космических тел?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3213" y="2205038"/>
            <a:ext cx="4248150" cy="15128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7200">
                <a:solidFill>
                  <a:srgbClr val="FF6600"/>
                </a:solidFill>
              </a:rPr>
              <a:t>Телескоп</a:t>
            </a:r>
          </a:p>
        </p:txBody>
      </p:sp>
      <p:pic>
        <p:nvPicPr>
          <p:cNvPr id="90118" name="Picture 6" descr="16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3213100"/>
            <a:ext cx="5302250" cy="3478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35975" cy="1855787"/>
          </a:xfrm>
        </p:spPr>
        <p:txBody>
          <a:bodyPr/>
          <a:lstStyle/>
          <a:p>
            <a:pPr marL="838200" indent="-838200"/>
            <a:r>
              <a:rPr lang="ru-RU" sz="3600"/>
              <a:t>Кто был генеральным конструктором пилотируемых космических аппаратов?</a:t>
            </a: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323850" y="1989138"/>
            <a:ext cx="83597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4400">
                <a:solidFill>
                  <a:srgbClr val="FF99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Королев Сергей Павлович</a:t>
            </a:r>
            <a:br>
              <a:rPr lang="ru-RU" sz="4400">
                <a:solidFill>
                  <a:srgbClr val="FF99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400">
                <a:solidFill>
                  <a:srgbClr val="FF99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(1907-1966)</a:t>
            </a:r>
          </a:p>
        </p:txBody>
      </p:sp>
      <p:pic>
        <p:nvPicPr>
          <p:cNvPr id="9114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3429000"/>
            <a:ext cx="2909888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ru-RU" sz="3600"/>
              <a:t>Назовите центральное космическое тело Солнечной системы?</a:t>
            </a:r>
          </a:p>
        </p:txBody>
      </p:sp>
      <p:pic>
        <p:nvPicPr>
          <p:cNvPr id="92164" name="Picture 4" descr="24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700213"/>
            <a:ext cx="6624637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ru-RU" sz="4000"/>
              <a:t>Какую планету называют красной?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3284538"/>
            <a:ext cx="4114800" cy="2260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9600">
                <a:solidFill>
                  <a:srgbClr val="990000"/>
                </a:solidFill>
              </a:rPr>
              <a:t>МАРС</a:t>
            </a:r>
          </a:p>
        </p:txBody>
      </p:sp>
      <p:pic>
        <p:nvPicPr>
          <p:cNvPr id="93188" name="Picture 4" descr="20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2349500"/>
            <a:ext cx="47625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ru-RU" sz="3600" b="1"/>
              <a:t>Кто первым использовал телескоп для изучения звездного неба?</a:t>
            </a:r>
          </a:p>
        </p:txBody>
      </p:sp>
      <p:pic>
        <p:nvPicPr>
          <p:cNvPr id="942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2708275"/>
            <a:ext cx="3040062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468313" y="3429000"/>
            <a:ext cx="374015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8000"/>
              </a:lnSpc>
              <a:spcBef>
                <a:spcPts val="600"/>
              </a:spcBef>
            </a:pPr>
            <a:r>
              <a:rPr lang="ru-RU" sz="3200" b="1" i="1">
                <a:solidFill>
                  <a:srgbClr val="FF3399"/>
                </a:solidFill>
                <a:effectLst/>
                <a:latin typeface="Times New Roman" pitchFamily="18" charset="0"/>
              </a:rPr>
              <a:t>Галилео ГАЛИЛЕЙ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ru-RU" sz="3200"/>
              <a:t>20-21 июля была произведена первая высадка на Луну. Какой стране принадлежал космический корабль?</a:t>
            </a:r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3276600" y="2205038"/>
            <a:ext cx="345598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60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США</a:t>
            </a:r>
          </a:p>
        </p:txBody>
      </p:sp>
      <p:grpSp>
        <p:nvGrpSpPr>
          <p:cNvPr id="95241" name="Group 9"/>
          <p:cNvGrpSpPr>
            <a:grpSpLocks/>
          </p:cNvGrpSpPr>
          <p:nvPr/>
        </p:nvGrpSpPr>
        <p:grpSpPr bwMode="auto">
          <a:xfrm>
            <a:off x="539552" y="3717034"/>
            <a:ext cx="8108950" cy="2723142"/>
            <a:chOff x="340" y="2704"/>
            <a:chExt cx="5108" cy="1862"/>
          </a:xfrm>
        </p:grpSpPr>
        <p:sp>
          <p:nvSpPr>
            <p:cNvPr id="95238" name="Text Box 6"/>
            <p:cNvSpPr txBox="1">
              <a:spLocks noChangeArrowheads="1"/>
            </p:cNvSpPr>
            <p:nvPr/>
          </p:nvSpPr>
          <p:spPr bwMode="auto">
            <a:xfrm>
              <a:off x="1565" y="2704"/>
              <a:ext cx="2812" cy="1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36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Нил </a:t>
              </a:r>
              <a:r>
                <a:rPr lang="ru-RU" sz="3600" dirty="0" err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Армстронг</a:t>
              </a:r>
              <a:r>
                <a:rPr lang="ru-RU" sz="36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endPara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algn="ctr">
                <a:spcBef>
                  <a:spcPct val="50000"/>
                </a:spcBef>
              </a:pPr>
              <a:r>
                <a:rPr lang="ru-RU" sz="3600" dirty="0" smtClean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ru-RU" sz="36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и </a:t>
              </a:r>
              <a:endPara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algn="ctr">
                <a:spcBef>
                  <a:spcPct val="50000"/>
                </a:spcBef>
              </a:pPr>
              <a:r>
                <a:rPr lang="ru-RU" sz="3600" dirty="0" smtClean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Эдвин </a:t>
              </a:r>
              <a:r>
                <a:rPr lang="ru-RU" sz="3600" dirty="0" err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Олдрин</a:t>
              </a:r>
              <a:endParaRPr lang="ru-RU" sz="3600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>
                <a:spcBef>
                  <a:spcPct val="50000"/>
                </a:spcBef>
              </a:pPr>
              <a:endParaRPr lang="ru-RU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pic>
          <p:nvPicPr>
            <p:cNvPr id="95239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0" y="2704"/>
              <a:ext cx="1116" cy="1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5240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32" y="2750"/>
              <a:ext cx="1116" cy="1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5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91513" cy="1638300"/>
          </a:xfrm>
        </p:spPr>
        <p:txBody>
          <a:bodyPr/>
          <a:lstStyle/>
          <a:p>
            <a:pPr marL="838200" indent="-838200"/>
            <a:r>
              <a:rPr lang="ru-RU" sz="2800" b="1"/>
              <a:t>В каком году в около земном космическом пространстве, появилось первое искусственное тело, созданное землянами?</a:t>
            </a:r>
          </a:p>
        </p:txBody>
      </p:sp>
      <p:sp>
        <p:nvSpPr>
          <p:cNvPr id="96260" name="Rectangle 4"/>
          <p:cNvSpPr>
            <a:spLocks noRot="1" noChangeArrowheads="1"/>
          </p:cNvSpPr>
          <p:nvPr/>
        </p:nvSpPr>
        <p:spPr bwMode="auto">
          <a:xfrm>
            <a:off x="250825" y="2276475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6600">
                <a:solidFill>
                  <a:srgbClr val="009900"/>
                </a:solidFill>
                <a:effectLst/>
              </a:rPr>
              <a:t>4 октября 1957</a:t>
            </a:r>
          </a:p>
        </p:txBody>
      </p:sp>
      <p:pic>
        <p:nvPicPr>
          <p:cNvPr id="96261" name="Picture 5" descr="1is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838" y="3789363"/>
            <a:ext cx="1751012" cy="2520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ru-RU" sz="4000"/>
              <a:t>Какая планета Солнечной системы самая большая?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141663"/>
            <a:ext cx="3960813" cy="16129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7200">
                <a:solidFill>
                  <a:srgbClr val="FF0066"/>
                </a:solidFill>
              </a:rPr>
              <a:t>Юпитер</a:t>
            </a:r>
          </a:p>
        </p:txBody>
      </p:sp>
      <p:pic>
        <p:nvPicPr>
          <p:cNvPr id="97284" name="Picture 4" descr="22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2060575"/>
            <a:ext cx="50292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 l="2249" t="1772" r="1764"/>
          <a:stretch>
            <a:fillRect/>
          </a:stretch>
        </p:blipFill>
        <p:spPr bwMode="auto">
          <a:xfrm>
            <a:off x="2051050" y="1430338"/>
            <a:ext cx="5327650" cy="542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50825" y="188913"/>
            <a:ext cx="87137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effectLst/>
              </a:rPr>
              <a:t>Константин Эдуардович Циолковский</a:t>
            </a:r>
          </a:p>
          <a:p>
            <a:pPr algn="ctr">
              <a:spcBef>
                <a:spcPct val="50000"/>
              </a:spcBef>
            </a:pPr>
            <a:r>
              <a:rPr lang="ru-RU" sz="3200" b="1">
                <a:effectLst/>
              </a:rPr>
              <a:t>(1857 – 1935)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>
                <a:solidFill>
                  <a:schemeClr val="tx1"/>
                </a:solidFill>
                <a:effectLst/>
              </a:rPr>
              <a:t>4 октября 1957</a:t>
            </a:r>
          </a:p>
        </p:txBody>
      </p:sp>
      <p:pic>
        <p:nvPicPr>
          <p:cNvPr id="20484" name="Picture 4" descr="1is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1484313"/>
            <a:ext cx="3000375" cy="432117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04800"/>
            <a:ext cx="8359775" cy="1431925"/>
          </a:xfrm>
        </p:spPr>
        <p:txBody>
          <a:bodyPr/>
          <a:lstStyle/>
          <a:p>
            <a:pPr algn="ctr"/>
            <a:r>
              <a:rPr lang="ru-RU" dirty="0"/>
              <a:t>Королев Сергей Павлович</a:t>
            </a:r>
            <a:br>
              <a:rPr lang="ru-RU" dirty="0"/>
            </a:br>
            <a:r>
              <a:rPr lang="ru-RU" dirty="0"/>
              <a:t>(1907-1966)</a:t>
            </a:r>
          </a:p>
        </p:txBody>
      </p:sp>
      <p:pic>
        <p:nvPicPr>
          <p:cNvPr id="23556" name="Picture 4" descr="97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1817688"/>
            <a:ext cx="4927600" cy="504031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9" name="Picture 7" descr="97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0"/>
            <a:ext cx="5656262" cy="6840538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agarin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23528" y="404664"/>
            <a:ext cx="8256917" cy="6192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979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52736"/>
            <a:ext cx="4787900" cy="4740275"/>
          </a:xfrm>
          <a:prstGeom prst="rect">
            <a:avLst/>
          </a:prstGeom>
          <a:noFill/>
        </p:spPr>
      </p:pic>
      <p:pic>
        <p:nvPicPr>
          <p:cNvPr id="39941" name="Picture 5" descr="975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124744"/>
            <a:ext cx="3096344" cy="4680520"/>
          </a:xfrm>
          <a:prstGeom prst="rect">
            <a:avLst/>
          </a:prstGeom>
          <a:noFill/>
        </p:spPr>
      </p:pic>
      <p:pic>
        <p:nvPicPr>
          <p:cNvPr id="39947" name="gagar_r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8038" y="60928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99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5067" fill="hold"/>
                                        <p:tgtEl>
                                          <p:spTgt spid="399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7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94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60350"/>
            <a:ext cx="8229600" cy="4114800"/>
          </a:xfrm>
        </p:spPr>
        <p:txBody>
          <a:bodyPr/>
          <a:lstStyle/>
          <a:p>
            <a:r>
              <a:rPr lang="ru-RU"/>
              <a:t>Земля</a:t>
            </a:r>
          </a:p>
        </p:txBody>
      </p:sp>
      <p:pic>
        <p:nvPicPr>
          <p:cNvPr id="43013" name="Picture 5" descr="9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765175"/>
            <a:ext cx="4762500" cy="4762500"/>
          </a:xfrm>
          <a:prstGeom prst="rect">
            <a:avLst/>
          </a:prstGeom>
          <a:noFill/>
        </p:spPr>
      </p:pic>
      <p:pic>
        <p:nvPicPr>
          <p:cNvPr id="7" name="gagar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860032" y="5805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79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Лучи">
  <a:themeElements>
    <a:clrScheme name="Лучи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Луч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Сумерки">
  <a:themeElements>
    <a:clrScheme name="Сумерки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Граница">
  <a:themeElements>
    <a:clrScheme name="Граница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Границ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План">
  <a:themeElements>
    <a:clrScheme name="План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Пла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План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300</TotalTime>
  <Words>289</Words>
  <Application>Microsoft Office PowerPoint</Application>
  <PresentationFormat>Экран (4:3)</PresentationFormat>
  <Paragraphs>66</Paragraphs>
  <Slides>29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29</vt:i4>
      </vt:variant>
    </vt:vector>
  </HeadingPairs>
  <TitlesOfParts>
    <vt:vector size="38" baseType="lpstr">
      <vt:lpstr>Лучи</vt:lpstr>
      <vt:lpstr>Круги</vt:lpstr>
      <vt:lpstr>Сумерки</vt:lpstr>
      <vt:lpstr>Глобус</vt:lpstr>
      <vt:lpstr>Облака</vt:lpstr>
      <vt:lpstr>Текстура</vt:lpstr>
      <vt:lpstr>Граница</vt:lpstr>
      <vt:lpstr>Трава</vt:lpstr>
      <vt:lpstr>План</vt:lpstr>
      <vt:lpstr>Негосударственное общеобразовательное учреждение  «Школа-интернат №17 среднего (полного) общего образования  открытого акционерного общества «Российские железные дороги» </vt:lpstr>
      <vt:lpstr>12 АПРЕЛЯ День космонавтики</vt:lpstr>
      <vt:lpstr>Слайд 3</vt:lpstr>
      <vt:lpstr>4 октября 1957</vt:lpstr>
      <vt:lpstr>Королев Сергей Павлович (1907-1966)</vt:lpstr>
      <vt:lpstr>Слайд 6</vt:lpstr>
      <vt:lpstr>Слайд 7</vt:lpstr>
      <vt:lpstr>Слайд 8</vt:lpstr>
      <vt:lpstr>Слайд 9</vt:lpstr>
      <vt:lpstr>Что мы знаем о космосе? </vt:lpstr>
      <vt:lpstr>Слайд 11</vt:lpstr>
      <vt:lpstr>Как назывался космический корабль, на котором летал Юрий Гагарин? </vt:lpstr>
      <vt:lpstr>Сколько времени длился полет Ю.А.Гагарина? </vt:lpstr>
      <vt:lpstr>Какой город России, по словам Юрия Гагарина, «дал ему путевку в небо»?</vt:lpstr>
      <vt:lpstr>Слайд 15</vt:lpstr>
      <vt:lpstr>Назовите первую женщину-космонавта?</vt:lpstr>
      <vt:lpstr>Кто первый вышел в открытый космос?</vt:lpstr>
      <vt:lpstr>Кто был вторым космонавтом?</vt:lpstr>
      <vt:lpstr>Как называется современная находящаяся на орбите космическая станция с космонавтами?</vt:lpstr>
      <vt:lpstr>Как называется наука, изучающая небесные тела?</vt:lpstr>
      <vt:lpstr>Как называется оптический прибор для исследования космических тел?</vt:lpstr>
      <vt:lpstr>Кто был генеральным конструктором пилотируемых космических аппаратов?</vt:lpstr>
      <vt:lpstr>Назовите центральное космическое тело Солнечной системы?</vt:lpstr>
      <vt:lpstr>Какую планету называют красной?</vt:lpstr>
      <vt:lpstr>Кто первым использовал телескоп для изучения звездного неба?</vt:lpstr>
      <vt:lpstr>20-21 июля была произведена первая высадка на Луну. Какой стране принадлежал космический корабль?</vt:lpstr>
      <vt:lpstr>В каком году в около земном космическом пространстве, появилось первое искусственное тело, созданное землянами?</vt:lpstr>
      <vt:lpstr>Какая планета Солнечной системы самая большая?</vt:lpstr>
      <vt:lpstr>Спасибо за внимание.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 АПРЕЛЯ День космонавтики</dc:title>
  <dc:creator>User</dc:creator>
  <cp:lastModifiedBy>Admin</cp:lastModifiedBy>
  <cp:revision>20</cp:revision>
  <dcterms:created xsi:type="dcterms:W3CDTF">2007-04-10T16:04:35Z</dcterms:created>
  <dcterms:modified xsi:type="dcterms:W3CDTF">2013-01-30T14:26:03Z</dcterms:modified>
</cp:coreProperties>
</file>