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69" r:id="rId5"/>
    <p:sldId id="266" r:id="rId6"/>
    <p:sldId id="268" r:id="rId7"/>
    <p:sldId id="270" r:id="rId8"/>
    <p:sldId id="272" r:id="rId9"/>
    <p:sldId id="273" r:id="rId10"/>
    <p:sldId id="274" r:id="rId11"/>
    <p:sldId id="276" r:id="rId12"/>
    <p:sldId id="277" r:id="rId13"/>
    <p:sldId id="265" r:id="rId14"/>
    <p:sldId id="278" r:id="rId15"/>
    <p:sldId id="258" r:id="rId16"/>
    <p:sldId id="259" r:id="rId17"/>
    <p:sldId id="263" r:id="rId18"/>
    <p:sldId id="264" r:id="rId19"/>
    <p:sldId id="260" r:id="rId20"/>
    <p:sldId id="279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BF024-E079-4E8F-8F9E-FE89C5033D00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47B68-95CC-4419-A59F-7D6C869908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" TargetMode="External"/><Relationship Id="rId2" Type="http://schemas.openxmlformats.org/officeDocument/2006/relationships/hyperlink" Target="http://ru.wikipedia.org/wiki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776" TargetMode="External"/><Relationship Id="rId2" Type="http://schemas.openxmlformats.org/officeDocument/2006/relationships/hyperlink" Target="http://ru.wikipedia.org/w/index.php?title=%D0%94%D0%B5_%D0%9B%D0%B0%D1%81%D1%81%D0%BE%D0%BD,_%D0%96%D0%B0%D0%BA&amp;action=edit&amp;redlink=1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1800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commons.wikimedia.org/wiki/File:Carbon-monoxide-3D-vdW.png?uselang=ru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hyperlink" Target="http://commons.wikimedia.org/wiki/File:Carbon_monoxide_2D_comma.svg?uselang=ru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0;&#1083;&#1086;&#1078;&#1077;&#1085;&#1080;&#1077;%20&#1054;&#1082;&#1089;&#1080;&#1076;%20&#1091;&#1075;&#1083;&#1077;&#1088;&#1086;&#1076;&#1072;%20(II)%20&#1074;%20&#1072;&#1090;&#1084;&#1086;&#1089;&#1092;&#1077;&#1088;&#1077;%20&#1047;&#1077;&#1084;&#1083;&#1080;.docx" TargetMode="External"/><Relationship Id="rId2" Type="http://schemas.openxmlformats.org/officeDocument/2006/relationships/hyperlink" Target="&#1055;&#1088;&#1080;&#1083;&#1086;&#1078;&#1077;&#1085;&#1080;&#1077;%204&#1055;&#1077;&#1088;&#1074;&#1099;&#1077;%20&#1087;&#1088;&#1080;&#1079;&#1085;&#1072;&#1082;&#1080;%20&#1086;&#1090;&#1088;&#1072;&#1074;&#1083;&#1077;&#1085;&#1080;&#1103;%20&#1091;&#1075;&#1072;&#1088;&#1085;&#1099;&#1084;%20&#1075;&#1072;&#1079;&#1086;&#1084;.docx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Методическая разработка урока по теме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"Угарный газ,  свойства, физиологическое  действие на организм».</a:t>
            </a:r>
            <a:r>
              <a:rPr lang="ru-RU" b="1" dirty="0" smtClean="0"/>
              <a:t>              9-й класс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Бостан</a:t>
            </a:r>
            <a:r>
              <a:rPr lang="ru-RU" dirty="0" smtClean="0"/>
              <a:t> Юлия Викторовна, </a:t>
            </a:r>
          </a:p>
          <a:p>
            <a:r>
              <a:rPr lang="ru-RU" i="1" dirty="0" smtClean="0"/>
              <a:t>учитель химии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980728"/>
          <a:ext cx="6984776" cy="4536504"/>
        </p:xfrm>
        <a:graphic>
          <a:graphicData uri="http://schemas.openxmlformats.org/drawingml/2006/table">
            <a:tbl>
              <a:tblPr/>
              <a:tblGrid>
                <a:gridCol w="3492052"/>
                <a:gridCol w="3492724"/>
              </a:tblGrid>
              <a:tr h="4426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Изучаемые вопросы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Литература. ЭОР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382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1.История  открытия угарного газа.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2.Строение молекулы.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3. Получение.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4. Физические свойства.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5. Химические свойства.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6. Применение.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Учебник Химия 9 класс Г.Е  Рудзитис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Ф.Г. Фельдман.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http</a:t>
                      </a: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://</a:t>
                      </a:r>
                      <a:r>
                        <a:rPr lang="en-US" sz="2000" u="sng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ru</a:t>
                      </a: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.</a:t>
                      </a:r>
                      <a:r>
                        <a:rPr lang="en-US" sz="2000" u="sng" dirty="0" err="1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wikipedia</a:t>
                      </a: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.</a:t>
                      </a:r>
                      <a:r>
                        <a:rPr lang="en-US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org</a:t>
                      </a: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/</a:t>
                      </a:r>
                      <a:r>
                        <a:rPr lang="en-US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wiki</a:t>
                      </a:r>
                      <a:r>
                        <a:rPr lang="ru-RU" sz="2000" u="sng" dirty="0">
                          <a:solidFill>
                            <a:srgbClr val="0000FF"/>
                          </a:solidFill>
                          <a:latin typeface="Times New Roman"/>
                          <a:ea typeface="Calibri"/>
                          <a:cs typeface="Times New Roman"/>
                          <a:hlinkClick r:id="rId2"/>
                        </a:rPr>
                        <a:t>/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hlinkClick r:id="rId3"/>
                        </a:rPr>
                        <a:t>dic.academic.ru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http://ru.wikipedia.org/w/index.php?title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77" marR="631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788773" y="27583"/>
            <a:ext cx="156645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25658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u="sng" dirty="0" smtClean="0"/>
              <a:t>История открытия угарного газа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Оксид углерода (II) был впервые получен французским химиком </a:t>
            </a:r>
            <a:r>
              <a:rPr lang="ru-RU" b="1" dirty="0" smtClean="0">
                <a:hlinkClick r:id="rId2" tooltip="Де Лассон, Жак (страница отсутствует)"/>
              </a:rPr>
              <a:t>Жаком де </a:t>
            </a:r>
            <a:r>
              <a:rPr lang="ru-RU" b="1" dirty="0" err="1" smtClean="0">
                <a:hlinkClick r:id="rId2" tooltip="Де Лассон, Жак (страница отсутствует)"/>
              </a:rPr>
              <a:t>Лассоном</a:t>
            </a:r>
            <a:r>
              <a:rPr lang="ru-RU" b="1" dirty="0" smtClean="0"/>
              <a:t> в </a:t>
            </a:r>
            <a:r>
              <a:rPr lang="ru-RU" b="1" dirty="0" smtClean="0">
                <a:hlinkClick r:id="rId3" tooltip="1776"/>
              </a:rPr>
              <a:t>1776</a:t>
            </a:r>
            <a:r>
              <a:rPr lang="ru-RU" b="1" dirty="0" smtClean="0"/>
              <a:t> при нагревании оксида цинка с углём, но первоначально его ошибочно приняли за водород, так как он сгорал синим пламенем.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583362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История открытия угарного газа</a:t>
            </a:r>
            <a:r>
              <a:rPr lang="ru-RU" dirty="0" smtClean="0"/>
              <a:t> То, что в состав этого газа входит углерод и кислород, выяснил в </a:t>
            </a:r>
            <a:r>
              <a:rPr lang="ru-RU" dirty="0" smtClean="0">
                <a:hlinkClick r:id="rId2" tooltip="1800"/>
              </a:rPr>
              <a:t>1800</a:t>
            </a:r>
            <a:r>
              <a:rPr lang="ru-RU" dirty="0" smtClean="0"/>
              <a:t> английский химик Вильям  </a:t>
            </a:r>
            <a:r>
              <a:rPr lang="ru-RU" dirty="0" err="1" smtClean="0"/>
              <a:t>Крукшэнк</a:t>
            </a:r>
            <a:r>
              <a:rPr lang="ru-RU" dirty="0" smtClean="0"/>
              <a:t>.  Оксид углерода (II) вне атмосферы Земли впервые был обнаружен бельгийским  ученым М.   </a:t>
            </a:r>
            <a:r>
              <a:rPr lang="ru-RU" dirty="0" err="1" smtClean="0"/>
              <a:t>Мижотом</a:t>
            </a:r>
            <a:r>
              <a:rPr lang="ru-RU" dirty="0" smtClean="0"/>
              <a:t>   в 1949 году по наличию основной колебательно-вращательной полосы  в ИК спектре Солнца.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smtClean="0"/>
              <a:t>Получение</a:t>
            </a:r>
            <a:endParaRPr lang="ru-RU"/>
          </a:p>
        </p:txBody>
      </p:sp>
      <p:pic>
        <p:nvPicPr>
          <p:cNvPr id="4" name="Содержимое 3" descr="Image3000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600200"/>
            <a:ext cx="2673350" cy="4525963"/>
          </a:xfrm>
        </p:spPr>
      </p:pic>
      <p:sp>
        <p:nvSpPr>
          <p:cNvPr id="11" name="Содержимое 10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Промышленный способ</a:t>
            </a:r>
          </a:p>
          <a:p>
            <a:endParaRPr lang="ru-RU" dirty="0"/>
          </a:p>
        </p:txBody>
      </p:sp>
      <p:pic>
        <p:nvPicPr>
          <p:cNvPr id="12" name="Рисунок 11" descr="\mathsf{2C + O_2 \rightarrow 2CO}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852936"/>
            <a:ext cx="3456384" cy="93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\mathsf{CO_2 + C \rightleftarrows 2CO}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05064"/>
            <a:ext cx="331236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944215"/>
          </a:xfrm>
        </p:spPr>
        <p:txBody>
          <a:bodyPr/>
          <a:lstStyle/>
          <a:p>
            <a:r>
              <a:rPr lang="ru-RU" b="1" dirty="0" smtClean="0"/>
              <a:t>Лабораторный способ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Рисунок 3" descr="\mathsf{HCOOH \xrightarrow[H_2SO_4]{^ot} H_2O + CO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852936"/>
            <a:ext cx="554461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\mathsf{Mg + ZnCO_3 \xrightarrow[]{^ot} MgO + ZnO + CO\uparrow}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725144"/>
            <a:ext cx="7920879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Строение молекулы.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Электронная формула </a:t>
            </a:r>
          </a:p>
          <a:p>
            <a:r>
              <a:rPr lang="ru-RU" dirty="0" smtClean="0"/>
              <a:t>угарного газа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Масштабная молекула угарного газа</a:t>
            </a:r>
            <a:endParaRPr lang="ru-RU" dirty="0"/>
          </a:p>
        </p:txBody>
      </p:sp>
      <p:pic>
        <p:nvPicPr>
          <p:cNvPr id="7" name="Содержимое 6" descr="Оксид углерода(II): вид молекулы">
            <a:hlinkClick r:id="rId2" tooltip="&quot;Оксид углерода(II): вид молекулы&quot;"/>
          </p:cNvPr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36912"/>
            <a:ext cx="352839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3" descr="Оксид углерода(II): химическая формула">
            <a:hlinkClick r:id="rId4" tooltip="&quot;Оксид углерода(II): химическая формула&quot;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3212976"/>
            <a:ext cx="3191222" cy="180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Физические свойства </a:t>
            </a:r>
            <a:br>
              <a:rPr lang="ru-RU" dirty="0" smtClean="0"/>
            </a:br>
            <a:r>
              <a:rPr lang="ru-RU" dirty="0" smtClean="0"/>
              <a:t>угарного газа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Оксид углерода(II) (угарный газ, окись углерода, </a:t>
            </a:r>
            <a:r>
              <a:rPr lang="ru-RU" b="1" dirty="0" err="1" smtClean="0"/>
              <a:t>монооксид</a:t>
            </a:r>
            <a:r>
              <a:rPr lang="ru-RU" b="1" dirty="0" smtClean="0"/>
              <a:t> углерода)</a:t>
            </a:r>
            <a:r>
              <a:rPr lang="ru-RU" dirty="0" smtClean="0"/>
              <a:t> - бесцветный ядовитый газ без вкуса и запаха. Химическая формула - CO. Концентрация угарного газа в воздухе 12,5-74 % взрывоопасна.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7" descr="самородок платины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14356"/>
            <a:ext cx="2867025" cy="2524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самородное серебр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714356"/>
            <a:ext cx="2478088" cy="2339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64" y="1000108"/>
            <a:ext cx="3279775" cy="2160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28662" y="3286124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Пирометаллургия 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получение металлов и сплавов под действием высоких температур.</a:t>
            </a:r>
          </a:p>
          <a:p>
            <a:pPr algn="ctr">
              <a:defRPr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857221" y="4339389"/>
            <a:ext cx="70723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Восстановление металлов угарным газом:</a:t>
            </a:r>
          </a:p>
          <a:p>
            <a:pPr>
              <a:defRPr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PbO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C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CO</a:t>
            </a:r>
            <a:r>
              <a:rPr lang="en-US" sz="3600" b="1" baseline="-25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Pb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571184" cy="14532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EF29E1"/>
                </a:solidFill>
                <a:latin typeface="Bookman Old Style" pitchFamily="18" charset="0"/>
              </a:rPr>
              <a:t>Физиологическое действие угарного газа на организм</a:t>
            </a:r>
            <a:r>
              <a:rPr lang="ru-RU" b="1" dirty="0" smtClean="0">
                <a:solidFill>
                  <a:srgbClr val="EF29E1"/>
                </a:solidFill>
              </a:rPr>
              <a:t>.</a:t>
            </a:r>
            <a:endParaRPr lang="ru-RU" b="1" dirty="0">
              <a:solidFill>
                <a:srgbClr val="EF29E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00808"/>
            <a:ext cx="5976664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Угарный газ очень ядовит. Первыми признаками острого отравления СО являются головная боль и головокружение, в дальнейшем наступает потеря сознания.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противоядием при отравлении СО служит свежий воздух. Полезно также кратковременное вдыхание паров нашатырного спирта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6446" y="3000372"/>
            <a:ext cx="3085619" cy="25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935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травление угарным газом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332657"/>
            <a:ext cx="7704856" cy="6525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916832"/>
          <a:ext cx="7848873" cy="2088232"/>
        </p:xfrm>
        <a:graphic>
          <a:graphicData uri="http://schemas.openxmlformats.org/drawingml/2006/table">
            <a:tbl>
              <a:tblPr/>
              <a:tblGrid>
                <a:gridCol w="1584176"/>
                <a:gridCol w="1152128"/>
                <a:gridCol w="1368152"/>
                <a:gridCol w="1227055"/>
                <a:gridCol w="1261694"/>
                <a:gridCol w="1255668"/>
              </a:tblGrid>
              <a:tr h="1586036"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Тестирование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Разминка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Определите степень окисления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Допишите уравнения реакций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  в  группе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196"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787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endParaRPr lang="ru-RU" sz="1100" dirty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971600" y="796374"/>
            <a:ext cx="568863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Приложение№1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Лист контроля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Ф.И.О._______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</a:t>
            </a: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 класс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03648" y="4152283"/>
            <a:ext cx="48965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оценивания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38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34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баллов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33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баллов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28- 19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баллов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баллов  и менее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348880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EF29E1"/>
                </a:solidFill>
                <a:latin typeface="Bookman Old Style" pitchFamily="18" charset="0"/>
                <a:hlinkClick r:id="rId2" action="ppaction://hlinkfile"/>
              </a:rPr>
              <a:t>Физиологическое действие угарного газа на организм</a:t>
            </a:r>
            <a:r>
              <a:rPr lang="ru-RU" sz="3600" b="1" dirty="0" smtClean="0">
                <a:solidFill>
                  <a:srgbClr val="EF29E1"/>
                </a:solidFill>
                <a:hlinkClick r:id="rId2" action="ppaction://hlinkfile"/>
              </a:rPr>
              <a:t>.</a:t>
            </a:r>
            <a:endParaRPr lang="ru-RU" sz="36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181827"/>
            <a:ext cx="68407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hlinkClick r:id="rId3" action="ppaction://hlinkfile"/>
              </a:rPr>
              <a:t>Приложение №6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hlinkClick r:id="rId3" action="ppaction://hlinkfil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hlinkClick r:id="rId3" action="ppaction://hlinkfile"/>
              </a:rPr>
              <a:t>Оксид углерода (II) в атмосфере Земли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699792" y="404664"/>
            <a:ext cx="4032448" cy="6453336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сегодня я узнал…</a:t>
            </a:r>
            <a:br>
              <a:rPr lang="ru-RU" sz="3200" dirty="0" smtClean="0"/>
            </a:br>
            <a:r>
              <a:rPr lang="ru-RU" sz="3200" dirty="0" smtClean="0"/>
              <a:t>было интересно…</a:t>
            </a:r>
            <a:br>
              <a:rPr lang="ru-RU" sz="3200" dirty="0" smtClean="0"/>
            </a:br>
            <a:r>
              <a:rPr lang="ru-RU" sz="3200" dirty="0" smtClean="0"/>
              <a:t>было трудно…</a:t>
            </a:r>
            <a:br>
              <a:rPr lang="ru-RU" sz="3200" dirty="0" smtClean="0"/>
            </a:br>
            <a:r>
              <a:rPr lang="ru-RU" sz="3200" dirty="0" smtClean="0"/>
              <a:t>я выполнял задания…</a:t>
            </a:r>
            <a:br>
              <a:rPr lang="ru-RU" sz="3200" dirty="0" smtClean="0"/>
            </a:br>
            <a:r>
              <a:rPr lang="ru-RU" sz="3200" dirty="0" smtClean="0"/>
              <a:t>я понял, что…</a:t>
            </a:r>
            <a:br>
              <a:rPr lang="ru-RU" sz="3200" dirty="0" smtClean="0"/>
            </a:br>
            <a:r>
              <a:rPr lang="ru-RU" sz="3200" dirty="0" smtClean="0"/>
              <a:t>теперь я могу…</a:t>
            </a:r>
            <a:br>
              <a:rPr lang="ru-RU" sz="3200" dirty="0" smtClean="0"/>
            </a:br>
            <a:r>
              <a:rPr lang="ru-RU" sz="3200" dirty="0" smtClean="0"/>
              <a:t>я почувствовал, что…</a:t>
            </a:r>
            <a:br>
              <a:rPr lang="ru-RU" sz="3200" dirty="0" smtClean="0"/>
            </a:br>
            <a:r>
              <a:rPr lang="ru-RU" sz="3200" dirty="0" smtClean="0"/>
              <a:t>я приобрел…</a:t>
            </a:r>
            <a:br>
              <a:rPr lang="ru-RU" sz="3200" dirty="0" smtClean="0"/>
            </a:br>
            <a:r>
              <a:rPr lang="ru-RU" sz="3200" dirty="0" smtClean="0"/>
              <a:t>я научился…</a:t>
            </a:r>
            <a:br>
              <a:rPr lang="ru-RU" sz="3200" dirty="0" smtClean="0"/>
            </a:br>
            <a:r>
              <a:rPr lang="ru-RU" sz="3200" dirty="0" smtClean="0"/>
              <a:t>у меня получилось …</a:t>
            </a:r>
            <a:br>
              <a:rPr lang="ru-RU" sz="3200" dirty="0" smtClean="0"/>
            </a:br>
            <a:r>
              <a:rPr lang="ru-RU" sz="3200" dirty="0" smtClean="0"/>
              <a:t>я смог…</a:t>
            </a:r>
            <a:br>
              <a:rPr lang="ru-RU" sz="3200" dirty="0" smtClean="0"/>
            </a:br>
            <a:r>
              <a:rPr lang="ru-RU" sz="3200" dirty="0" smtClean="0"/>
              <a:t>я попробую…</a:t>
            </a:r>
            <a:br>
              <a:rPr lang="ru-RU" sz="3200" dirty="0" smtClean="0"/>
            </a:br>
            <a:r>
              <a:rPr lang="ru-RU" sz="3200" dirty="0" smtClean="0"/>
              <a:t>мне захотелось… 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Тестирование. </a:t>
            </a:r>
            <a:br>
              <a:rPr lang="ru-RU" dirty="0" smtClean="0"/>
            </a:br>
            <a:r>
              <a:rPr lang="ru-RU" dirty="0" err="1" smtClean="0"/>
              <a:t>Приложение№</a:t>
            </a:r>
            <a:r>
              <a:rPr lang="ru-RU" dirty="0" smtClean="0"/>
              <a:t> 2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8064896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Взаимопроверка.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Ответы: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 Б, 2 Г,  3. Б, 4Г, 5. А, 6 Г, 7. А, 8 Г, 9. Б, 10 Б.).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907754"/>
          </a:xfrm>
        </p:spPr>
        <p:txBody>
          <a:bodyPr/>
          <a:lstStyle/>
          <a:p>
            <a:r>
              <a:rPr lang="ru-RU" u="sng" dirty="0" smtClean="0"/>
              <a:t>Кроссворд  «Разминка»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по повторению свойств углерода и его соединений.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i="1" dirty="0" smtClean="0">
                <a:solidFill>
                  <a:schemeClr val="tx1"/>
                </a:solidFill>
              </a:rPr>
              <a:t>Ключевым словом  является название оксида углерода (</a:t>
            </a:r>
            <a:r>
              <a:rPr lang="en-US" i="1" dirty="0" smtClean="0">
                <a:solidFill>
                  <a:schemeClr val="tx1"/>
                </a:solidFill>
              </a:rPr>
              <a:t>II</a:t>
            </a:r>
            <a:r>
              <a:rPr lang="ru-RU" i="1" dirty="0" smtClean="0">
                <a:solidFill>
                  <a:schemeClr val="tx1"/>
                </a:solidFill>
              </a:rPr>
              <a:t>).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88640"/>
            <a:ext cx="64087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/>
              <a:t>Кроссворд  «Разминка» </a:t>
            </a:r>
            <a:endParaRPr lang="ru-RU" sz="3200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11560" y="1040182"/>
            <a:ext cx="784887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1.Кислота, которая легко разлагается на оксид углерода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и воду.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Агрегатное состояние углекислого газа.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Поглощение газообразных или растворенных веществ поверхностью твердого вещества.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Явление, когда один и тот же химический элемент образует несколько простых веществ.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5.Вещество, имеет линейное строение, обладает особым свойством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совместимостью с тканями человеческого организма.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6.Сложные вещества, состоящие из двух химических элементов, металла и углерода.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7.Химический элемент Периодической системы химических элементов Д.И. Менделеева под порядковым номером №14.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Важнейшее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аллотропное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видоизменение углерода.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10.Общее название солей угольной кислоты.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11.Твердое, прозрачное, бесцветное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аллотропное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видоизменение углерода.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1" y="836709"/>
          <a:ext cx="7776862" cy="5688631"/>
        </p:xfrm>
        <a:graphic>
          <a:graphicData uri="http://schemas.openxmlformats.org/drawingml/2006/table">
            <a:tbl>
              <a:tblPr/>
              <a:tblGrid>
                <a:gridCol w="350128"/>
                <a:gridCol w="371154"/>
                <a:gridCol w="371154"/>
                <a:gridCol w="420519"/>
                <a:gridCol w="420519"/>
                <a:gridCol w="381210"/>
                <a:gridCol w="416863"/>
                <a:gridCol w="381210"/>
                <a:gridCol w="372982"/>
                <a:gridCol w="480855"/>
                <a:gridCol w="477198"/>
                <a:gridCol w="476283"/>
                <a:gridCol w="482683"/>
                <a:gridCol w="474456"/>
                <a:gridCol w="471713"/>
                <a:gridCol w="476283"/>
                <a:gridCol w="476283"/>
                <a:gridCol w="475369"/>
              </a:tblGrid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ц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75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Определите степень окисления в следующих веществах:</a:t>
            </a:r>
            <a:br>
              <a:rPr lang="ru-RU" dirty="0" smtClean="0"/>
            </a:br>
            <a:r>
              <a:rPr lang="ru-RU" dirty="0" smtClean="0"/>
              <a:t>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СО, СН</a:t>
            </a:r>
            <a:r>
              <a:rPr lang="ru-RU" sz="4400" baseline="-25000" dirty="0" smtClean="0">
                <a:solidFill>
                  <a:schemeClr val="tx1"/>
                </a:solidFill>
              </a:rPr>
              <a:t>4</a:t>
            </a:r>
            <a:r>
              <a:rPr lang="ru-RU" sz="4400" dirty="0" smtClean="0">
                <a:solidFill>
                  <a:schemeClr val="tx1"/>
                </a:solidFill>
              </a:rPr>
              <a:t>;  СО</a:t>
            </a:r>
            <a:r>
              <a:rPr lang="ru-RU" sz="4400" baseline="-25000" dirty="0" smtClean="0">
                <a:solidFill>
                  <a:schemeClr val="tx1"/>
                </a:solidFill>
              </a:rPr>
              <a:t>2;</a:t>
            </a:r>
            <a:r>
              <a:rPr lang="ru-RU" sz="4400" dirty="0" smtClean="0">
                <a:solidFill>
                  <a:schemeClr val="tx1"/>
                </a:solidFill>
              </a:rPr>
              <a:t>   СаСО</a:t>
            </a:r>
            <a:r>
              <a:rPr lang="ru-RU" sz="4400" baseline="-25000" dirty="0" smtClean="0">
                <a:solidFill>
                  <a:schemeClr val="tx1"/>
                </a:solidFill>
              </a:rPr>
              <a:t>3</a:t>
            </a:r>
            <a:r>
              <a:rPr lang="ru-RU" sz="4400" dirty="0" smtClean="0">
                <a:solidFill>
                  <a:schemeClr val="tx1"/>
                </a:solidFill>
              </a:rPr>
              <a:t>, Н</a:t>
            </a:r>
            <a:r>
              <a:rPr lang="ru-RU" sz="4400" baseline="-25000" dirty="0" smtClean="0">
                <a:solidFill>
                  <a:schemeClr val="tx1"/>
                </a:solidFill>
              </a:rPr>
              <a:t>2</a:t>
            </a:r>
            <a:r>
              <a:rPr lang="ru-RU" sz="4400" dirty="0" smtClean="0">
                <a:solidFill>
                  <a:schemeClr val="tx1"/>
                </a:solidFill>
              </a:rPr>
              <a:t>СО</a:t>
            </a:r>
            <a:r>
              <a:rPr lang="ru-RU" sz="4400" baseline="-25000" dirty="0" smtClean="0">
                <a:solidFill>
                  <a:schemeClr val="tx1"/>
                </a:solidFill>
              </a:rPr>
              <a:t>3 </a:t>
            </a:r>
            <a:r>
              <a:rPr lang="en-US" sz="4400" dirty="0" smtClean="0">
                <a:solidFill>
                  <a:schemeClr val="tx1"/>
                </a:solidFill>
              </a:rPr>
              <a:t>Na</a:t>
            </a:r>
            <a:r>
              <a:rPr lang="ru-RU" sz="4400" baseline="-25000" dirty="0" smtClean="0">
                <a:solidFill>
                  <a:schemeClr val="tx1"/>
                </a:solidFill>
              </a:rPr>
              <a:t>2</a:t>
            </a:r>
            <a:r>
              <a:rPr lang="en-US" sz="4400" dirty="0" smtClean="0">
                <a:solidFill>
                  <a:schemeClr val="tx1"/>
                </a:solidFill>
              </a:rPr>
              <a:t>CO</a:t>
            </a:r>
            <a:r>
              <a:rPr lang="ru-RU" sz="4400" baseline="-25000" dirty="0" smtClean="0">
                <a:solidFill>
                  <a:schemeClr val="tx1"/>
                </a:solidFill>
              </a:rPr>
              <a:t>3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160239"/>
          </a:xfrm>
        </p:spPr>
        <p:txBody>
          <a:bodyPr/>
          <a:lstStyle/>
          <a:p>
            <a:r>
              <a:rPr lang="ru-RU" dirty="0" smtClean="0"/>
              <a:t>Определите степень окисления в следующих веществах: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74441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С</a:t>
            </a:r>
            <a:r>
              <a:rPr lang="ru-RU" sz="3600" baseline="30000" dirty="0" smtClean="0">
                <a:solidFill>
                  <a:schemeClr val="tx1"/>
                </a:solidFill>
              </a:rPr>
              <a:t>+2</a:t>
            </a:r>
            <a:r>
              <a:rPr lang="ru-RU" sz="3600" dirty="0" smtClean="0">
                <a:solidFill>
                  <a:schemeClr val="tx1"/>
                </a:solidFill>
              </a:rPr>
              <a:t>О</a:t>
            </a:r>
            <a:r>
              <a:rPr lang="ru-RU" sz="3600" baseline="30000" dirty="0" smtClean="0">
                <a:solidFill>
                  <a:schemeClr val="tx1"/>
                </a:solidFill>
              </a:rPr>
              <a:t>-2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 С</a:t>
            </a:r>
            <a:r>
              <a:rPr lang="ru-RU" sz="3600" baseline="30000" dirty="0" smtClean="0">
                <a:solidFill>
                  <a:schemeClr val="tx1"/>
                </a:solidFill>
              </a:rPr>
              <a:t>-4</a:t>
            </a:r>
            <a:r>
              <a:rPr lang="ru-RU" sz="3600" dirty="0" smtClean="0">
                <a:solidFill>
                  <a:schemeClr val="tx1"/>
                </a:solidFill>
              </a:rPr>
              <a:t>Н</a:t>
            </a:r>
            <a:r>
              <a:rPr lang="ru-RU" sz="3600" baseline="-25000" dirty="0" smtClean="0">
                <a:solidFill>
                  <a:schemeClr val="tx1"/>
                </a:solidFill>
              </a:rPr>
              <a:t>4</a:t>
            </a:r>
            <a:r>
              <a:rPr lang="ru-RU" sz="3600" baseline="30000" dirty="0" smtClean="0">
                <a:solidFill>
                  <a:schemeClr val="tx1"/>
                </a:solidFill>
              </a:rPr>
              <a:t>+ </a:t>
            </a:r>
            <a:r>
              <a:rPr lang="ru-RU" sz="3600" dirty="0" smtClean="0">
                <a:solidFill>
                  <a:schemeClr val="tx1"/>
                </a:solidFill>
              </a:rPr>
              <a:t>                   С</a:t>
            </a:r>
            <a:r>
              <a:rPr lang="ru-RU" sz="3600" baseline="30000" dirty="0" smtClean="0">
                <a:solidFill>
                  <a:schemeClr val="tx1"/>
                </a:solidFill>
              </a:rPr>
              <a:t>+4</a:t>
            </a:r>
            <a:r>
              <a:rPr lang="ru-RU" sz="3600" dirty="0" smtClean="0">
                <a:solidFill>
                  <a:schemeClr val="tx1"/>
                </a:solidFill>
              </a:rPr>
              <a:t>О</a:t>
            </a:r>
            <a:r>
              <a:rPr lang="ru-RU" sz="3600" baseline="-25000" dirty="0" smtClean="0">
                <a:solidFill>
                  <a:schemeClr val="tx1"/>
                </a:solidFill>
              </a:rPr>
              <a:t>2</a:t>
            </a:r>
            <a:r>
              <a:rPr lang="ru-RU" sz="3600" baseline="30000" dirty="0" smtClean="0">
                <a:solidFill>
                  <a:schemeClr val="tx1"/>
                </a:solidFill>
              </a:rPr>
              <a:t>-2</a:t>
            </a:r>
            <a:r>
              <a:rPr lang="ru-RU" sz="3600" baseline="-25000" dirty="0" smtClean="0">
                <a:solidFill>
                  <a:schemeClr val="tx1"/>
                </a:solidFill>
              </a:rPr>
              <a:t>;  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  Са</a:t>
            </a:r>
            <a:r>
              <a:rPr lang="ru-RU" sz="3600" baseline="30000" dirty="0" smtClean="0">
                <a:solidFill>
                  <a:schemeClr val="tx1"/>
                </a:solidFill>
              </a:rPr>
              <a:t>+2</a:t>
            </a:r>
            <a:r>
              <a:rPr lang="ru-RU" sz="3600" dirty="0" smtClean="0">
                <a:solidFill>
                  <a:schemeClr val="tx1"/>
                </a:solidFill>
              </a:rPr>
              <a:t>С</a:t>
            </a:r>
            <a:r>
              <a:rPr lang="ru-RU" sz="3600" baseline="30000" dirty="0" smtClean="0">
                <a:solidFill>
                  <a:schemeClr val="tx1"/>
                </a:solidFill>
              </a:rPr>
              <a:t>+4</a:t>
            </a:r>
            <a:r>
              <a:rPr lang="ru-RU" sz="3600" dirty="0" smtClean="0">
                <a:solidFill>
                  <a:schemeClr val="tx1"/>
                </a:solidFill>
              </a:rPr>
              <a:t>О</a:t>
            </a:r>
            <a:r>
              <a:rPr lang="ru-RU" sz="3600" baseline="-25000" dirty="0" smtClean="0">
                <a:solidFill>
                  <a:schemeClr val="tx1"/>
                </a:solidFill>
              </a:rPr>
              <a:t>3</a:t>
            </a:r>
            <a:r>
              <a:rPr lang="ru-RU" sz="3600" baseline="30000" dirty="0" smtClean="0">
                <a:solidFill>
                  <a:schemeClr val="tx1"/>
                </a:solidFill>
              </a:rPr>
              <a:t>-2</a:t>
            </a:r>
            <a:r>
              <a:rPr lang="ru-RU" sz="3600" dirty="0" smtClean="0">
                <a:solidFill>
                  <a:schemeClr val="tx1"/>
                </a:solidFill>
              </a:rPr>
              <a:t>,    </a:t>
            </a:r>
          </a:p>
          <a:p>
            <a:r>
              <a:rPr lang="ru-RU" sz="3600" dirty="0" smtClean="0">
                <a:solidFill>
                  <a:schemeClr val="tx1"/>
                </a:solidFill>
              </a:rPr>
              <a:t> Н</a:t>
            </a:r>
            <a:r>
              <a:rPr lang="ru-RU" sz="3600" baseline="-25000" dirty="0" smtClean="0">
                <a:solidFill>
                  <a:schemeClr val="tx1"/>
                </a:solidFill>
              </a:rPr>
              <a:t>2</a:t>
            </a:r>
            <a:r>
              <a:rPr lang="ru-RU" sz="3600" baseline="30000" dirty="0" smtClean="0">
                <a:solidFill>
                  <a:schemeClr val="tx1"/>
                </a:solidFill>
              </a:rPr>
              <a:t>+</a:t>
            </a:r>
            <a:r>
              <a:rPr lang="ru-RU" sz="3600" dirty="0" smtClean="0">
                <a:solidFill>
                  <a:schemeClr val="tx1"/>
                </a:solidFill>
              </a:rPr>
              <a:t>С</a:t>
            </a:r>
            <a:r>
              <a:rPr lang="ru-RU" sz="3600" baseline="30000" dirty="0" smtClean="0">
                <a:solidFill>
                  <a:schemeClr val="tx1"/>
                </a:solidFill>
              </a:rPr>
              <a:t>+4</a:t>
            </a:r>
            <a:r>
              <a:rPr lang="ru-RU" sz="3600" dirty="0" smtClean="0">
                <a:solidFill>
                  <a:schemeClr val="tx1"/>
                </a:solidFill>
              </a:rPr>
              <a:t>О</a:t>
            </a:r>
            <a:r>
              <a:rPr lang="ru-RU" sz="3600" baseline="-25000" dirty="0" smtClean="0">
                <a:solidFill>
                  <a:schemeClr val="tx1"/>
                </a:solidFill>
              </a:rPr>
              <a:t>3</a:t>
            </a:r>
            <a:r>
              <a:rPr lang="ru-RU" sz="3600" baseline="30000" dirty="0" smtClean="0">
                <a:solidFill>
                  <a:schemeClr val="tx1"/>
                </a:solidFill>
              </a:rPr>
              <a:t>-2         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Na</a:t>
            </a:r>
            <a:r>
              <a:rPr lang="ru-RU" sz="3600" baseline="-25000" dirty="0" smtClean="0">
                <a:solidFill>
                  <a:schemeClr val="tx1"/>
                </a:solidFill>
              </a:rPr>
              <a:t>2</a:t>
            </a:r>
            <a:r>
              <a:rPr lang="ru-RU" sz="3600" baseline="30000" dirty="0" smtClean="0">
                <a:solidFill>
                  <a:schemeClr val="tx1"/>
                </a:solidFill>
              </a:rPr>
              <a:t>+</a:t>
            </a:r>
            <a:r>
              <a:rPr lang="ru-RU" sz="3600" dirty="0" smtClean="0">
                <a:solidFill>
                  <a:schemeClr val="tx1"/>
                </a:solidFill>
              </a:rPr>
              <a:t> С</a:t>
            </a:r>
            <a:r>
              <a:rPr lang="ru-RU" sz="3600" baseline="30000" dirty="0" smtClean="0">
                <a:solidFill>
                  <a:schemeClr val="tx1"/>
                </a:solidFill>
              </a:rPr>
              <a:t>+4</a:t>
            </a:r>
            <a:r>
              <a:rPr lang="ru-RU" sz="3600" dirty="0" smtClean="0">
                <a:solidFill>
                  <a:schemeClr val="tx1"/>
                </a:solidFill>
              </a:rPr>
              <a:t>О</a:t>
            </a:r>
            <a:r>
              <a:rPr lang="ru-RU" sz="3600" baseline="-25000" dirty="0" smtClean="0">
                <a:solidFill>
                  <a:schemeClr val="tx1"/>
                </a:solidFill>
              </a:rPr>
              <a:t>3</a:t>
            </a:r>
            <a:r>
              <a:rPr lang="ru-RU" sz="3600" baseline="30000" dirty="0" smtClean="0">
                <a:solidFill>
                  <a:schemeClr val="tx1"/>
                </a:solidFill>
              </a:rPr>
              <a:t>-2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512167"/>
          </a:xfrm>
        </p:spPr>
        <p:txBody>
          <a:bodyPr/>
          <a:lstStyle/>
          <a:p>
            <a:r>
              <a:rPr lang="ru-RU" b="1" dirty="0" smtClean="0"/>
              <a:t>Допишите уравнения реакций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410445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 +О</a:t>
            </a:r>
            <a:r>
              <a:rPr lang="ru-RU" baseline="-25000" dirty="0" smtClean="0">
                <a:solidFill>
                  <a:schemeClr val="tx1"/>
                </a:solidFill>
              </a:rPr>
              <a:t>2 </a:t>
            </a:r>
            <a:r>
              <a:rPr lang="ru-RU" dirty="0" smtClean="0">
                <a:solidFill>
                  <a:schemeClr val="tx1"/>
                </a:solidFill>
              </a:rPr>
              <a:t>=                          </a:t>
            </a:r>
            <a:r>
              <a:rPr lang="ru-RU" dirty="0" err="1" smtClean="0">
                <a:solidFill>
                  <a:schemeClr val="tx1"/>
                </a:solidFill>
              </a:rPr>
              <a:t>СиО</a:t>
            </a:r>
            <a:r>
              <a:rPr lang="ru-RU" dirty="0" smtClean="0">
                <a:solidFill>
                  <a:schemeClr val="tx1"/>
                </a:solidFill>
              </a:rPr>
              <a:t> +  СО=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СО</a:t>
            </a:r>
            <a:r>
              <a:rPr lang="ru-RU" baseline="-25000" dirty="0" smtClean="0">
                <a:solidFill>
                  <a:schemeClr val="tx1"/>
                </a:solidFill>
              </a:rPr>
              <a:t>2 </a:t>
            </a:r>
            <a:r>
              <a:rPr lang="ru-RU" dirty="0" smtClean="0">
                <a:solidFill>
                  <a:schemeClr val="tx1"/>
                </a:solidFill>
              </a:rPr>
              <a:t>+ С=                                 Н</a:t>
            </a:r>
            <a:r>
              <a:rPr lang="ru-RU" baseline="-25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СО</a:t>
            </a:r>
            <a:r>
              <a:rPr lang="ru-RU" baseline="-25000" dirty="0" smtClean="0">
                <a:solidFill>
                  <a:schemeClr val="tx1"/>
                </a:solidFill>
              </a:rPr>
              <a:t>3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СО +О</a:t>
            </a:r>
            <a:r>
              <a:rPr lang="ru-RU" baseline="-25000" dirty="0" smtClean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=                              </a:t>
            </a:r>
            <a:r>
              <a:rPr lang="ru-RU" dirty="0" err="1" smtClean="0">
                <a:solidFill>
                  <a:schemeClr val="tx1"/>
                </a:solidFill>
              </a:rPr>
              <a:t>СаО</a:t>
            </a:r>
            <a:r>
              <a:rPr lang="ru-RU" dirty="0" smtClean="0">
                <a:solidFill>
                  <a:schemeClr val="tx1"/>
                </a:solidFill>
              </a:rPr>
              <a:t> +СО</a:t>
            </a:r>
            <a:r>
              <a:rPr lang="ru-RU" baseline="-25000" dirty="0" smtClean="0">
                <a:solidFill>
                  <a:schemeClr val="tx1"/>
                </a:solidFill>
              </a:rPr>
              <a:t>2 </a:t>
            </a:r>
            <a:r>
              <a:rPr lang="ru-RU" dirty="0" smtClean="0">
                <a:solidFill>
                  <a:schemeClr val="tx1"/>
                </a:solidFill>
              </a:rPr>
              <a:t>=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656</Words>
  <Application>Microsoft Office PowerPoint</Application>
  <PresentationFormat>Экран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Методическая разработка урока по теме "Угарный газ,  свойства, физиологическое  действие на организм».              9-й класс </vt:lpstr>
      <vt:lpstr>Цель урока:</vt:lpstr>
      <vt:lpstr>Тестирование.  Приложение№ 2</vt:lpstr>
      <vt:lpstr>Кроссворд  «Разминка»  </vt:lpstr>
      <vt:lpstr>Слайд 5</vt:lpstr>
      <vt:lpstr>Слайд 6</vt:lpstr>
      <vt:lpstr>Определите степень окисления в следующих веществах:     </vt:lpstr>
      <vt:lpstr>Определите степень окисления в следующих веществах:</vt:lpstr>
      <vt:lpstr>Допишите уравнения реакций </vt:lpstr>
      <vt:lpstr>Слайд 10</vt:lpstr>
      <vt:lpstr>История открытия угарного газа Оксид углерода (II) был впервые получен французским химиком Жаком де Лассоном в 1776 при нагревании оксида цинка с углём, но первоначально его ошибочно приняли за водород, так как он сгорал синим пламенем.  </vt:lpstr>
      <vt:lpstr>История открытия угарного газа То, что в состав этого газа входит углерод и кислород, выяснил в 1800 английский химик Вильям  Крукшэнк.  Оксид углерода (II) вне атмосферы Земли впервые был обнаружен бельгийским  ученым М.   Мижотом   в 1949 году по наличию основной колебательно-вращательной полосы  в ИК спектре Солнца.</vt:lpstr>
      <vt:lpstr>Получение</vt:lpstr>
      <vt:lpstr>Лабораторный способ </vt:lpstr>
      <vt:lpstr>Строение молекулы.</vt:lpstr>
      <vt:lpstr>Физические свойства  угарного газа </vt:lpstr>
      <vt:lpstr>Слайд 17</vt:lpstr>
      <vt:lpstr>Физиологическое действие угарного газа на организм.</vt:lpstr>
      <vt:lpstr>Слайд 19</vt:lpstr>
      <vt:lpstr>Слайд 20</vt:lpstr>
      <vt:lpstr>сегодня я узнал… было интересно… было трудно… я выполнял задания… я понял, что… теперь я могу… я почувствовал, что… я приобрел… я научился… у меня получилось … я смог… я попробую… мне захотелось…  </vt:lpstr>
    </vt:vector>
  </TitlesOfParts>
  <Company>Железнодорожная СОШ №1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Бостан</dc:creator>
  <cp:lastModifiedBy>Бостан</cp:lastModifiedBy>
  <cp:revision>37</cp:revision>
  <dcterms:created xsi:type="dcterms:W3CDTF">2013-01-28T01:05:54Z</dcterms:created>
  <dcterms:modified xsi:type="dcterms:W3CDTF">2013-01-30T08:31:15Z</dcterms:modified>
</cp:coreProperties>
</file>