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4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6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4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0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5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9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1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0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3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4162-051D-48B7-A39E-23D938E822EC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3A345-94AC-4B01-ACB1-ECEEBE13C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0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0464" y="1556792"/>
            <a:ext cx="6840760" cy="132343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sx="1000" sy="1000" algn="ctr" rotWithShape="0">
              <a:srgbClr val="000000"/>
            </a:outerShdw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Основные тропы и стилистические фигуры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Анафора</a:t>
            </a:r>
            <a:r>
              <a:rPr lang="ru-RU" sz="2200" b="1" dirty="0">
                <a:latin typeface="Century Gothic" pitchFamily="34" charset="0"/>
              </a:rPr>
              <a:t> — повтор частей относительно самостоятельных текст украден отрезков.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Словно клянете вы дни без просвета, </a:t>
            </a:r>
          </a:p>
          <a:p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Словно пугают вас ноченьки хмурые...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(А. </a:t>
            </a:r>
            <a:r>
              <a:rPr lang="ru-RU" sz="1600" b="1" i="1" dirty="0" err="1" smtClean="0">
                <a:solidFill>
                  <a:srgbClr val="660033"/>
                </a:solidFill>
                <a:latin typeface="Century Gothic" pitchFamily="34" charset="0"/>
              </a:rPr>
              <a:t>Апухтин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) </a:t>
            </a:r>
            <a:endParaRPr lang="ru-RU" sz="16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7" y="4725144"/>
            <a:ext cx="44279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Эпифора</a:t>
            </a:r>
            <a:r>
              <a:rPr lang="ru-RU" sz="2200" b="1" dirty="0">
                <a:latin typeface="Century Gothic" pitchFamily="34" charset="0"/>
              </a:rPr>
              <a:t> — повтор в конце фразы, предложения, строки, строфы.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1701" y="2780928"/>
            <a:ext cx="81429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Милый друг, и в этом тихом доме </a:t>
            </a:r>
          </a:p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Лихорадка бьет меня. </a:t>
            </a:r>
          </a:p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Не найти мне места в тихом доме </a:t>
            </a:r>
          </a:p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Возле мирного огня. </a:t>
            </a:r>
          </a:p>
          <a:p>
            <a:pPr algn="ctr"/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(А.А. Блок)</a:t>
            </a:r>
            <a:endParaRPr lang="ru-RU" sz="16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Антитеза </a:t>
            </a:r>
            <a:r>
              <a:rPr lang="ru-RU" sz="2200" b="1" dirty="0">
                <a:latin typeface="Century Gothic" pitchFamily="34" charset="0"/>
              </a:rPr>
              <a:t>— художественное противопоставление.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648" y="905274"/>
            <a:ext cx="8892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И день, и час, и письменно, и устно, за правду да и нет ... </a:t>
            </a:r>
          </a:p>
          <a:p>
            <a:pPr algn="ctr"/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(М. Цветаева) </a:t>
            </a:r>
            <a:endParaRPr lang="ru-RU" sz="22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705" y="213285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Оксюморон</a:t>
            </a:r>
            <a:r>
              <a:rPr lang="ru-RU" sz="2200" b="1" dirty="0">
                <a:latin typeface="Century Gothic" pitchFamily="34" charset="0"/>
              </a:rPr>
              <a:t> — соединение логически несовместимых понятий.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7445" y="2963095"/>
            <a:ext cx="91805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Ты — меня любивший фальшью истины и правдой лжи... </a:t>
            </a:r>
          </a:p>
          <a:p>
            <a:pPr algn="ctr"/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(М. Цветаева) </a:t>
            </a:r>
            <a:endParaRPr lang="ru-RU" sz="16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99" y="4149080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Параллелизм</a:t>
            </a:r>
            <a:r>
              <a:rPr lang="ru-RU" sz="2200" b="1" dirty="0" smtClean="0">
                <a:latin typeface="Century Gothic" pitchFamily="34" charset="0"/>
              </a:rPr>
              <a:t> – тождественное </a:t>
            </a:r>
            <a:r>
              <a:rPr lang="ru-RU" sz="2200" b="1" dirty="0">
                <a:latin typeface="Century Gothic" pitchFamily="34" charset="0"/>
              </a:rPr>
              <a:t>расположение элементов речи в смежных частях текста.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81" y="544522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Одни дома длиною до звезд, другие — длиной до луны…</a:t>
            </a:r>
          </a:p>
          <a:p>
            <a:pPr algn="ctr"/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(В. В. Маяковский) </a:t>
            </a:r>
            <a:endParaRPr lang="ru-RU" sz="16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23" y="188640"/>
            <a:ext cx="89198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Градация</a:t>
            </a:r>
            <a:r>
              <a:rPr lang="ru-RU" sz="2200" b="1" dirty="0">
                <a:latin typeface="Century Gothic" pitchFamily="34" charset="0"/>
              </a:rPr>
              <a:t> — группировка однородных членов предложения в определенном порядке: по принципу нарастания или ослабления эмоционально-смысловой </a:t>
            </a:r>
            <a:r>
              <a:rPr lang="ru-RU" sz="2200" b="1" dirty="0" smtClean="0">
                <a:latin typeface="Century Gothic" pitchFamily="34" charset="0"/>
              </a:rPr>
              <a:t>значимости. </a:t>
            </a:r>
            <a:endParaRPr lang="ru-RU" sz="2200" b="1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2895" y="1327413"/>
            <a:ext cx="62552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Не жалею, не зову, не плачу...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(С А. .Есенин) </a:t>
            </a:r>
            <a:endParaRPr lang="ru-RU" sz="16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03" y="2060848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Умолчание</a:t>
            </a:r>
            <a:r>
              <a:rPr lang="ru-RU" sz="2200" b="1" dirty="0">
                <a:latin typeface="Century Gothic" pitchFamily="34" charset="0"/>
              </a:rPr>
              <a:t> — намеренное прерывание речи в расчете на догадку читателя, который должен мысленно докончить фразу.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23" y="3199621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Но слушай: если я должна тебе... кинжалом я владею, я близ Кавказа рождена...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 А.С. Пушкин) </a:t>
            </a:r>
            <a:endParaRPr lang="ru-RU" sz="2200" b="1" i="1" dirty="0" smtClean="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03" y="4293096"/>
            <a:ext cx="59298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Инверсия</a:t>
            </a:r>
            <a:r>
              <a:rPr lang="ru-RU" sz="2200" b="1" dirty="0">
                <a:latin typeface="Century Gothic" pitchFamily="34" charset="0"/>
              </a:rPr>
              <a:t> — обратный порядок слов, например, расположение определения после определяемого слова и т.п.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589240"/>
            <a:ext cx="54989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На заре морозной под шестой березой, за углом, у церкви, ждите, Дон Жуан...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</a:t>
            </a:r>
            <a:r>
              <a:rPr lang="ru-RU" sz="1600" b="1" i="1" dirty="0" err="1" smtClean="0">
                <a:solidFill>
                  <a:srgbClr val="660033"/>
                </a:solidFill>
                <a:latin typeface="Century Gothic" pitchFamily="34" charset="0"/>
              </a:rPr>
              <a:t>М.Цветаева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) </a:t>
            </a:r>
            <a:endParaRPr lang="ru-RU" sz="2200" b="1" i="1" dirty="0" smtClean="0">
              <a:solidFill>
                <a:srgbClr val="66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534" y="548680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Многосоюзие</a:t>
            </a:r>
            <a:r>
              <a:rPr lang="ru-RU" sz="2200" b="1" dirty="0">
                <a:latin typeface="Century Gothic" pitchFamily="34" charset="0"/>
              </a:rPr>
              <a:t> — повторение союза, воспринимающееся как избыточное, создает эмоциональность речи.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78" y="1916832"/>
            <a:ext cx="8861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И для него воскресли вновь: и божество, и вдохновенье, и жизнь, и слезы, и любовь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. (А. С. Пушкин) </a:t>
            </a:r>
            <a:endParaRPr lang="ru-RU" sz="16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501008"/>
            <a:ext cx="62821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Бессоюзие</a:t>
            </a:r>
            <a:r>
              <a:rPr lang="ru-RU" sz="2200" b="1" dirty="0">
                <a:latin typeface="Century Gothic" pitchFamily="34" charset="0"/>
              </a:rPr>
              <a:t> - такое построение, в котором для усиления экспрессии опущены союзы 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778" y="4941168"/>
            <a:ext cx="553041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Швед, русский, рубит, колет, режет, бой барабанный, клики, скрежет...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(А.С. Пушкин) </a:t>
            </a:r>
            <a:endParaRPr lang="ru-RU" sz="16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07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164" y="7302"/>
            <a:ext cx="8090251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Дома новы, да  предрассудки стары 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</a:t>
            </a:r>
            <a:r>
              <a:rPr lang="ru-RU" sz="1600" b="1" i="1" dirty="0" err="1" smtClean="0">
                <a:solidFill>
                  <a:srgbClr val="660033"/>
                </a:solidFill>
                <a:latin typeface="Century Gothic" pitchFamily="34" charset="0"/>
              </a:rPr>
              <a:t>А.Грибоедов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)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оксюморон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антитеза </a:t>
            </a:r>
            <a:endParaRPr lang="ru-RU" dirty="0">
              <a:latin typeface="Century Gothic" pitchFamily="34" charset="0"/>
            </a:endParaRP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перифраза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ирония</a:t>
            </a:r>
          </a:p>
          <a:p>
            <a:endParaRPr lang="ru-RU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660033"/>
                </a:solidFill>
                <a:latin typeface="Century Gothic" pitchFamily="34" charset="0"/>
              </a:rPr>
              <a:t>2. </a:t>
            </a:r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Сто лет с вами не виделись.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перифраза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аллегория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литота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гипербола</a:t>
            </a:r>
          </a:p>
          <a:p>
            <a:endParaRPr lang="ru-RU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660033"/>
                </a:solidFill>
                <a:latin typeface="Century Gothic" pitchFamily="34" charset="0"/>
              </a:rPr>
              <a:t>3. </a:t>
            </a:r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Стальной оратор, дремлющий в кобуре </a:t>
            </a:r>
            <a:r>
              <a:rPr lang="ru-RU" sz="1400" b="1" i="1" dirty="0" smtClean="0">
                <a:solidFill>
                  <a:srgbClr val="660033"/>
                </a:solidFill>
                <a:latin typeface="Century Gothic" pitchFamily="34" charset="0"/>
              </a:rPr>
              <a:t>(</a:t>
            </a:r>
            <a:r>
              <a:rPr lang="ru-RU" sz="1400" b="1" i="1" dirty="0" err="1" smtClean="0">
                <a:solidFill>
                  <a:srgbClr val="660033"/>
                </a:solidFill>
                <a:latin typeface="Century Gothic" pitchFamily="34" charset="0"/>
              </a:rPr>
              <a:t>В.Маяковский</a:t>
            </a:r>
            <a:r>
              <a:rPr lang="ru-RU" b="1" i="1" dirty="0" smtClean="0">
                <a:solidFill>
                  <a:srgbClr val="660033"/>
                </a:solidFill>
                <a:latin typeface="Century Gothic" pitchFamily="34" charset="0"/>
              </a:rPr>
              <a:t>)</a:t>
            </a:r>
            <a:endParaRPr lang="ru-RU" sz="2000" b="1" i="1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метонимия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перифраза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сравнение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синекдоха</a:t>
            </a:r>
          </a:p>
          <a:p>
            <a:endParaRPr lang="ru-RU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660033"/>
                </a:solidFill>
                <a:latin typeface="Century Gothic" pitchFamily="34" charset="0"/>
              </a:rPr>
              <a:t>4. </a:t>
            </a:r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В синем море волны плещут.</a:t>
            </a:r>
          </a:p>
          <a:p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В синем  небе звезды блещут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</a:t>
            </a:r>
            <a:r>
              <a:rPr lang="ru-RU" sz="1600" b="1" i="1" dirty="0" err="1" smtClean="0">
                <a:solidFill>
                  <a:srgbClr val="660033"/>
                </a:solidFill>
                <a:latin typeface="Century Gothic" pitchFamily="34" charset="0"/>
              </a:rPr>
              <a:t>А.Пушкин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)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эпифора 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эпитет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синтаксический параллелизм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риторическое восклицание</a:t>
            </a:r>
          </a:p>
          <a:p>
            <a:endParaRPr lang="ru-RU" b="1" dirty="0" smtClean="0">
              <a:latin typeface="Century Gothic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7338" y="3933056"/>
            <a:ext cx="1792765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5311" y="2780928"/>
            <a:ext cx="1681540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6164" y="548680"/>
            <a:ext cx="1681540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503" y="6237312"/>
            <a:ext cx="4163785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707" y="0"/>
            <a:ext cx="915170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5. Близко буря. В берег бьется</a:t>
            </a:r>
          </a:p>
          <a:p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    Чуждый чарам черный челн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(К. Бальмонт)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аллитерация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аллегория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ассонанс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антитеза</a:t>
            </a:r>
          </a:p>
          <a:p>
            <a:endParaRPr lang="ru-RU" b="1" dirty="0" smtClean="0">
              <a:latin typeface="Century Gothic" pitchFamily="34" charset="0"/>
            </a:endParaRPr>
          </a:p>
          <a:p>
            <a:r>
              <a:rPr lang="ru-RU" sz="2000" b="1" i="1" dirty="0">
                <a:solidFill>
                  <a:srgbClr val="660033"/>
                </a:solidFill>
                <a:latin typeface="Century Gothic" pitchFamily="34" charset="0"/>
              </a:rPr>
              <a:t>6</a:t>
            </a:r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. Брожу ли я вдоль улиц шумных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</a:t>
            </a:r>
            <a:r>
              <a:rPr lang="ru-RU" sz="1600" b="1" i="1" dirty="0" err="1" smtClean="0">
                <a:solidFill>
                  <a:srgbClr val="660033"/>
                </a:solidFill>
                <a:latin typeface="Century Gothic" pitchFamily="34" charset="0"/>
              </a:rPr>
              <a:t>А.Пушкин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)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полисиндетон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градация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эллипсис 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ассонанс</a:t>
            </a:r>
          </a:p>
          <a:p>
            <a:endParaRPr lang="ru-RU" b="1" dirty="0" smtClean="0">
              <a:latin typeface="Century Gothic" pitchFamily="34" charset="0"/>
            </a:endParaRPr>
          </a:p>
          <a:p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7. За окнами шел игольчатый льдистый мягкий снег </a:t>
            </a:r>
            <a:r>
              <a:rPr lang="ru-RU" sz="1400" b="1" i="1" dirty="0" smtClean="0">
                <a:solidFill>
                  <a:srgbClr val="660033"/>
                </a:solidFill>
                <a:latin typeface="Century Gothic" pitchFamily="34" charset="0"/>
              </a:rPr>
              <a:t>(С. Сергеев-Ценский)</a:t>
            </a:r>
            <a:endParaRPr lang="ru-RU" sz="1600" b="1" i="1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сравнение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гипербола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эпитет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метонимия</a:t>
            </a:r>
          </a:p>
          <a:p>
            <a:endParaRPr lang="ru-RU" b="1" dirty="0" smtClean="0">
              <a:latin typeface="Century Gothic" pitchFamily="34" charset="0"/>
            </a:endParaRPr>
          </a:p>
          <a:p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8. В двух шагах отсюда.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инверсия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гипербола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асиндетон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литота</a:t>
            </a:r>
          </a:p>
          <a:p>
            <a:endParaRPr lang="ru-RU" b="1" dirty="0" smtClean="0">
              <a:latin typeface="Century Gothic" pitchFamily="34" charset="0"/>
            </a:endParaRPr>
          </a:p>
          <a:p>
            <a:endParaRPr lang="ru-RU" b="1" dirty="0" smtClean="0">
              <a:latin typeface="Century Gothic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-8519" y="4509120"/>
            <a:ext cx="1412167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8519" y="3068960"/>
            <a:ext cx="1681540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-8519" y="620688"/>
            <a:ext cx="2054762" cy="35611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6425952"/>
            <a:ext cx="1681540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437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Century Gothic" pitchFamily="34" charset="0"/>
            </a:endParaRP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5739"/>
            <a:ext cx="71287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9. Только слышно на улице где-то </a:t>
            </a:r>
          </a:p>
          <a:p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    Одинокая бродит гармонь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(В. Исаковский)</a:t>
            </a:r>
          </a:p>
          <a:p>
            <a:endParaRPr lang="ru-RU" dirty="0" smtClean="0">
              <a:latin typeface="Century Gothic" pitchFamily="34" charset="0"/>
            </a:endParaRP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антитеза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метонимия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риторическое обращение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умолчание</a:t>
            </a:r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10. Бегут по  морю голубому Барашки белые,  резвясь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</a:t>
            </a:r>
            <a:r>
              <a:rPr lang="ru-RU" sz="1600" b="1" i="1" dirty="0" err="1" smtClean="0">
                <a:solidFill>
                  <a:srgbClr val="660033"/>
                </a:solidFill>
                <a:latin typeface="Century Gothic" pitchFamily="34" charset="0"/>
              </a:rPr>
              <a:t>И.Северянин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)</a:t>
            </a:r>
          </a:p>
          <a:p>
            <a:endParaRPr lang="ru-RU" b="1" dirty="0" smtClean="0">
              <a:latin typeface="Century Gothic" pitchFamily="34" charset="0"/>
            </a:endParaRP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метафора 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сравнение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аллегория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метонимия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11. Люблю я пышное природы увяданье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</a:t>
            </a:r>
            <a:r>
              <a:rPr lang="ru-RU" sz="1600" b="1" i="1" dirty="0" err="1" smtClean="0">
                <a:solidFill>
                  <a:srgbClr val="660033"/>
                </a:solidFill>
                <a:latin typeface="Century Gothic" pitchFamily="34" charset="0"/>
              </a:rPr>
              <a:t>А.Пушкин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)</a:t>
            </a:r>
          </a:p>
          <a:p>
            <a:endParaRPr lang="ru-RU" b="1" dirty="0" smtClean="0">
              <a:latin typeface="Century Gothic" pitchFamily="34" charset="0"/>
            </a:endParaRP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антитеза 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градация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оксюморон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atin typeface="Century Gothic" pitchFamily="34" charset="0"/>
              </a:rPr>
              <a:t>литота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2088" y="1340768"/>
            <a:ext cx="1815616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504" y="3284984"/>
            <a:ext cx="1800200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504" y="5805264"/>
            <a:ext cx="1872208" cy="43204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694" y="764704"/>
            <a:ext cx="6958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Тропы</a:t>
            </a:r>
            <a:r>
              <a:rPr lang="ru-RU" sz="2000" b="1" dirty="0" smtClean="0">
                <a:latin typeface="Century Gothic" pitchFamily="34" charset="0"/>
              </a:rPr>
              <a:t> </a:t>
            </a:r>
            <a:r>
              <a:rPr lang="ru-RU" sz="2200" b="1" dirty="0">
                <a:latin typeface="Century Gothic" pitchFamily="34" charset="0"/>
              </a:rPr>
              <a:t>— такие речевые обороты, которые основываются на употреблении слов в переносном значении. Они используются для усиления выразительности речи пишущего или говорящего.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2814" y="2996952"/>
            <a:ext cx="56661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Century Gothic" pitchFamily="34" charset="0"/>
              </a:rPr>
              <a:t>К тропам относятся:</a:t>
            </a:r>
          </a:p>
          <a:p>
            <a:pPr algn="ctr"/>
            <a:r>
              <a:rPr lang="ru-RU" sz="2400" b="1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ru-RU" sz="2200" b="1" dirty="0" smtClean="0">
                <a:latin typeface="Century Gothic" pitchFamily="34" charset="0"/>
              </a:rPr>
              <a:t>метафоры, эпитеты, метонимия, ирония, синекдоха, сравнения, гипербола, литота, перифраз, олицетворение. </a:t>
            </a:r>
          </a:p>
        </p:txBody>
      </p:sp>
    </p:spTree>
    <p:extLst>
      <p:ext uri="{BB962C8B-B14F-4D97-AF65-F5344CB8AC3E}">
        <p14:creationId xmlns:p14="http://schemas.microsoft.com/office/powerpoint/2010/main" val="1365900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Метафора</a:t>
            </a:r>
            <a:r>
              <a:rPr lang="ru-RU" sz="2000" b="1" dirty="0">
                <a:latin typeface="Century Gothic" pitchFamily="34" charset="0"/>
              </a:rPr>
              <a:t> — </a:t>
            </a:r>
            <a:r>
              <a:rPr lang="ru-RU" sz="2200" b="1" dirty="0">
                <a:latin typeface="Century Gothic" pitchFamily="34" charset="0"/>
              </a:rPr>
              <a:t>троп, в котором употребляются </a:t>
            </a:r>
            <a:r>
              <a:rPr lang="ru-RU" sz="2200" b="1" dirty="0" smtClean="0">
                <a:latin typeface="Century Gothic" pitchFamily="34" charset="0"/>
              </a:rPr>
              <a:t> </a:t>
            </a:r>
            <a:r>
              <a:rPr lang="ru-RU" sz="2200" b="1" dirty="0">
                <a:latin typeface="Century Gothic" pitchFamily="34" charset="0"/>
              </a:rPr>
              <a:t>слова и выражения в переносном значении на основе аналогии, сходства или сравнения.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008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И тьмой и холодом объята душа усталая моя.</a:t>
            </a:r>
            <a:r>
              <a:rPr lang="ru-RU" sz="2100" b="1" i="1" dirty="0" smtClean="0">
                <a:solidFill>
                  <a:srgbClr val="660033"/>
                </a:solidFill>
                <a:latin typeface="Century Gothic" pitchFamily="34" charset="0"/>
              </a:rPr>
              <a:t>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</a:t>
            </a:r>
            <a:r>
              <a:rPr lang="ru-RU" sz="1600" b="1" i="1" dirty="0" err="1" smtClean="0">
                <a:solidFill>
                  <a:srgbClr val="660033"/>
                </a:solidFill>
                <a:latin typeface="Century Gothic" pitchFamily="34" charset="0"/>
              </a:rPr>
              <a:t>М.Ю.Лермонтов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) </a:t>
            </a:r>
            <a:endParaRPr lang="ru-RU" sz="2100" b="1" i="1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924944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Эпитет</a:t>
            </a:r>
            <a:r>
              <a:rPr lang="ru-RU" sz="2200" b="1" dirty="0">
                <a:latin typeface="Century Gothic" pitchFamily="34" charset="0"/>
              </a:rPr>
              <a:t> — слово, определяющее предмет или явление и подчеркивающее </a:t>
            </a:r>
            <a:r>
              <a:rPr lang="ru-RU" sz="2200" b="1" dirty="0" smtClean="0">
                <a:latin typeface="Century Gothic" pitchFamily="34" charset="0"/>
              </a:rPr>
              <a:t>какие-либо </a:t>
            </a:r>
            <a:r>
              <a:rPr lang="ru-RU" sz="2200" b="1" dirty="0">
                <a:latin typeface="Century Gothic" pitchFamily="34" charset="0"/>
              </a:rPr>
              <a:t>его свойства, качества, признаки. Обычно эпитетом называют красочное определение.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3" y="4572406"/>
            <a:ext cx="6060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Твоих задумчивых ночей прозрачный сумрак</a:t>
            </a:r>
            <a:r>
              <a:rPr lang="ru-RU" sz="2200" b="1" dirty="0" smtClean="0">
                <a:solidFill>
                  <a:srgbClr val="660033"/>
                </a:solidFill>
                <a:latin typeface="Century Gothic" pitchFamily="34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srgbClr val="660033"/>
                </a:solidFill>
                <a:latin typeface="Century Gothic" pitchFamily="34" charset="0"/>
              </a:rPr>
              <a:t>(А С. Пушкин) </a:t>
            </a:r>
          </a:p>
        </p:txBody>
      </p:sp>
    </p:spTree>
    <p:extLst>
      <p:ext uri="{BB962C8B-B14F-4D97-AF65-F5344CB8AC3E}">
        <p14:creationId xmlns:p14="http://schemas.microsoft.com/office/powerpoint/2010/main" val="23930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13698"/>
            <a:ext cx="8316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Метонимия</a:t>
            </a:r>
            <a:r>
              <a:rPr lang="ru-RU" sz="2200" b="1" dirty="0" smtClean="0">
                <a:latin typeface="Century Gothic" pitchFamily="34" charset="0"/>
              </a:rPr>
              <a:t> — троп, в основе которого лежит замена одного слова другим на основе смежности. </a:t>
            </a:r>
            <a:endParaRPr lang="ru-RU" sz="22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1616006"/>
            <a:ext cx="91805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Шипенье пенистых бокалов и пунша пламень голубой. </a:t>
            </a:r>
          </a:p>
          <a:p>
            <a:pPr algn="ctr"/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(А.С. Пушкин)</a:t>
            </a:r>
            <a:endParaRPr lang="ru-RU" sz="22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564904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Ирония</a:t>
            </a:r>
            <a:r>
              <a:rPr lang="ru-RU" sz="2200" b="1" dirty="0">
                <a:latin typeface="Century Gothic" pitchFamily="34" charset="0"/>
              </a:rPr>
              <a:t> - прием осмеяния, содержащий в себе оценку того, что осмеивается. В иронии всегда </a:t>
            </a:r>
            <a:r>
              <a:rPr lang="ru-RU" sz="2200" b="1" dirty="0" smtClean="0">
                <a:latin typeface="Century Gothic" pitchFamily="34" charset="0"/>
              </a:rPr>
              <a:t>есть </a:t>
            </a:r>
            <a:r>
              <a:rPr lang="ru-RU" sz="2200" b="1" dirty="0">
                <a:latin typeface="Century Gothic" pitchFamily="34" charset="0"/>
              </a:rPr>
              <a:t>двойной смысл, где истинным является не прямо высказанное, а подразумеваемое.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5416" y="4221088"/>
            <a:ext cx="57395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entury Gothic" pitchFamily="34" charset="0"/>
              </a:rPr>
              <a:t>Так, в примере упомянут граф Хвостов, который современниками не был признан поэтом из-за бездарности своих стихов. </a:t>
            </a:r>
          </a:p>
          <a:p>
            <a:pPr algn="ctr"/>
            <a:endParaRPr lang="ru-RU" b="1" i="1" dirty="0" smtClean="0">
              <a:latin typeface="Century Gothic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Century Gothic" pitchFamily="34" charset="0"/>
              </a:rPr>
              <a:t>Граф Хвостов, поэт, любимый небесами, уж пел бессмертными стихами несчастья невских берегов. </a:t>
            </a:r>
          </a:p>
          <a:p>
            <a:pPr algn="ctr"/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(А.С. Пушкин ) </a:t>
            </a:r>
            <a:endParaRPr lang="ru-RU" sz="16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00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406040"/>
            <a:ext cx="8928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Сравнение</a:t>
            </a:r>
            <a:r>
              <a:rPr lang="ru-RU" sz="2200" b="1" dirty="0">
                <a:latin typeface="Century Gothic" pitchFamily="34" charset="0"/>
              </a:rPr>
              <a:t> — троп, в котором одно явление или понятие объясняется посредством сопоставления его с другим. Обычно при этом используются сравнительные союзы.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1988840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Анчар, как грозный часовой, стоит — один во всей вселенной.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(А.С. Пушкин).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66" y="3429000"/>
            <a:ext cx="6714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Гипербола</a:t>
            </a:r>
            <a:r>
              <a:rPr lang="ru-RU" sz="2200" b="1" dirty="0">
                <a:latin typeface="Century Gothic" pitchFamily="34" charset="0"/>
              </a:rPr>
              <a:t> — троп, основанный на чрезмерном преувеличении тех или иных свойств изображаемого предмета или </a:t>
            </a:r>
            <a:r>
              <a:rPr lang="ru-RU" sz="2200" b="1" dirty="0" smtClean="0">
                <a:latin typeface="Century Gothic" pitchFamily="34" charset="0"/>
              </a:rPr>
              <a:t>явления.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13" y="5301208"/>
            <a:ext cx="5817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По неделе ни слова ни с кем не скажу, все на камне у моря сижу... </a:t>
            </a:r>
          </a:p>
          <a:p>
            <a:pPr algn="ctr"/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(А. А. Ахматова). </a:t>
            </a:r>
          </a:p>
        </p:txBody>
      </p:sp>
    </p:spTree>
    <p:extLst>
      <p:ext uri="{BB962C8B-B14F-4D97-AF65-F5344CB8AC3E}">
        <p14:creationId xmlns:p14="http://schemas.microsoft.com/office/powerpoint/2010/main" val="253343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01889"/>
            <a:ext cx="8676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Литота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b="1" dirty="0" smtClean="0">
                <a:latin typeface="Century Gothic" pitchFamily="34" charset="0"/>
              </a:rPr>
              <a:t>— троп, противоположный гиперболе, — художественное преуменьшение. </a:t>
            </a:r>
            <a:endParaRPr lang="ru-RU" sz="2200" b="1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298" y="2996952"/>
            <a:ext cx="82809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Олицетворение</a:t>
            </a:r>
            <a:r>
              <a:rPr lang="ru-RU" sz="2200" b="1" dirty="0" smtClean="0">
                <a:latin typeface="Century Gothic" pitchFamily="34" charset="0"/>
              </a:rPr>
              <a:t> — троп, в основе которого лежит перенесение свойств одушевленных предметов на неодушевленные. </a:t>
            </a:r>
            <a:endParaRPr lang="ru-RU" sz="2200" b="1" dirty="0" smtClean="0">
              <a:latin typeface="Century Gothic" pitchFamily="34" charset="0"/>
            </a:endParaRPr>
          </a:p>
          <a:p>
            <a:pPr algn="ctr"/>
            <a:endParaRPr lang="ru-RU" sz="2200" b="1" dirty="0">
              <a:latin typeface="Century Gothic" pitchFamily="34" charset="0"/>
            </a:endParaRPr>
          </a:p>
          <a:p>
            <a:pPr algn="ctr"/>
            <a:r>
              <a:rPr lang="ru-RU" sz="2200" b="1" i="1" dirty="0">
                <a:solidFill>
                  <a:srgbClr val="660033"/>
                </a:solidFill>
                <a:latin typeface="Century Gothic" pitchFamily="34" charset="0"/>
              </a:rPr>
              <a:t>Утешится безмолвная печаль, и резвая задумается радость. </a:t>
            </a:r>
            <a:r>
              <a:rPr lang="ru-RU" sz="1600" b="1" i="1" dirty="0">
                <a:solidFill>
                  <a:srgbClr val="660033"/>
                </a:solidFill>
                <a:latin typeface="Century Gothic" pitchFamily="34" charset="0"/>
              </a:rPr>
              <a:t>(А.С. Пушкин).</a:t>
            </a:r>
            <a:endParaRPr lang="ru-RU" sz="2200" b="1" dirty="0"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660033"/>
                </a:solidFill>
                <a:latin typeface="Century Gothic" pitchFamily="34" charset="0"/>
              </a:rPr>
              <a:t>Ваш шпиц, прелестный шпиц, — не более наперстка...</a:t>
            </a:r>
          </a:p>
          <a:p>
            <a:pPr algn="ctr"/>
            <a:r>
              <a:rPr lang="ru-RU" sz="1600" b="1" i="1" dirty="0">
                <a:solidFill>
                  <a:srgbClr val="660033"/>
                </a:solidFill>
                <a:latin typeface="Century Gothic" pitchFamily="34" charset="0"/>
              </a:rPr>
              <a:t>(А.С. Грибоедов) </a:t>
            </a:r>
          </a:p>
          <a:p>
            <a:pPr algn="ctr"/>
            <a:endParaRPr lang="ru-RU" sz="2200" b="1" i="1" dirty="0" smtClean="0">
              <a:solidFill>
                <a:srgbClr val="660033"/>
              </a:solidFill>
              <a:latin typeface="Century Gothic" pitchFamily="34" charset="0"/>
            </a:endParaRPr>
          </a:p>
          <a:p>
            <a:pPr algn="ctr"/>
            <a:endParaRPr lang="ru-RU" sz="16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92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548680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Перифраз</a:t>
            </a:r>
            <a:r>
              <a:rPr lang="ru-RU" sz="2200" b="1" dirty="0">
                <a:latin typeface="Century Gothic" pitchFamily="34" charset="0"/>
              </a:rPr>
              <a:t> — троп, в котором прямое название предмета, человека, явления заменяется описательным оборотом, в котором указываются признаки не названного прямо предмета, лица, явления.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8640" y="2204864"/>
            <a:ext cx="42627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«Царь зверей» (вместо лев).</a:t>
            </a:r>
            <a:endParaRPr lang="ru-RU" sz="22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75" y="3212976"/>
            <a:ext cx="8928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Синекдоха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b="1" dirty="0">
                <a:latin typeface="Century Gothic" pitchFamily="34" charset="0"/>
              </a:rPr>
              <a:t>— один из видов метонимии — перенесение значения одного предмета на другой по признаку количественного между ними соотношения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25" y="4941168"/>
            <a:ext cx="4556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И слышно было до рассвета, как ликовал француз. </a:t>
            </a:r>
          </a:p>
          <a:p>
            <a:pPr algn="ctr"/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(М.Ю. Лермонтов)</a:t>
            </a:r>
          </a:p>
        </p:txBody>
      </p:sp>
    </p:spTree>
    <p:extLst>
      <p:ext uri="{BB962C8B-B14F-4D97-AF65-F5344CB8AC3E}">
        <p14:creationId xmlns:p14="http://schemas.microsoft.com/office/powerpoint/2010/main" val="351117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056" y="548680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Стилистические фигуры </a:t>
            </a:r>
          </a:p>
          <a:p>
            <a:pPr algn="ctr"/>
            <a:endParaRPr lang="ru-RU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2200" b="1" dirty="0" smtClean="0">
                <a:latin typeface="Century Gothic" pitchFamily="34" charset="0"/>
              </a:rPr>
              <a:t>— </a:t>
            </a:r>
            <a:r>
              <a:rPr lang="ru-RU" sz="2200" b="1" dirty="0">
                <a:latin typeface="Century Gothic" pitchFamily="34" charset="0"/>
              </a:rPr>
              <a:t>это особые стилистические </a:t>
            </a:r>
            <a:r>
              <a:rPr lang="ru-RU" sz="2200" b="1" dirty="0" smtClean="0">
                <a:latin typeface="Century Gothic" pitchFamily="34" charset="0"/>
              </a:rPr>
              <a:t>обороты</a:t>
            </a:r>
            <a:r>
              <a:rPr lang="ru-RU" sz="2200" b="1" dirty="0">
                <a:latin typeface="Century Gothic" pitchFamily="34" charset="0"/>
              </a:rPr>
              <a:t>, выходящие за рамки необходимых норм для создания художественной выразительности. </a:t>
            </a:r>
            <a:endParaRPr lang="ru-RU" sz="2200" b="1" dirty="0" smtClean="0">
              <a:latin typeface="Century Gothic" pitchFamily="34" charset="0"/>
            </a:endParaRPr>
          </a:p>
          <a:p>
            <a:pPr algn="ctr"/>
            <a:r>
              <a:rPr lang="ru-RU" sz="2200" b="1" dirty="0" smtClean="0">
                <a:latin typeface="Century Gothic" pitchFamily="34" charset="0"/>
              </a:rPr>
              <a:t>Стилистические </a:t>
            </a:r>
            <a:r>
              <a:rPr lang="ru-RU" sz="2200" b="1" dirty="0">
                <a:latin typeface="Century Gothic" pitchFamily="34" charset="0"/>
              </a:rPr>
              <a:t>фигуры делают нашу речь информационно избыточной, но эта избыточность нужна для выразительности речи, а значит, для более сильного воздействия на </a:t>
            </a:r>
            <a:r>
              <a:rPr lang="ru-RU" sz="2200" b="1" dirty="0" smtClean="0">
                <a:latin typeface="Century Gothic" pitchFamily="34" charset="0"/>
              </a:rPr>
              <a:t>адресата.</a:t>
            </a:r>
            <a:endParaRPr lang="ru-RU" sz="2200" b="1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49080"/>
            <a:ext cx="61547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Century Gothic" pitchFamily="34" charset="0"/>
              </a:rPr>
              <a:t>К стилистическим фигурам относят:</a:t>
            </a:r>
          </a:p>
          <a:p>
            <a:pPr algn="ctr"/>
            <a:r>
              <a:rPr lang="ru-RU" sz="2400" b="1" i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ru-RU" sz="2200" b="1" i="1" dirty="0" smtClean="0">
                <a:latin typeface="Century Gothic" pitchFamily="34" charset="0"/>
              </a:rPr>
              <a:t>риторическое обращение, риторический вопрос, анафора, эпифора, антитеза, оксюморон, параллелизм, градация, умолчание, инверсия, многосоюзие, бессоюзие.  </a:t>
            </a:r>
          </a:p>
        </p:txBody>
      </p:sp>
    </p:spTree>
    <p:extLst>
      <p:ext uri="{BB962C8B-B14F-4D97-AF65-F5344CB8AC3E}">
        <p14:creationId xmlns:p14="http://schemas.microsoft.com/office/powerpoint/2010/main" val="3512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180" y="620688"/>
            <a:ext cx="8568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Риторическое </a:t>
            </a:r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обращение </a:t>
            </a:r>
            <a:r>
              <a:rPr lang="ru-RU" sz="2200" b="1" dirty="0">
                <a:latin typeface="Century Gothic" pitchFamily="34" charset="0"/>
              </a:rPr>
              <a:t>— придание авторской интонации торжественности, патетичности, иронии </a:t>
            </a:r>
            <a:r>
              <a:rPr lang="ru-RU" sz="2200" b="1" dirty="0" smtClean="0">
                <a:latin typeface="Century Gothic" pitchFamily="34" charset="0"/>
              </a:rPr>
              <a:t>и </a:t>
            </a:r>
            <a:r>
              <a:rPr lang="ru-RU" sz="2200" b="1" dirty="0">
                <a:latin typeface="Century Gothic" pitchFamily="34" charset="0"/>
              </a:rPr>
              <a:t>т.п.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5" y="1678034"/>
            <a:ext cx="7560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А вы, надменные потомки.... </a:t>
            </a:r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(М.Ю. Лермонтов) </a:t>
            </a:r>
            <a:endParaRPr lang="ru-RU" sz="22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80" y="2708920"/>
            <a:ext cx="62450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Риторический вопрос </a:t>
            </a:r>
            <a:r>
              <a:rPr lang="ru-RU" sz="2200" b="1" dirty="0">
                <a:latin typeface="Century Gothic" pitchFamily="34" charset="0"/>
              </a:rPr>
              <a:t>— такое построение речи, при котором утверждение высказывается в форме вопроса. Риторический вопрос не требует ответа, а лишь усиливает эмоциональность высказывания. </a:t>
            </a:r>
            <a:endParaRPr lang="ru-RU" sz="2200" b="1" dirty="0" smtClean="0"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029" y="5157192"/>
            <a:ext cx="56520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660033"/>
                </a:solidFill>
                <a:latin typeface="Century Gothic" pitchFamily="34" charset="0"/>
              </a:rPr>
              <a:t>И над отечеством свободы просвещенной взойдет ли наконец желанная заря? </a:t>
            </a:r>
          </a:p>
          <a:p>
            <a:pPr algn="ctr"/>
            <a:r>
              <a:rPr lang="ru-RU" sz="1600" b="1" i="1" dirty="0" smtClean="0">
                <a:solidFill>
                  <a:srgbClr val="660033"/>
                </a:solidFill>
                <a:latin typeface="Century Gothic" pitchFamily="34" charset="0"/>
              </a:rPr>
              <a:t>(А С. .Пушкин) </a:t>
            </a:r>
            <a:endParaRPr lang="ru-RU" sz="1600" b="1" i="1" dirty="0">
              <a:solidFill>
                <a:srgbClr val="6600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242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1099</Words>
  <Application>Microsoft Office PowerPoint</Application>
  <PresentationFormat>Экран (4:3)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VIKA</cp:lastModifiedBy>
  <cp:revision>22</cp:revision>
  <dcterms:created xsi:type="dcterms:W3CDTF">2012-11-10T20:57:43Z</dcterms:created>
  <dcterms:modified xsi:type="dcterms:W3CDTF">2013-01-28T10:10:52Z</dcterms:modified>
</cp:coreProperties>
</file>