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73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4" r:id="rId16"/>
    <p:sldId id="269" r:id="rId17"/>
    <p:sldId id="272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169" autoAdjust="0"/>
  </p:normalViewPr>
  <p:slideViewPr>
    <p:cSldViewPr>
      <p:cViewPr varScale="1">
        <p:scale>
          <a:sx n="39" d="100"/>
          <a:sy n="39" d="100"/>
        </p:scale>
        <p:origin x="-9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64A4C34C-8F63-4FDF-853C-46C4117AFD00}" type="datetimeFigureOut">
              <a:rPr lang="uk-UA" smtClean="0"/>
              <a:t>11.11.2012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34FA8C41-539F-4C1D-A252-3C6D262D5E04}" type="slidenum">
              <a:rPr lang="uk-UA" smtClean="0"/>
              <a:t>‹#›</a:t>
            </a:fld>
            <a:endParaRPr lang="uk-UA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6" y="188913"/>
            <a:ext cx="8388424" cy="5904383"/>
          </a:xfrm>
          <a:noFill/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9600" dirty="0" smtClean="0"/>
              <a:t>Подготовка</a:t>
            </a:r>
            <a:r>
              <a:rPr lang="ru-RU" sz="6000" dirty="0" smtClean="0"/>
              <a:t> </a:t>
            </a:r>
            <a:r>
              <a:rPr lang="ru-RU" sz="8000" dirty="0" smtClean="0"/>
              <a:t>публичного выступления</a:t>
            </a:r>
            <a:endParaRPr lang="uk-UA" sz="8000" dirty="0"/>
          </a:p>
        </p:txBody>
      </p:sp>
    </p:spTree>
    <p:extLst>
      <p:ext uri="{BB962C8B-B14F-4D97-AF65-F5344CB8AC3E}">
        <p14:creationId xmlns:p14="http://schemas.microsoft.com/office/powerpoint/2010/main" val="241706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3258213"/>
              </p:ext>
            </p:extLst>
          </p:nvPr>
        </p:nvGraphicFramePr>
        <p:xfrm>
          <a:off x="0" y="476672"/>
          <a:ext cx="8820472" cy="5904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1720"/>
                <a:gridCol w="2772816"/>
                <a:gridCol w="3995936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Составляющие техники речи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Критерии оценки речи оратора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положительные</a:t>
                      </a:r>
                      <a:endParaRPr lang="uk-UA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отрицательные</a:t>
                      </a:r>
                      <a:endParaRPr lang="uk-UA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Дикция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четкое произнесение звуков и слов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невнятное произнесение; дефекты речи; «глотание» звуков и слогов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Темп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1) нормальный: 120 слов в минуту; 2) умение менять (замедлять или убыстрять) темп при необходимости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1) темп слишком быстрый или слишком медленный, 2) однородный темп на протяжении всего выступления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Интонация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мелодическое разнообразие речи; необходимые логические акценты и паузы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мелодическое однообразие; непредвиденные затянутые паузы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</a:tr>
              <a:tr h="2067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Голос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1) умение менять (повышать и понижать) тон; 2) достаточно громкий (уверенный) голос; 3) приятный голос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1) монотонный голос (одинаково высокий либо низкий); 2) тихий, неуверенный, затухающий голос; 3) неприятный голос («крикливый», «хриплый» и т. д.)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67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20689"/>
            <a:ext cx="770485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/>
              <a:t>Основные </a:t>
            </a:r>
            <a:r>
              <a:rPr lang="ru-RU" sz="2800" b="1" i="1" dirty="0"/>
              <a:t>части, этапы подготовки УСТНОГО публичного выступления</a:t>
            </a:r>
            <a:r>
              <a:rPr lang="ru-RU" sz="2800" b="1" dirty="0"/>
              <a:t>: </a:t>
            </a:r>
            <a:endParaRPr lang="ru-RU" sz="2800" b="1" dirty="0" smtClean="0"/>
          </a:p>
          <a:p>
            <a:endParaRPr lang="uk-UA" sz="2800" dirty="0"/>
          </a:p>
          <a:p>
            <a:r>
              <a:rPr lang="ru-RU" sz="3200" dirty="0"/>
              <a:t>Изобретение мыслей</a:t>
            </a:r>
            <a:r>
              <a:rPr lang="ru-RU" sz="3200" dirty="0" smtClean="0"/>
              <a:t>.</a:t>
            </a:r>
          </a:p>
          <a:p>
            <a:endParaRPr lang="uk-UA" sz="2800" dirty="0"/>
          </a:p>
          <a:p>
            <a:r>
              <a:rPr lang="ru-RU" sz="3200" dirty="0"/>
              <a:t>Расположение</a:t>
            </a:r>
            <a:r>
              <a:rPr lang="ru-RU" sz="3200" dirty="0" smtClean="0"/>
              <a:t>.</a:t>
            </a:r>
          </a:p>
          <a:p>
            <a:endParaRPr lang="uk-UA" sz="2800" dirty="0"/>
          </a:p>
          <a:p>
            <a:r>
              <a:rPr lang="ru-RU" sz="3200" dirty="0"/>
              <a:t>Словесное выражение. </a:t>
            </a:r>
            <a:endParaRPr lang="ru-RU" sz="3200" dirty="0" smtClean="0"/>
          </a:p>
          <a:p>
            <a:endParaRPr lang="uk-UA" sz="2800" dirty="0"/>
          </a:p>
          <a:p>
            <a:r>
              <a:rPr lang="ru-RU" sz="3200" dirty="0"/>
              <a:t>Запоминание. </a:t>
            </a:r>
            <a:endParaRPr lang="ru-RU" sz="3200" dirty="0" smtClean="0"/>
          </a:p>
          <a:p>
            <a:endParaRPr lang="uk-UA" sz="2800" dirty="0"/>
          </a:p>
          <a:p>
            <a:r>
              <a:rPr lang="ru-RU" sz="3200" dirty="0"/>
              <a:t>Произнесение.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8150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81369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Р</a:t>
            </a:r>
            <a:r>
              <a:rPr lang="ru-RU" sz="2400" b="1" i="1" dirty="0" smtClean="0"/>
              <a:t>екомендуется </a:t>
            </a:r>
            <a:r>
              <a:rPr lang="ru-RU" sz="2400" b="1" i="1" dirty="0"/>
              <a:t>начинать выступление:</a:t>
            </a:r>
            <a:endParaRPr lang="uk-UA" sz="2400" b="1" dirty="0"/>
          </a:p>
          <a:p>
            <a:endParaRPr lang="ru-RU" sz="2000" dirty="0" smtClean="0"/>
          </a:p>
          <a:p>
            <a:r>
              <a:rPr lang="ru-RU" sz="2800" dirty="0" smtClean="0"/>
              <a:t>с </a:t>
            </a:r>
            <a:r>
              <a:rPr lang="ru-RU" sz="2800" dirty="0"/>
              <a:t>интересного примера;</a:t>
            </a:r>
            <a:endParaRPr lang="uk-UA" sz="2800" dirty="0"/>
          </a:p>
          <a:p>
            <a:r>
              <a:rPr lang="ru-RU" sz="2800" dirty="0"/>
              <a:t>с пословицы или поговорки;</a:t>
            </a:r>
            <a:endParaRPr lang="uk-UA" sz="2800" dirty="0"/>
          </a:p>
          <a:p>
            <a:r>
              <a:rPr lang="ru-RU" sz="2800" dirty="0"/>
              <a:t>с крылатого выражения;</a:t>
            </a:r>
            <a:endParaRPr lang="uk-UA" sz="2800" dirty="0"/>
          </a:p>
          <a:p>
            <a:r>
              <a:rPr lang="ru-RU" sz="2800" dirty="0"/>
              <a:t>с юмористического замечания;</a:t>
            </a:r>
            <a:endParaRPr lang="uk-UA" sz="2800" dirty="0"/>
          </a:p>
          <a:p>
            <a:r>
              <a:rPr lang="ru-RU" sz="2800" dirty="0"/>
              <a:t>с известной </a:t>
            </a:r>
            <a:r>
              <a:rPr lang="ru-RU" sz="2800" dirty="0" smtClean="0"/>
              <a:t>цитаты</a:t>
            </a:r>
          </a:p>
          <a:p>
            <a:r>
              <a:rPr lang="ru-RU" sz="2800" dirty="0" smtClean="0"/>
              <a:t>с </a:t>
            </a:r>
            <a:r>
              <a:rPr lang="ru-RU" sz="2800" dirty="0"/>
              <a:t>символа, аллегории;</a:t>
            </a:r>
            <a:endParaRPr lang="uk-UA" sz="2800" dirty="0"/>
          </a:p>
          <a:p>
            <a:r>
              <a:rPr lang="ru-RU" sz="2800" dirty="0"/>
              <a:t>с комплимента слушателям;</a:t>
            </a:r>
            <a:endParaRPr lang="uk-UA" sz="2800" dirty="0"/>
          </a:p>
          <a:p>
            <a:r>
              <a:rPr lang="ru-RU" sz="2800" dirty="0"/>
              <a:t>с вопроса к аудитории;</a:t>
            </a:r>
            <a:endParaRPr lang="uk-UA" sz="2800" dirty="0"/>
          </a:p>
          <a:p>
            <a:r>
              <a:rPr lang="ru-RU" sz="2800" dirty="0"/>
              <a:t>с увлекательной истории, случая из жизни;</a:t>
            </a:r>
            <a:endParaRPr lang="uk-UA" sz="2800" dirty="0"/>
          </a:p>
          <a:p>
            <a:r>
              <a:rPr lang="ru-RU" sz="2800" dirty="0"/>
              <a:t>с рассказа о каком-то значительном событии, имеющем отношение к данной аудитории.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7264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2761" y="188640"/>
            <a:ext cx="7200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ea typeface="Times New Roman"/>
              </a:rPr>
              <a:t>«Первая фраза».</a:t>
            </a:r>
            <a:r>
              <a:rPr lang="ru-RU" sz="3600" dirty="0">
                <a:ea typeface="Times New Roman"/>
              </a:rPr>
              <a:t> Историки </a:t>
            </a:r>
            <a:r>
              <a:rPr lang="ru-RU" sz="3600" dirty="0" smtClean="0">
                <a:ea typeface="Times New Roman"/>
              </a:rPr>
              <a:t>утверждают</a:t>
            </a:r>
            <a:r>
              <a:rPr lang="ru-RU" sz="3600" dirty="0">
                <a:ea typeface="Times New Roman"/>
              </a:rPr>
              <a:t>, что Демосфен оставил 56 вступлений к ненаписанным речам. Пробуйте написать 3 первые фразы к еще не написанным материалам. Главное требование – фраза должна привлечь внимание, заинтересовать читателя, вызвать желание читать дальше.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97146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601" y="332656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«Ассоциации».</a:t>
            </a:r>
            <a:r>
              <a:rPr lang="ru-RU" sz="3200" dirty="0"/>
              <a:t> Напишите осмысленную фразу, в которой будут три заданных слова. Например: УКАЗКА–МЫШЬ–АДМИРАЛ, ШЕЯ–ГИРЯ–АУКЦИОН, ФЕРЗЬ–БАЯН–КОНСЕНСУС, СЕССИЯ–-ЗИГЗАГ–ТЕЛЕФОН.</a:t>
            </a:r>
            <a:br>
              <a:rPr lang="ru-RU" sz="3200" dirty="0"/>
            </a:br>
            <a:r>
              <a:rPr lang="ru-RU" sz="3200" dirty="0"/>
              <a:t>Цель – научиться делать «мостики»-связки в будущих журналистских материалах, когда одно предложение цепляется за другое, один абзац логично переходит в другой.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31204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7505" y="1266825"/>
            <a:ext cx="9036496" cy="5133975"/>
          </a:xfrm>
        </p:spPr>
        <p:txBody>
          <a:bodyPr/>
          <a:lstStyle/>
          <a:p>
            <a:r>
              <a:rPr lang="ru-RU" sz="4400" i="1" dirty="0">
                <a:effectLst/>
              </a:rPr>
              <a:t>Задачи заключения:</a:t>
            </a:r>
            <a:r>
              <a:rPr lang="uk-UA" sz="4400" dirty="0">
                <a:effectLst/>
              </a:rPr>
              <a:t/>
            </a:r>
            <a:br>
              <a:rPr lang="uk-UA" sz="4400" dirty="0">
                <a:effectLst/>
              </a:rPr>
            </a:br>
            <a:r>
              <a:rPr lang="ru-RU" sz="4400" dirty="0">
                <a:effectLst/>
              </a:rPr>
              <a:t>суммировать сказанное;</a:t>
            </a:r>
            <a:r>
              <a:rPr lang="uk-UA" sz="4400" dirty="0">
                <a:effectLst/>
              </a:rPr>
              <a:t/>
            </a:r>
            <a:br>
              <a:rPr lang="uk-UA" sz="4400" dirty="0">
                <a:effectLst/>
              </a:rPr>
            </a:br>
            <a:r>
              <a:rPr lang="ru-RU" sz="4400" dirty="0">
                <a:effectLst/>
              </a:rPr>
              <a:t>повысить интерес к предмету речи;</a:t>
            </a:r>
            <a:r>
              <a:rPr lang="uk-UA" sz="4400" dirty="0">
                <a:effectLst/>
              </a:rPr>
              <a:t/>
            </a:r>
            <a:br>
              <a:rPr lang="uk-UA" sz="4400" dirty="0">
                <a:effectLst/>
              </a:rPr>
            </a:br>
            <a:r>
              <a:rPr lang="ru-RU" sz="4400" dirty="0">
                <a:effectLst/>
              </a:rPr>
              <a:t>подчеркнуть значение сказанного;</a:t>
            </a:r>
            <a:r>
              <a:rPr lang="uk-UA" sz="4400" dirty="0">
                <a:effectLst/>
              </a:rPr>
              <a:t/>
            </a:r>
            <a:br>
              <a:rPr lang="uk-UA" sz="4400" dirty="0">
                <a:effectLst/>
              </a:rPr>
            </a:br>
            <a:r>
              <a:rPr lang="ru-RU" sz="4400" dirty="0">
                <a:effectLst/>
              </a:rPr>
              <a:t>поставить </a:t>
            </a:r>
            <a:r>
              <a:rPr lang="ru-RU" sz="4400" dirty="0" smtClean="0">
                <a:effectLst/>
              </a:rPr>
              <a:t>задачи.</a:t>
            </a:r>
            <a:r>
              <a:rPr lang="uk-UA" sz="4400" dirty="0">
                <a:effectLst/>
              </a:rPr>
              <a:t/>
            </a:r>
            <a:br>
              <a:rPr lang="uk-UA" sz="4400" dirty="0">
                <a:effectLst/>
              </a:rPr>
            </a:br>
            <a:endParaRPr lang="uk-UA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201613"/>
            <a:ext cx="6189663" cy="949325"/>
          </a:xfrm>
        </p:spPr>
        <p:txBody>
          <a:bodyPr/>
          <a:lstStyle/>
          <a:p>
            <a:pPr algn="ctr"/>
            <a:r>
              <a:rPr lang="ru-RU" sz="4800" b="1" i="1" dirty="0">
                <a:ea typeface="Calibri"/>
              </a:rPr>
              <a:t>Заключение</a:t>
            </a:r>
            <a:r>
              <a:rPr lang="ru-RU" i="1" dirty="0">
                <a:ea typeface="Calibri"/>
              </a:rPr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1747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/>
              <a:t>Варианты допустимых концовок:</a:t>
            </a:r>
            <a:endParaRPr lang="uk-UA" sz="3600" b="1" dirty="0"/>
          </a:p>
          <a:p>
            <a:r>
              <a:rPr lang="ru-RU" sz="3600" dirty="0"/>
              <a:t>цитата; </a:t>
            </a:r>
            <a:endParaRPr lang="uk-UA" sz="3600" dirty="0"/>
          </a:p>
          <a:p>
            <a:r>
              <a:rPr lang="ru-RU" sz="3600" dirty="0"/>
              <a:t>призыв к действию;</a:t>
            </a:r>
            <a:endParaRPr lang="uk-UA" sz="3600" dirty="0"/>
          </a:p>
          <a:p>
            <a:r>
              <a:rPr lang="ru-RU" sz="3600" dirty="0"/>
              <a:t>крылатое выражение; </a:t>
            </a:r>
            <a:endParaRPr lang="uk-UA" sz="3600" dirty="0"/>
          </a:p>
          <a:p>
            <a:r>
              <a:rPr lang="ru-RU" sz="3600" dirty="0"/>
              <a:t>иллюстрация;</a:t>
            </a:r>
            <a:endParaRPr lang="uk-UA" sz="3600" dirty="0"/>
          </a:p>
          <a:p>
            <a:r>
              <a:rPr lang="ru-RU" sz="3600" dirty="0"/>
              <a:t>комплимент аудитории;</a:t>
            </a:r>
            <a:endParaRPr lang="uk-UA" sz="3600" dirty="0"/>
          </a:p>
          <a:p>
            <a:r>
              <a:rPr lang="ru-RU" sz="3600" dirty="0"/>
              <a:t>благодарность за внимание.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89190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/>
              <a:t>Составьте </a:t>
            </a:r>
            <a:r>
              <a:rPr lang="ru-RU" sz="5400" dirty="0" smtClean="0"/>
              <a:t>план выступления</a:t>
            </a:r>
          </a:p>
          <a:p>
            <a:r>
              <a:rPr lang="ru-RU" sz="5400" dirty="0" smtClean="0"/>
              <a:t> </a:t>
            </a:r>
            <a:r>
              <a:rPr lang="ru-RU" sz="5400" b="1" dirty="0" smtClean="0"/>
              <a:t>«</a:t>
            </a:r>
            <a:r>
              <a:rPr lang="ru-RU" sz="5400" b="1" dirty="0"/>
              <a:t>Пройди по тихим школьным </a:t>
            </a:r>
            <a:r>
              <a:rPr lang="ru-RU" sz="5400" b="1" dirty="0" smtClean="0"/>
              <a:t>этажам»</a:t>
            </a:r>
            <a:endParaRPr lang="uk-UA" sz="5400" b="1" dirty="0"/>
          </a:p>
        </p:txBody>
      </p:sp>
    </p:spTree>
    <p:extLst>
      <p:ext uri="{BB962C8B-B14F-4D97-AF65-F5344CB8AC3E}">
        <p14:creationId xmlns:p14="http://schemas.microsoft.com/office/powerpoint/2010/main" val="1035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908175" y="620713"/>
            <a:ext cx="7235825" cy="5760615"/>
          </a:xfrm>
        </p:spPr>
        <p:txBody>
          <a:bodyPr>
            <a:normAutofit/>
          </a:bodyPr>
          <a:lstStyle/>
          <a:p>
            <a:r>
              <a:rPr lang="ru-RU" sz="8000" dirty="0" smtClean="0"/>
              <a:t>Заговори, чтоб я тебя услышал.</a:t>
            </a:r>
            <a:br>
              <a:rPr lang="ru-RU" sz="8000" dirty="0" smtClean="0"/>
            </a:br>
            <a:r>
              <a:rPr lang="ru-RU" sz="8000" dirty="0" smtClean="0"/>
              <a:t>         </a:t>
            </a:r>
            <a:r>
              <a:rPr lang="ru-RU" sz="6000" dirty="0" smtClean="0"/>
              <a:t>Сократ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302326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Елена\Pictures\сокра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476672"/>
            <a:ext cx="7128793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622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67544" y="1725613"/>
            <a:ext cx="8280920" cy="513238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sz="3200" dirty="0" smtClean="0">
                <a:effectLst/>
                <a:ea typeface="Times New Roman"/>
                <a:cs typeface="Calibri"/>
              </a:rPr>
              <a:t>Булавочный</a:t>
            </a:r>
            <a:r>
              <a:rPr lang="ru-RU" sz="3200" dirty="0">
                <a:effectLst/>
                <a:ea typeface="Times New Roman"/>
                <a:cs typeface="Calibri"/>
              </a:rPr>
              <a:t>, горничная, горчичник, гречневый, двоечник, копеечный, коричневый, лоточник, перечница, полуночник, порядочный, пряничный, сказочный, скучный, </a:t>
            </a:r>
            <a:r>
              <a:rPr lang="ru-RU" sz="3200" dirty="0" smtClean="0">
                <a:effectLst/>
                <a:ea typeface="Times New Roman"/>
                <a:cs typeface="Calibri"/>
              </a:rPr>
              <a:t>стрелочник</a:t>
            </a:r>
            <a:r>
              <a:rPr lang="ru-RU" sz="3200" dirty="0">
                <a:effectLst/>
                <a:ea typeface="Times New Roman"/>
                <a:cs typeface="Calibri"/>
              </a:rPr>
              <a:t>, яичница, яблочный.</a:t>
            </a:r>
            <a:r>
              <a:rPr lang="uk-UA" sz="3200" dirty="0">
                <a:effectLst/>
                <a:ea typeface="Calibri"/>
                <a:cs typeface="Times New Roman"/>
              </a:rPr>
              <a:t/>
            </a:r>
            <a:br>
              <a:rPr lang="uk-UA" sz="3200" dirty="0">
                <a:effectLst/>
                <a:ea typeface="Calibri"/>
                <a:cs typeface="Times New Roman"/>
              </a:rPr>
            </a:br>
            <a:endParaRPr lang="uk-UA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83568" y="836712"/>
            <a:ext cx="6189663" cy="949325"/>
          </a:xfrm>
        </p:spPr>
        <p:txBody>
          <a:bodyPr>
            <a:noAutofit/>
          </a:bodyPr>
          <a:lstStyle/>
          <a:p>
            <a:r>
              <a:rPr lang="ru-RU" sz="3200" dirty="0" smtClean="0">
                <a:ea typeface="Times New Roman"/>
                <a:cs typeface="Calibri"/>
              </a:rPr>
              <a:t> </a:t>
            </a:r>
            <a:r>
              <a:rPr lang="ru-RU" sz="3200" b="1" dirty="0">
                <a:ea typeface="Times New Roman"/>
                <a:cs typeface="Calibri"/>
              </a:rPr>
              <a:t>Назовите слова, в которых вы </a:t>
            </a:r>
            <a:r>
              <a:rPr lang="ru-RU" sz="3200" b="1" dirty="0" smtClean="0">
                <a:ea typeface="Times New Roman"/>
                <a:cs typeface="Calibri"/>
              </a:rPr>
              <a:t>произнесёте </a:t>
            </a:r>
            <a:r>
              <a:rPr lang="ru-RU" sz="3200" b="1" dirty="0">
                <a:ea typeface="Times New Roman"/>
                <a:cs typeface="Calibri"/>
              </a:rPr>
              <a:t>сочетание [</a:t>
            </a:r>
            <a:r>
              <a:rPr lang="ru-RU" sz="3200" b="1" dirty="0" err="1">
                <a:ea typeface="Times New Roman"/>
                <a:cs typeface="Calibri"/>
              </a:rPr>
              <a:t>ч’н</a:t>
            </a:r>
            <a:r>
              <a:rPr lang="ru-RU" sz="3200" b="1" dirty="0">
                <a:ea typeface="Times New Roman"/>
                <a:cs typeface="Calibri"/>
              </a:rPr>
              <a:t>], [</a:t>
            </a:r>
            <a:r>
              <a:rPr lang="ru-RU" sz="3200" b="1" dirty="0" err="1">
                <a:ea typeface="Times New Roman"/>
                <a:cs typeface="Calibri"/>
              </a:rPr>
              <a:t>шн</a:t>
            </a:r>
            <a:r>
              <a:rPr lang="ru-RU" sz="3200" b="1" dirty="0">
                <a:ea typeface="Times New Roman"/>
                <a:cs typeface="Calibri"/>
              </a:rPr>
              <a:t>].</a:t>
            </a:r>
            <a:r>
              <a:rPr lang="uk-UA" sz="3200" b="1" dirty="0">
                <a:ea typeface="Calibri"/>
                <a:cs typeface="Times New Roman"/>
              </a:rPr>
              <a:t/>
            </a:r>
            <a:br>
              <a:rPr lang="uk-UA" sz="3200" b="1" dirty="0">
                <a:ea typeface="Calibri"/>
                <a:cs typeface="Times New Roman"/>
              </a:rPr>
            </a:b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199355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96752"/>
            <a:ext cx="8136904" cy="5133975"/>
          </a:xfrm>
        </p:spPr>
        <p:txBody>
          <a:bodyPr>
            <a:normAutofit fontScale="90000"/>
          </a:bodyPr>
          <a:lstStyle/>
          <a:p>
            <a:r>
              <a:rPr lang="ru-RU" sz="4400" b="1" i="1" dirty="0">
                <a:effectLst/>
              </a:rPr>
              <a:t>Какие звуки вы произносите вместо буквенных сочетаний </a:t>
            </a:r>
            <a:r>
              <a:rPr lang="ru-RU" sz="4400" b="1" i="1" dirty="0" err="1">
                <a:effectLst/>
              </a:rPr>
              <a:t>ндск</a:t>
            </a:r>
            <a:r>
              <a:rPr lang="ru-RU" sz="4400" b="1" i="1" dirty="0">
                <a:effectLst/>
              </a:rPr>
              <a:t>, </a:t>
            </a:r>
            <a:r>
              <a:rPr lang="ru-RU" sz="4400" b="1" i="1" dirty="0" err="1">
                <a:effectLst/>
              </a:rPr>
              <a:t>нтск</a:t>
            </a:r>
            <a:r>
              <a:rPr lang="ru-RU" sz="4400" b="1" i="1" dirty="0">
                <a:effectLst/>
              </a:rPr>
              <a:t>, </a:t>
            </a:r>
            <a:r>
              <a:rPr lang="ru-RU" sz="4400" b="1" i="1" dirty="0" err="1">
                <a:effectLst/>
              </a:rPr>
              <a:t>нтств</a:t>
            </a:r>
            <a:r>
              <a:rPr lang="ru-RU" sz="4400" b="1" i="1" dirty="0">
                <a:effectLst/>
              </a:rPr>
              <a:t>?</a:t>
            </a:r>
            <a:r>
              <a:rPr lang="uk-UA" sz="4400" b="1" i="1" dirty="0">
                <a:effectLst/>
              </a:rPr>
              <a:t/>
            </a:r>
            <a:br>
              <a:rPr lang="uk-UA" sz="4400" b="1" i="1" dirty="0">
                <a:effectLst/>
              </a:rPr>
            </a:br>
            <a:r>
              <a:rPr lang="ru-RU" sz="4400" dirty="0">
                <a:effectLst/>
              </a:rPr>
              <a:t>Голландский, ирландский, комендантский, курсантский, президентство, президентский, эмигрантский.</a:t>
            </a:r>
            <a:r>
              <a:rPr lang="uk-UA" sz="4400" dirty="0">
                <a:effectLst/>
              </a:rPr>
              <a:t/>
            </a:r>
            <a:br>
              <a:rPr lang="uk-UA" sz="4400" dirty="0">
                <a:effectLst/>
              </a:rPr>
            </a:b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66469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115616" y="404664"/>
            <a:ext cx="7235825" cy="5998071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effectLst/>
              </a:rPr>
              <a:t> </a:t>
            </a:r>
            <a:r>
              <a:rPr lang="ru-RU" sz="4000" b="1" dirty="0">
                <a:effectLst/>
              </a:rPr>
              <a:t>Поставьте ударение в </a:t>
            </a:r>
            <a:r>
              <a:rPr lang="ru-RU" sz="4000" b="1" dirty="0" smtClean="0">
                <a:effectLst/>
              </a:rPr>
              <a:t>словах.</a:t>
            </a:r>
            <a:br>
              <a:rPr lang="ru-RU" sz="4000" b="1" dirty="0" smtClean="0">
                <a:effectLst/>
              </a:rPr>
            </a:br>
            <a:r>
              <a:rPr lang="uk-UA" sz="4000" b="1" dirty="0">
                <a:effectLst/>
              </a:rPr>
              <a:t/>
            </a:r>
            <a:br>
              <a:rPr lang="uk-UA" sz="4000" b="1" dirty="0">
                <a:effectLst/>
              </a:rPr>
            </a:br>
            <a:r>
              <a:rPr lang="ru-RU" sz="4000" dirty="0">
                <a:effectLst/>
              </a:rPr>
              <a:t>Начать, углубить, скольких, искра, коклюш, торты, свекла, щавель</a:t>
            </a:r>
            <a:r>
              <a:rPr lang="ru-RU" sz="4000" dirty="0" smtClean="0">
                <a:effectLst/>
              </a:rPr>
              <a:t>, красивее</a:t>
            </a:r>
            <a:r>
              <a:rPr lang="ru-RU" sz="4000" dirty="0">
                <a:effectLst/>
              </a:rPr>
              <a:t>, мусоропровод, включим, балованный, банты, тайная вечеря</a:t>
            </a:r>
            <a:r>
              <a:rPr lang="ru-RU" sz="4000" dirty="0" smtClean="0">
                <a:effectLst/>
              </a:rPr>
              <a:t>, диспансер</a:t>
            </a:r>
            <a:r>
              <a:rPr lang="ru-RU" sz="4000" dirty="0">
                <a:effectLst/>
              </a:rPr>
              <a:t>.</a:t>
            </a:r>
            <a:r>
              <a:rPr lang="uk-UA" sz="4000" dirty="0">
                <a:effectLst/>
              </a:rPr>
              <a:t/>
            </a:r>
            <a:br>
              <a:rPr lang="uk-UA" sz="4000" dirty="0">
                <a:effectLst/>
              </a:rPr>
            </a:br>
            <a:r>
              <a:rPr lang="ru-RU" sz="4000" dirty="0">
                <a:effectLst/>
              </a:rPr>
              <a:t> </a:t>
            </a:r>
            <a:r>
              <a:rPr lang="uk-UA" sz="4000" dirty="0">
                <a:effectLst/>
              </a:rPr>
              <a:t/>
            </a:r>
            <a:br>
              <a:rPr lang="uk-UA" sz="4000" dirty="0">
                <a:effectLst/>
              </a:rPr>
            </a:b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99857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187624" y="692696"/>
            <a:ext cx="7235825" cy="5133975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 </a:t>
            </a:r>
            <a:r>
              <a:rPr lang="ru-RU" sz="6600" dirty="0">
                <a:effectLst/>
              </a:rPr>
              <a:t>Словарная копилка Эллочки Щукиной насчитывала 30 слов (Ну, Мрак, Жуть…) 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396606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187624" y="1268760"/>
            <a:ext cx="7235825" cy="5133975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effectLst/>
              </a:rPr>
              <a:t>Активный словарь человека со средним образованием 1500-4000 слов</a:t>
            </a:r>
            <a:r>
              <a:rPr lang="uk-UA" sz="5400" dirty="0">
                <a:effectLst/>
              </a:rPr>
              <a:t/>
            </a:r>
            <a:br>
              <a:rPr lang="uk-UA" sz="5400" dirty="0">
                <a:effectLst/>
              </a:rPr>
            </a:br>
            <a:r>
              <a:rPr lang="ru-RU" sz="5400" dirty="0">
                <a:effectLst/>
              </a:rPr>
              <a:t>Лексический объем слов у человека, много читающего, около </a:t>
            </a:r>
            <a:r>
              <a:rPr lang="ru-RU" sz="5400" dirty="0" smtClean="0">
                <a:effectLst/>
              </a:rPr>
              <a:t>8000 слов.</a:t>
            </a:r>
            <a:r>
              <a:rPr lang="uk-UA" sz="5400" dirty="0">
                <a:effectLst/>
              </a:rPr>
              <a:t/>
            </a:r>
            <a:br>
              <a:rPr lang="uk-UA" sz="5400" dirty="0">
                <a:effectLst/>
              </a:rPr>
            </a:br>
            <a:endParaRPr lang="uk-UA" sz="5400" dirty="0"/>
          </a:p>
        </p:txBody>
      </p:sp>
    </p:spTree>
    <p:extLst>
      <p:ext uri="{BB962C8B-B14F-4D97-AF65-F5344CB8AC3E}">
        <p14:creationId xmlns:p14="http://schemas.microsoft.com/office/powerpoint/2010/main" val="150323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87624" y="1124744"/>
            <a:ext cx="7467600" cy="4419600"/>
          </a:xfrm>
        </p:spPr>
        <p:txBody>
          <a:bodyPr>
            <a:noAutofit/>
          </a:bodyPr>
          <a:lstStyle/>
          <a:p>
            <a:r>
              <a:rPr lang="ru-RU" sz="4000" dirty="0" smtClean="0"/>
              <a:t>Потенциал </a:t>
            </a:r>
            <a:r>
              <a:rPr lang="ru-RU" sz="4000" dirty="0"/>
              <a:t>корифеев словесности, например, у Шекспира, Пушкина соответственно: 12000 и около 20000</a:t>
            </a:r>
            <a:endParaRPr lang="uk-UA" sz="4000" dirty="0"/>
          </a:p>
          <a:p>
            <a:r>
              <a:rPr lang="ru-RU" sz="4000" dirty="0"/>
              <a:t>Словарные возможности русского языка как такового – до 200000 слов.</a:t>
            </a:r>
            <a:endParaRPr lang="uk-UA" sz="4000" dirty="0"/>
          </a:p>
          <a:p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677314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TC102455610[[fn=Осень]]</Template>
  <TotalTime>130</TotalTime>
  <Words>455</Words>
  <Application>Microsoft Office PowerPoint</Application>
  <PresentationFormat>Экран (4:3)</PresentationFormat>
  <Paragraphs>62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Autumn</vt:lpstr>
      <vt:lpstr>Подготовка публичного выступления</vt:lpstr>
      <vt:lpstr>Заговори, чтоб я тебя услышал.          Сократ</vt:lpstr>
      <vt:lpstr>Презентация PowerPoint</vt:lpstr>
      <vt:lpstr>Булавочный, горничная, горчичник, гречневый, двоечник, копеечный, коричневый, лоточник, перечница, полуночник, порядочный, пряничный, сказочный, скучный, стрелочник, яичница, яблочный. </vt:lpstr>
      <vt:lpstr>Какие звуки вы произносите вместо буквенных сочетаний ндск, нтск, нтств? Голландский, ирландский, комендантский, курсантский, президентство, президентский, эмигрантский. </vt:lpstr>
      <vt:lpstr> Поставьте ударение в словах.  Начать, углубить, скольких, искра, коклюш, торты, свекла, щавель, красивее, мусоропровод, включим, балованный, банты, тайная вечеря, диспансер.   </vt:lpstr>
      <vt:lpstr> Словарная копилка Эллочки Щукиной насчитывала 30 слов (Ну, Мрак, Жуть…) </vt:lpstr>
      <vt:lpstr>Активный словарь человека со средним образованием 1500-4000 слов Лексический объем слов у человека, много читающего, около 8000 слов.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Задачи заключения: суммировать сказанное; повысить интерес к предмету речи; подчеркнуть значение сказанного; поставить задачи.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Заговори, чтоб я тебя услышал.         Сократ</dc:title>
  <dc:creator>Елена</dc:creator>
  <cp:lastModifiedBy>Елена</cp:lastModifiedBy>
  <cp:revision>27</cp:revision>
  <dcterms:created xsi:type="dcterms:W3CDTF">2012-11-08T20:08:02Z</dcterms:created>
  <dcterms:modified xsi:type="dcterms:W3CDTF">2012-11-11T18:41:42Z</dcterms:modified>
</cp:coreProperties>
</file>