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59" r:id="rId4"/>
    <p:sldId id="260" r:id="rId5"/>
    <p:sldId id="263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1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B0416-D603-4903-9371-9335B6E9C498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 smtClean="0"/>
              <a:t>Моу СОШ им. А.Н.Арапова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2E10E-08FC-4704-9921-A7C3E65723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1514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6EF66-1814-40DE-AD32-53EBBEAAE373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 smtClean="0"/>
              <a:t>Моу СОШ им. А.Н.Арапова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50608-C70D-4226-A6B4-7019FCA92E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85639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50608-C70D-4226-A6B4-7019FCA92E9D}" type="slidenum">
              <a:rPr lang="ru-RU" smtClean="0"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СОШ им. А.Н.Арапова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725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3E472E-1A42-4B14-ABCD-7D3FB7B4F0C2}" type="slidenum">
              <a:rPr lang="ru-RU"/>
              <a:pPr/>
              <a:t>2</a:t>
            </a:fld>
            <a:endParaRPr lang="ru-RU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Моу СОШ им. А.Н.Арапова</a:t>
            </a:r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1E4A18-CF5B-4E06-860E-DE9252ACFF9D}" type="slidenum">
              <a:rPr lang="ru-RU"/>
              <a:pPr/>
              <a:t>3</a:t>
            </a:fld>
            <a:endParaRPr lang="ru-RU"/>
          </a:p>
        </p:txBody>
      </p:sp>
      <p:sp>
        <p:nvSpPr>
          <p:cNvPr id="3584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Моу СОШ им. А.Н.Арапова</a:t>
            </a:r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8780EE-9513-45FF-B727-2A724E654910}" type="slidenum">
              <a:rPr lang="ru-RU"/>
              <a:pPr/>
              <a:t>4</a:t>
            </a:fld>
            <a:endParaRPr lang="ru-RU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Моу СОШ им. А.Н.Арапова</a:t>
            </a:r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1E4A18-CF5B-4E06-860E-DE9252ACFF9D}" type="slidenum">
              <a:rPr lang="ru-RU"/>
              <a:pPr/>
              <a:t>5</a:t>
            </a:fld>
            <a:endParaRPr lang="ru-RU"/>
          </a:p>
        </p:txBody>
      </p:sp>
      <p:sp>
        <p:nvSpPr>
          <p:cNvPr id="3584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Моу СОШ им. А.Н.Арапова</a:t>
            </a:r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0ECD-082C-4EA7-9946-62D7B52A0F77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6A6-8BDC-48AD-B55D-22A36DAC1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494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0ECD-082C-4EA7-9946-62D7B52A0F77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6A6-8BDC-48AD-B55D-22A36DAC1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741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0ECD-082C-4EA7-9946-62D7B52A0F77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6A6-8BDC-48AD-B55D-22A36DAC1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590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0ECD-082C-4EA7-9946-62D7B52A0F77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6A6-8BDC-48AD-B55D-22A36DAC1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985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0ECD-082C-4EA7-9946-62D7B52A0F77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6A6-8BDC-48AD-B55D-22A36DAC1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547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0ECD-082C-4EA7-9946-62D7B52A0F77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6A6-8BDC-48AD-B55D-22A36DAC1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810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0ECD-082C-4EA7-9946-62D7B52A0F77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6A6-8BDC-48AD-B55D-22A36DAC1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131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0ECD-082C-4EA7-9946-62D7B52A0F77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6A6-8BDC-48AD-B55D-22A36DAC1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25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0ECD-082C-4EA7-9946-62D7B52A0F77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6A6-8BDC-48AD-B55D-22A36DAC1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25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0ECD-082C-4EA7-9946-62D7B52A0F77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6A6-8BDC-48AD-B55D-22A36DAC1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74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0ECD-082C-4EA7-9946-62D7B52A0F77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6A6-8BDC-48AD-B55D-22A36DAC1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844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40ECD-082C-4EA7-9946-62D7B52A0F77}" type="datetimeFigureOut">
              <a:rPr lang="ru-RU" smtClean="0"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406A6-8BDC-48AD-B55D-22A36DAC1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109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5.png"/><Relationship Id="rId10" Type="http://schemas.openxmlformats.org/officeDocument/2006/relationships/image" Target="../media/image8.png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0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12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18.png"/><Relationship Id="rId5" Type="http://schemas.openxmlformats.org/officeDocument/2006/relationships/image" Target="../media/image14.png"/><Relationship Id="rId10" Type="http://schemas.openxmlformats.org/officeDocument/2006/relationships/image" Target="../media/image17.png"/><Relationship Id="rId4" Type="http://schemas.openxmlformats.org/officeDocument/2006/relationships/image" Target="../media/image13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979762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Простейшие тригонометрические уравнения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848872" cy="256713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Работа Николаевой Нины Тарасовны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КМОУ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СОШ им. А.Н.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Арапова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г.о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 Верх-Нейвинский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6A6-8BDC-48AD-B55D-22A36DAC1204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Уравнение 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cosx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a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4" name="Oval 16"/>
          <p:cNvSpPr>
            <a:spLocks noChangeArrowheads="1"/>
          </p:cNvSpPr>
          <p:nvPr/>
        </p:nvSpPr>
        <p:spPr bwMode="auto">
          <a:xfrm>
            <a:off x="514350" y="2116138"/>
            <a:ext cx="3598863" cy="3598862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2300288" y="1752600"/>
            <a:ext cx="0" cy="426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sm"/>
            <a:tailEnd type="non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228600" y="3930650"/>
            <a:ext cx="426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arrow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2133600" y="3960813"/>
            <a:ext cx="381000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1600"/>
              <a:t>0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4552950" y="3944938"/>
            <a:ext cx="381000" cy="365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/>
              <a:t>x</a:t>
            </a:r>
            <a:endParaRPr lang="ru-RU" i="1"/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2038350" y="1658938"/>
            <a:ext cx="381000" cy="438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72000" tIns="36000" rIns="36000" bIns="36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/>
              <a:t>y</a:t>
            </a:r>
            <a:endParaRPr lang="ru-RU" i="1"/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4933950" y="1556792"/>
            <a:ext cx="382905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Отметить точку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на оси абсцисс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4953000" y="2204864"/>
            <a:ext cx="382905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Построить перпендикуляр в этой точке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4953000" y="2924944"/>
            <a:ext cx="3829050" cy="10156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Отметить точки пересечения перпендикуляра с окружностью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4953000" y="3951461"/>
            <a:ext cx="382905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Полученные точки – решение уравнения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cosx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= a.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4953000" y="4887565"/>
            <a:ext cx="382905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Записать общее решение уравнения</a:t>
            </a:r>
            <a:r>
              <a:rPr lang="en-US" sz="2000" dirty="0"/>
              <a:t>.</a:t>
            </a:r>
            <a:endParaRPr lang="ru-RU" sz="2000" dirty="0"/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4953000" y="1124744"/>
            <a:ext cx="38290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Проверить условие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  <a:sym typeface="Math1" pitchFamily="2" charset="2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Math1" pitchFamily="2" charset="2"/>
              </a:rPr>
              <a:t>1</a:t>
            </a:r>
            <a:endParaRPr lang="ru-RU" sz="2000" dirty="0">
              <a:latin typeface="Times New Roman" pitchFamily="18" charset="0"/>
              <a:cs typeface="Times New Roman" pitchFamily="18" charset="0"/>
              <a:sym typeface="Math1" pitchFamily="2" charset="2"/>
            </a:endParaRPr>
          </a:p>
        </p:txBody>
      </p:sp>
      <p:sp>
        <p:nvSpPr>
          <p:cNvPr id="7197" name="AutoShape 29"/>
          <p:cNvSpPr>
            <a:spLocks noChangeArrowheads="1"/>
          </p:cNvSpPr>
          <p:nvPr/>
        </p:nvSpPr>
        <p:spPr bwMode="auto">
          <a:xfrm>
            <a:off x="1765300" y="3886200"/>
            <a:ext cx="76200" cy="76200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1600200" y="3902075"/>
            <a:ext cx="381000" cy="365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/>
              <a:t>a</a:t>
            </a:r>
            <a:endParaRPr lang="ru-RU" i="1"/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>
            <a:off x="1800225" y="2057400"/>
            <a:ext cx="0" cy="3903663"/>
          </a:xfrm>
          <a:prstGeom prst="line">
            <a:avLst/>
          </a:prstGeom>
          <a:noFill/>
          <a:ln w="12700">
            <a:solidFill>
              <a:srgbClr val="33CCCC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200" name="AutoShape 32"/>
          <p:cNvSpPr>
            <a:spLocks noChangeArrowheads="1"/>
          </p:cNvSpPr>
          <p:nvPr/>
        </p:nvSpPr>
        <p:spPr bwMode="auto">
          <a:xfrm>
            <a:off x="1752600" y="2133600"/>
            <a:ext cx="111125" cy="111125"/>
          </a:xfrm>
          <a:prstGeom prst="flowChartConnector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7201" name="AutoShape 33"/>
          <p:cNvSpPr>
            <a:spLocks noChangeArrowheads="1"/>
          </p:cNvSpPr>
          <p:nvPr/>
        </p:nvSpPr>
        <p:spPr bwMode="auto">
          <a:xfrm>
            <a:off x="1752600" y="5575300"/>
            <a:ext cx="111125" cy="111125"/>
          </a:xfrm>
          <a:prstGeom prst="flowChartConnector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1524000" y="1752600"/>
            <a:ext cx="381000" cy="34970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72000" tIns="36000" rIns="36000" bIns="36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 dirty="0"/>
              <a:t>x</a:t>
            </a:r>
            <a:r>
              <a:rPr lang="en-US" b="1" i="1" baseline="-25000" dirty="0" smtClean="0"/>
              <a:t>1</a:t>
            </a:r>
            <a:endParaRPr lang="ru-RU" b="1" i="1" baseline="-25000" dirty="0"/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1461989" y="5648325"/>
            <a:ext cx="445715" cy="34970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72000" tIns="36000" rIns="36000" bIns="36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 dirty="0" smtClean="0"/>
              <a:t>-x</a:t>
            </a:r>
            <a:r>
              <a:rPr lang="en-US" b="1" i="1" baseline="-25000" dirty="0" smtClean="0"/>
              <a:t>1</a:t>
            </a:r>
            <a:endParaRPr lang="ru-RU" b="1" i="1" baseline="-25000" dirty="0"/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228600" y="3962400"/>
            <a:ext cx="381000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/>
              <a:t>-1</a:t>
            </a:r>
            <a:endParaRPr lang="ru-RU" sz="1600"/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4191000" y="3962400"/>
            <a:ext cx="381000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/>
              <a:t>1</a:t>
            </a:r>
            <a:endParaRPr lang="ru-RU" sz="160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24100" y="6167933"/>
            <a:ext cx="4381500" cy="476250"/>
          </a:xfrm>
          <a:prstGeom prst="rect">
            <a:avLst/>
          </a:prstGeom>
          <a:noFill/>
        </p:spPr>
      </p:pic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69180" y="1188645"/>
                <a:ext cx="21685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latin typeface="Cambria Math"/>
                        </a:rPr>
                        <m:t>𝒂𝒓𝒄𝒄𝒐𝒔𝒂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180" y="1188645"/>
                <a:ext cx="2168542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7" presetClass="entr" presetSubtype="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9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500"/>
                            </p:stCondLst>
                            <p:childTnLst>
                              <p:par>
                                <p:cTn id="5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1" grpId="0" autoUpdateAnimBg="0"/>
      <p:bldP spid="7192" grpId="0" autoUpdateAnimBg="0"/>
      <p:bldP spid="7193" grpId="0" autoUpdateAnimBg="0"/>
      <p:bldP spid="7194" grpId="0" autoUpdateAnimBg="0"/>
      <p:bldP spid="7195" grpId="0" autoUpdateAnimBg="0"/>
      <p:bldP spid="7196" grpId="0" autoUpdateAnimBg="0"/>
      <p:bldP spid="7197" grpId="0" animBg="1"/>
      <p:bldP spid="7198" grpId="0" autoUpdateAnimBg="0"/>
      <p:bldP spid="7199" grpId="0" animBg="1"/>
      <p:bldP spid="7200" grpId="0" animBg="1"/>
      <p:bldP spid="7201" grpId="0" animBg="1"/>
      <p:bldP spid="7202" grpId="0" autoUpdateAnimBg="0"/>
      <p:bldP spid="720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23850" y="228600"/>
            <a:ext cx="8496300" cy="1143000"/>
          </a:xfrm>
        </p:spPr>
        <p:txBody>
          <a:bodyPr/>
          <a:lstStyle/>
          <a:p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Частные случаи уравнения 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cost = a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Oval 1027"/>
          <p:cNvSpPr>
            <a:spLocks noChangeArrowheads="1"/>
          </p:cNvSpPr>
          <p:nvPr/>
        </p:nvSpPr>
        <p:spPr bwMode="auto">
          <a:xfrm>
            <a:off x="514350" y="2116138"/>
            <a:ext cx="3598863" cy="3598862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34820" name="Line 1028"/>
          <p:cNvSpPr>
            <a:spLocks noChangeShapeType="1"/>
          </p:cNvSpPr>
          <p:nvPr/>
        </p:nvSpPr>
        <p:spPr bwMode="auto">
          <a:xfrm>
            <a:off x="2300288" y="1752600"/>
            <a:ext cx="0" cy="426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sm"/>
            <a:tailEnd type="non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21" name="Line 1029"/>
          <p:cNvSpPr>
            <a:spLocks noChangeShapeType="1"/>
          </p:cNvSpPr>
          <p:nvPr/>
        </p:nvSpPr>
        <p:spPr bwMode="auto">
          <a:xfrm>
            <a:off x="228600" y="3930650"/>
            <a:ext cx="426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arrow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23" name="Text Box 1031"/>
          <p:cNvSpPr txBox="1">
            <a:spLocks noChangeArrowheads="1"/>
          </p:cNvSpPr>
          <p:nvPr/>
        </p:nvSpPr>
        <p:spPr bwMode="auto">
          <a:xfrm>
            <a:off x="4552950" y="3944938"/>
            <a:ext cx="381000" cy="365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/>
              <a:t>x</a:t>
            </a:r>
            <a:endParaRPr lang="ru-RU" i="1"/>
          </a:p>
        </p:txBody>
      </p:sp>
      <p:sp>
        <p:nvSpPr>
          <p:cNvPr id="34824" name="Text Box 1032"/>
          <p:cNvSpPr txBox="1">
            <a:spLocks noChangeArrowheads="1"/>
          </p:cNvSpPr>
          <p:nvPr/>
        </p:nvSpPr>
        <p:spPr bwMode="auto">
          <a:xfrm>
            <a:off x="2038350" y="1658938"/>
            <a:ext cx="381000" cy="438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72000" tIns="36000" rIns="36000" bIns="36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/>
              <a:t>y</a:t>
            </a:r>
            <a:endParaRPr lang="ru-RU" i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825" name="Text Box 1033"/>
              <p:cNvSpPr txBox="1">
                <a:spLocks noChangeArrowheads="1"/>
              </p:cNvSpPr>
              <p:nvPr/>
            </p:nvSpPr>
            <p:spPr bwMode="auto">
              <a:xfrm>
                <a:off x="4860032" y="2689756"/>
                <a:ext cx="2183904" cy="5232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  <a:cs typeface="Times New Roman" pitchFamily="18" charset="0"/>
                          <a:sym typeface="Math1" pitchFamily="2" charset="2"/>
                        </a:rPr>
                        <m:t>𝒄𝒐𝒔𝒙</m:t>
                      </m:r>
                      <m:r>
                        <a:rPr lang="en-US" sz="2800" b="1" i="1" smtClean="0">
                          <a:latin typeface="Cambria Math"/>
                          <a:cs typeface="Times New Roman" pitchFamily="18" charset="0"/>
                          <a:sym typeface="Math1" pitchFamily="2" charset="2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  <a:cs typeface="Times New Roman" pitchFamily="18" charset="0"/>
                          <a:sym typeface="Math1" pitchFamily="2" charset="2"/>
                        </a:rPr>
                        <m:t>𝟎</m:t>
                      </m:r>
                    </m:oMath>
                  </m:oMathPara>
                </a14:m>
                <a:endParaRPr lang="ru-RU" sz="2800" b="1" i="1" dirty="0">
                  <a:cs typeface="Times New Roman" pitchFamily="18" charset="0"/>
                  <a:sym typeface="Math1" pitchFamily="2" charset="2"/>
                </a:endParaRPr>
              </a:p>
            </p:txBody>
          </p:sp>
        </mc:Choice>
        <mc:Fallback xmlns="">
          <p:sp>
            <p:nvSpPr>
              <p:cNvPr id="34825" name="Text Box 10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60032" y="2689756"/>
                <a:ext cx="2183904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826" name="Text Box 1034"/>
              <p:cNvSpPr txBox="1">
                <a:spLocks noChangeArrowheads="1"/>
              </p:cNvSpPr>
              <p:nvPr/>
            </p:nvSpPr>
            <p:spPr bwMode="auto">
              <a:xfrm>
                <a:off x="4716016" y="4345940"/>
                <a:ext cx="3024336" cy="5232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  <a:cs typeface="Times New Roman" pitchFamily="18" charset="0"/>
                          <a:sym typeface="Math1" pitchFamily="2" charset="2"/>
                        </a:rPr>
                        <m:t>𝒄𝒐𝒔𝒙</m:t>
                      </m:r>
                      <m:r>
                        <a:rPr lang="en-US" sz="2800" b="1" i="1" smtClean="0">
                          <a:latin typeface="Cambria Math"/>
                          <a:cs typeface="Times New Roman" pitchFamily="18" charset="0"/>
                          <a:sym typeface="Math1" pitchFamily="2" charset="2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  <a:cs typeface="Times New Roman" pitchFamily="18" charset="0"/>
                          <a:sym typeface="Math1" pitchFamily="2" charset="2"/>
                        </a:rPr>
                        <m:t>𝟏</m:t>
                      </m:r>
                    </m:oMath>
                  </m:oMathPara>
                </a14:m>
                <a:endParaRPr lang="ru-RU" sz="2800" b="1" dirty="0">
                  <a:cs typeface="Times New Roman" pitchFamily="18" charset="0"/>
                  <a:sym typeface="Math1" pitchFamily="2" charset="2"/>
                </a:endParaRPr>
              </a:p>
            </p:txBody>
          </p:sp>
        </mc:Choice>
        <mc:Fallback xmlns="">
          <p:sp>
            <p:nvSpPr>
              <p:cNvPr id="34826" name="Text Box 10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16016" y="4345940"/>
                <a:ext cx="3024336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830" name="Text Box 1038"/>
              <p:cNvSpPr txBox="1">
                <a:spLocks noChangeArrowheads="1"/>
              </p:cNvSpPr>
              <p:nvPr/>
            </p:nvSpPr>
            <p:spPr bwMode="auto">
              <a:xfrm>
                <a:off x="4860032" y="1321604"/>
                <a:ext cx="2255912" cy="5232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𝒄𝒐𝒔𝒙</m:t>
                      </m:r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4830" name="Text Box 10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60032" y="1321604"/>
                <a:ext cx="2255912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062"/>
          <p:cNvGrpSpPr>
            <a:grpSpLocks/>
          </p:cNvGrpSpPr>
          <p:nvPr/>
        </p:nvGrpSpPr>
        <p:grpSpPr bwMode="auto">
          <a:xfrm>
            <a:off x="2133600" y="3886200"/>
            <a:ext cx="381000" cy="319088"/>
            <a:chOff x="1344" y="2448"/>
            <a:chExt cx="240" cy="201"/>
          </a:xfrm>
        </p:grpSpPr>
        <p:sp>
          <p:nvSpPr>
            <p:cNvPr id="34822" name="Text Box 1030"/>
            <p:cNvSpPr txBox="1">
              <a:spLocks noChangeArrowheads="1"/>
            </p:cNvSpPr>
            <p:nvPr/>
          </p:nvSpPr>
          <p:spPr bwMode="auto">
            <a:xfrm>
              <a:off x="1344" y="2495"/>
              <a:ext cx="240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1600"/>
                <a:t>0</a:t>
              </a:r>
            </a:p>
          </p:txBody>
        </p:sp>
        <p:sp>
          <p:nvSpPr>
            <p:cNvPr id="34831" name="AutoShape 1039"/>
            <p:cNvSpPr>
              <a:spLocks noChangeArrowheads="1"/>
            </p:cNvSpPr>
            <p:nvPr/>
          </p:nvSpPr>
          <p:spPr bwMode="auto">
            <a:xfrm>
              <a:off x="1424" y="2448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" name="Group 1059"/>
          <p:cNvGrpSpPr>
            <a:grpSpLocks/>
          </p:cNvGrpSpPr>
          <p:nvPr/>
        </p:nvGrpSpPr>
        <p:grpSpPr bwMode="auto">
          <a:xfrm>
            <a:off x="4064000" y="3886200"/>
            <a:ext cx="508000" cy="320675"/>
            <a:chOff x="2560" y="2448"/>
            <a:chExt cx="320" cy="202"/>
          </a:xfrm>
        </p:grpSpPr>
        <p:sp>
          <p:nvSpPr>
            <p:cNvPr id="34840" name="Text Box 1048"/>
            <p:cNvSpPr txBox="1">
              <a:spLocks noChangeArrowheads="1"/>
            </p:cNvSpPr>
            <p:nvPr/>
          </p:nvSpPr>
          <p:spPr bwMode="auto">
            <a:xfrm>
              <a:off x="2640" y="2496"/>
              <a:ext cx="240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1</a:t>
              </a:r>
              <a:endParaRPr lang="ru-RU" sz="1600"/>
            </a:p>
          </p:txBody>
        </p:sp>
        <p:sp>
          <p:nvSpPr>
            <p:cNvPr id="34844" name="AutoShape 1052"/>
            <p:cNvSpPr>
              <a:spLocks noChangeArrowheads="1"/>
            </p:cNvSpPr>
            <p:nvPr/>
          </p:nvSpPr>
          <p:spPr bwMode="auto">
            <a:xfrm>
              <a:off x="2560" y="2448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1064"/>
          <p:cNvGrpSpPr>
            <a:grpSpLocks/>
          </p:cNvGrpSpPr>
          <p:nvPr/>
        </p:nvGrpSpPr>
        <p:grpSpPr bwMode="auto">
          <a:xfrm>
            <a:off x="228600" y="3886200"/>
            <a:ext cx="381000" cy="320675"/>
            <a:chOff x="144" y="2448"/>
            <a:chExt cx="240" cy="202"/>
          </a:xfrm>
        </p:grpSpPr>
        <p:sp>
          <p:nvSpPr>
            <p:cNvPr id="34839" name="Text Box 1047"/>
            <p:cNvSpPr txBox="1">
              <a:spLocks noChangeArrowheads="1"/>
            </p:cNvSpPr>
            <p:nvPr/>
          </p:nvSpPr>
          <p:spPr bwMode="auto">
            <a:xfrm>
              <a:off x="144" y="2496"/>
              <a:ext cx="240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-1</a:t>
              </a:r>
              <a:endParaRPr lang="ru-RU" sz="1600"/>
            </a:p>
          </p:txBody>
        </p:sp>
        <p:sp>
          <p:nvSpPr>
            <p:cNvPr id="34845" name="AutoShape 1053"/>
            <p:cNvSpPr>
              <a:spLocks noChangeArrowheads="1"/>
            </p:cNvSpPr>
            <p:nvPr/>
          </p:nvSpPr>
          <p:spPr bwMode="auto">
            <a:xfrm>
              <a:off x="304" y="2448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" name="Group 1063"/>
          <p:cNvGrpSpPr>
            <a:grpSpLocks/>
          </p:cNvGrpSpPr>
          <p:nvPr/>
        </p:nvGrpSpPr>
        <p:grpSpPr bwMode="auto">
          <a:xfrm>
            <a:off x="2251075" y="2060575"/>
            <a:ext cx="85725" cy="3698875"/>
            <a:chOff x="1418" y="1240"/>
            <a:chExt cx="70" cy="2400"/>
          </a:xfrm>
        </p:grpSpPr>
        <p:sp>
          <p:nvSpPr>
            <p:cNvPr id="34834" name="AutoShape 1042"/>
            <p:cNvSpPr>
              <a:spLocks noChangeArrowheads="1"/>
            </p:cNvSpPr>
            <p:nvPr/>
          </p:nvSpPr>
          <p:spPr bwMode="auto">
            <a:xfrm>
              <a:off x="1418" y="1240"/>
              <a:ext cx="70" cy="70"/>
            </a:xfrm>
            <a:prstGeom prst="flowChartConnector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34835" name="AutoShape 1043"/>
            <p:cNvSpPr>
              <a:spLocks noChangeArrowheads="1"/>
            </p:cNvSpPr>
            <p:nvPr/>
          </p:nvSpPr>
          <p:spPr bwMode="auto">
            <a:xfrm>
              <a:off x="1418" y="3570"/>
              <a:ext cx="70" cy="70"/>
            </a:xfrm>
            <a:prstGeom prst="flowChartConnector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" name="Group 1061"/>
          <p:cNvGrpSpPr>
            <a:grpSpLocks/>
          </p:cNvGrpSpPr>
          <p:nvPr/>
        </p:nvGrpSpPr>
        <p:grpSpPr bwMode="auto">
          <a:xfrm>
            <a:off x="4054475" y="3501008"/>
            <a:ext cx="441325" cy="469900"/>
            <a:chOff x="2554" y="2208"/>
            <a:chExt cx="278" cy="296"/>
          </a:xfrm>
        </p:grpSpPr>
        <p:sp>
          <p:nvSpPr>
            <p:cNvPr id="34848" name="Text Box 1056"/>
            <p:cNvSpPr txBox="1">
              <a:spLocks noChangeArrowheads="1"/>
            </p:cNvSpPr>
            <p:nvPr/>
          </p:nvSpPr>
          <p:spPr bwMode="auto">
            <a:xfrm>
              <a:off x="2592" y="2208"/>
              <a:ext cx="240" cy="2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72000" tIns="36000" rIns="36000" bIns="3600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2000" b="1" dirty="0">
                  <a:sym typeface="Math1" pitchFamily="2" charset="2"/>
                </a:rPr>
                <a:t>О</a:t>
              </a:r>
              <a:endParaRPr lang="ru-RU" sz="2000" b="1" dirty="0"/>
            </a:p>
          </p:txBody>
        </p:sp>
        <p:sp>
          <p:nvSpPr>
            <p:cNvPr id="34852" name="AutoShape 1060"/>
            <p:cNvSpPr>
              <a:spLocks noChangeArrowheads="1"/>
            </p:cNvSpPr>
            <p:nvPr/>
          </p:nvSpPr>
          <p:spPr bwMode="auto">
            <a:xfrm>
              <a:off x="2554" y="2434"/>
              <a:ext cx="70" cy="70"/>
            </a:xfrm>
            <a:prstGeom prst="flowChartConnector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4857" name="AutoShape 1065"/>
          <p:cNvSpPr>
            <a:spLocks noChangeArrowheads="1"/>
          </p:cNvSpPr>
          <p:nvPr/>
        </p:nvSpPr>
        <p:spPr bwMode="auto">
          <a:xfrm>
            <a:off x="457200" y="3851275"/>
            <a:ext cx="111125" cy="111125"/>
          </a:xfrm>
          <a:prstGeom prst="flowChartConnector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34859" name="Line 1067"/>
          <p:cNvSpPr>
            <a:spLocks noChangeShapeType="1"/>
          </p:cNvSpPr>
          <p:nvPr/>
        </p:nvSpPr>
        <p:spPr bwMode="auto">
          <a:xfrm>
            <a:off x="4140200" y="2779712"/>
            <a:ext cx="0" cy="2289175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34860" name="Line 1068"/>
          <p:cNvSpPr>
            <a:spLocks noChangeShapeType="1"/>
          </p:cNvSpPr>
          <p:nvPr/>
        </p:nvSpPr>
        <p:spPr bwMode="auto">
          <a:xfrm>
            <a:off x="2282248" y="1570038"/>
            <a:ext cx="0" cy="48482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61" name="Line 1069"/>
          <p:cNvSpPr>
            <a:spLocks noChangeShapeType="1"/>
          </p:cNvSpPr>
          <p:nvPr/>
        </p:nvSpPr>
        <p:spPr bwMode="auto">
          <a:xfrm>
            <a:off x="489248" y="2779712"/>
            <a:ext cx="0" cy="2289175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339752" y="1556792"/>
                <a:ext cx="396262" cy="5670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1556792"/>
                <a:ext cx="396262" cy="56707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195736" y="5670234"/>
                <a:ext cx="607859" cy="5670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ru-RU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5670234"/>
                <a:ext cx="607859" cy="56707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148064" y="1897668"/>
                <a:ext cx="265213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𝒏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𝒏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𝒁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1897668"/>
                <a:ext cx="2652136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860032" y="3246267"/>
                <a:ext cx="3672085" cy="8308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800" b="1" i="1" smtClean="0">
                          <a:latin typeface="Cambria Math"/>
                        </a:rPr>
                        <m:t>+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𝒏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𝒏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𝒁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3246267"/>
                <a:ext cx="3672085" cy="83080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292080" y="5210036"/>
                <a:ext cx="324036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𝒏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𝒏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𝒁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5210036"/>
                <a:ext cx="3240360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5" grpId="0"/>
      <p:bldP spid="34826" grpId="0"/>
      <p:bldP spid="34830" grpId="0"/>
      <p:bldP spid="34859" grpId="0" animBg="1"/>
      <p:bldP spid="34861" grpId="0" animBg="1"/>
      <p:bldP spid="8" grpId="0"/>
      <p:bldP spid="9" grpId="0"/>
      <p:bldP spid="10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58812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Уравнение 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Oval 3"/>
          <p:cNvSpPr>
            <a:spLocks noChangeArrowheads="1"/>
          </p:cNvSpPr>
          <p:nvPr/>
        </p:nvSpPr>
        <p:spPr bwMode="auto">
          <a:xfrm>
            <a:off x="514350" y="2116138"/>
            <a:ext cx="3598863" cy="3598862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2300288" y="1752600"/>
            <a:ext cx="0" cy="426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sm"/>
            <a:tailEnd type="non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228600" y="3930650"/>
            <a:ext cx="426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arrow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2362200" y="3960813"/>
            <a:ext cx="381000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1600"/>
              <a:t>0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4552950" y="3944938"/>
            <a:ext cx="381000" cy="365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/>
              <a:t>x</a:t>
            </a:r>
            <a:endParaRPr lang="ru-RU" i="1"/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2038350" y="1658938"/>
            <a:ext cx="381000" cy="438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72000" tIns="36000" rIns="36000" bIns="36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/>
              <a:t>y</a:t>
            </a:r>
            <a:endParaRPr lang="ru-RU" i="1"/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4933950" y="1412776"/>
            <a:ext cx="382905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Отметить точку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на оси ординат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4953000" y="1988840"/>
            <a:ext cx="382905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Построить перпендикуляр в этой точке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4953000" y="2564904"/>
            <a:ext cx="3829050" cy="10156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Отметить точки пересечения перпендикуляра с окружностью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4953000" y="3375397"/>
            <a:ext cx="382905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Полученные точки – решение уравнения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a.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4953000" y="4023469"/>
            <a:ext cx="382905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Записать общее решение уравнения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4919414" y="1087908"/>
            <a:ext cx="38290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Проверить условие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  <a:sym typeface="Math1" pitchFamily="2" charset="2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  <a:sym typeface="Math1" pitchFamily="2" charset="2"/>
              </a:rPr>
              <a:t>1</a:t>
            </a:r>
            <a:endParaRPr lang="ru-RU" sz="2000" b="1" dirty="0">
              <a:latin typeface="Times New Roman" pitchFamily="18" charset="0"/>
              <a:cs typeface="Times New Roman" pitchFamily="18" charset="0"/>
              <a:sym typeface="Math1" pitchFamily="2" charset="2"/>
            </a:endParaRPr>
          </a:p>
        </p:txBody>
      </p:sp>
      <p:sp>
        <p:nvSpPr>
          <p:cNvPr id="36879" name="AutoShape 15"/>
          <p:cNvSpPr>
            <a:spLocks noChangeArrowheads="1"/>
          </p:cNvSpPr>
          <p:nvPr/>
        </p:nvSpPr>
        <p:spPr bwMode="auto">
          <a:xfrm>
            <a:off x="2273300" y="3124200"/>
            <a:ext cx="76200" cy="76200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2057400" y="3124200"/>
            <a:ext cx="381000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i="1" dirty="0"/>
              <a:t>a</a:t>
            </a:r>
            <a:endParaRPr lang="ru-RU" b="1" i="1" dirty="0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rot="5400000">
            <a:off x="2324100" y="1524000"/>
            <a:ext cx="0" cy="3276600"/>
          </a:xfrm>
          <a:prstGeom prst="line">
            <a:avLst/>
          </a:prstGeom>
          <a:noFill/>
          <a:ln w="12700">
            <a:solidFill>
              <a:srgbClr val="33CCCC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6882" name="AutoShape 18"/>
          <p:cNvSpPr>
            <a:spLocks noChangeArrowheads="1"/>
          </p:cNvSpPr>
          <p:nvPr/>
        </p:nvSpPr>
        <p:spPr bwMode="auto">
          <a:xfrm>
            <a:off x="3886200" y="3089275"/>
            <a:ext cx="111125" cy="111125"/>
          </a:xfrm>
          <a:prstGeom prst="flowChartConnector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36883" name="AutoShape 19"/>
          <p:cNvSpPr>
            <a:spLocks noChangeArrowheads="1"/>
          </p:cNvSpPr>
          <p:nvPr/>
        </p:nvSpPr>
        <p:spPr bwMode="auto">
          <a:xfrm>
            <a:off x="609600" y="3124200"/>
            <a:ext cx="111125" cy="111125"/>
          </a:xfrm>
          <a:prstGeom prst="flowChartConnector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4038600" y="2762250"/>
            <a:ext cx="381000" cy="34970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72000" tIns="36000" rIns="36000" bIns="36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 dirty="0"/>
              <a:t>x</a:t>
            </a:r>
            <a:r>
              <a:rPr lang="en-US" b="1" i="1" baseline="-25000" dirty="0" smtClean="0"/>
              <a:t>1</a:t>
            </a:r>
            <a:endParaRPr lang="ru-RU" b="1" i="1" baseline="-25000" dirty="0"/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269801" y="2780928"/>
            <a:ext cx="485775" cy="34970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72000" tIns="36000" rIns="36000" bIns="36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 dirty="0" smtClean="0"/>
              <a:t>-</a:t>
            </a:r>
            <a:r>
              <a:rPr lang="en-US" i="1" dirty="0"/>
              <a:t>x</a:t>
            </a:r>
            <a:r>
              <a:rPr lang="en-US" b="1" i="1" baseline="-25000" dirty="0" smtClean="0"/>
              <a:t>1</a:t>
            </a:r>
            <a:endParaRPr lang="ru-RU" b="1" i="1" baseline="-25000" dirty="0"/>
          </a:p>
        </p:txBody>
      </p:sp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2362200" y="5775325"/>
            <a:ext cx="381000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/>
              <a:t>-1</a:t>
            </a:r>
            <a:endParaRPr lang="ru-RU" sz="1600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2362200" y="1905000"/>
            <a:ext cx="381000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/>
              <a:t>1</a:t>
            </a:r>
            <a:endParaRPr lang="ru-RU" sz="160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2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6093296"/>
            <a:ext cx="4838700" cy="476250"/>
          </a:xfrm>
          <a:prstGeom prst="rect">
            <a:avLst/>
          </a:prstGeom>
          <a:noFill/>
        </p:spPr>
      </p:pic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0" y="9773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78739" y="4725144"/>
                <a:ext cx="5229765" cy="10511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"/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sz="28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1" i="1" smtClean="0">
                                  <a:latin typeface="Cambria Math"/>
                                </a:rPr>
                                <m:t>𝒂𝒓𝒄𝒔𝒊𝒏𝒂</m:t>
                              </m:r>
                              <m:r>
                                <a:rPr lang="en-US" sz="28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800" b="1" i="1" smtClean="0"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𝝅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𝒌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, 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𝒌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𝒁</m:t>
                              </m:r>
                            </m:num>
                            <m:den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𝝅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𝒂𝒓𝒄𝒔𝒊𝒏𝒂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𝝅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𝒌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, 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𝒌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𝒁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ru-RU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8739" y="4725144"/>
                <a:ext cx="5229765" cy="105118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419350" y="2257708"/>
                <a:ext cx="247657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𝒂𝒓𝒄𝒔𝒊𝒏𝒂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9350" y="2257708"/>
                <a:ext cx="2476575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269801" y="3318957"/>
                <a:ext cx="315067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800" b="1" i="1" smtClean="0">
                          <a:latin typeface="Cambria Math"/>
                        </a:rPr>
                        <m:t>𝒂𝒓𝒄𝒔𝒊𝒏𝒂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01" y="3318957"/>
                <a:ext cx="315067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7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9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500"/>
                            </p:stCondLst>
                            <p:childTnLst>
                              <p:par>
                                <p:cTn id="53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3" grpId="0" autoUpdateAnimBg="0"/>
      <p:bldP spid="36874" grpId="0" autoUpdateAnimBg="0"/>
      <p:bldP spid="36875" grpId="0" autoUpdateAnimBg="0"/>
      <p:bldP spid="36876" grpId="0" autoUpdateAnimBg="0"/>
      <p:bldP spid="36877" grpId="0" autoUpdateAnimBg="0"/>
      <p:bldP spid="36878" grpId="0" autoUpdateAnimBg="0"/>
      <p:bldP spid="36879" grpId="0" animBg="1"/>
      <p:bldP spid="36880" grpId="0" autoUpdateAnimBg="0"/>
      <p:bldP spid="36881" grpId="0" animBg="1"/>
      <p:bldP spid="36882" grpId="0" animBg="1"/>
      <p:bldP spid="36883" grpId="0" animBg="1"/>
      <p:bldP spid="36884" grpId="0" autoUpdateAnimBg="0"/>
      <p:bldP spid="36885" grpId="0" autoUpdateAnimBg="0"/>
      <p:bldP spid="2" grpId="0"/>
      <p:bldP spid="3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4818" name="Rectangle 1026"/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323850" y="228600"/>
                <a:ext cx="8496300" cy="1143000"/>
              </a:xfrm>
            </p:spPr>
            <p:txBody>
              <a:bodyPr>
                <a:normAutofit/>
              </a:bodyPr>
              <a:lstStyle/>
              <a:p>
                <a:r>
                  <a:rPr lang="ru-RU" sz="36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Частные случаи уравнения</a:t>
                </a:r>
                <a:r>
                  <a:rPr lang="en-US" sz="36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𝒔𝒊𝒏</m:t>
                        </m:r>
                      </m:fName>
                      <m:e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𝒂</m:t>
                        </m:r>
                      </m:e>
                    </m:func>
                  </m:oMath>
                </a14:m>
                <a:endParaRPr lang="ru-RU" sz="36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4818" name="Rectangle 102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23850" y="228600"/>
                <a:ext cx="8496300" cy="1143000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819" name="Oval 1027"/>
          <p:cNvSpPr>
            <a:spLocks noChangeArrowheads="1"/>
          </p:cNvSpPr>
          <p:nvPr/>
        </p:nvSpPr>
        <p:spPr bwMode="auto">
          <a:xfrm>
            <a:off x="514350" y="2116138"/>
            <a:ext cx="3598863" cy="3598862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34820" name="Line 1028"/>
          <p:cNvSpPr>
            <a:spLocks noChangeShapeType="1"/>
          </p:cNvSpPr>
          <p:nvPr/>
        </p:nvSpPr>
        <p:spPr bwMode="auto">
          <a:xfrm>
            <a:off x="2300288" y="1752600"/>
            <a:ext cx="0" cy="426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sm"/>
            <a:tailEnd type="non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21" name="Line 1029"/>
          <p:cNvSpPr>
            <a:spLocks noChangeShapeType="1"/>
          </p:cNvSpPr>
          <p:nvPr/>
        </p:nvSpPr>
        <p:spPr bwMode="auto">
          <a:xfrm>
            <a:off x="228600" y="3930650"/>
            <a:ext cx="426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arrow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23" name="Text Box 1031"/>
          <p:cNvSpPr txBox="1">
            <a:spLocks noChangeArrowheads="1"/>
          </p:cNvSpPr>
          <p:nvPr/>
        </p:nvSpPr>
        <p:spPr bwMode="auto">
          <a:xfrm>
            <a:off x="4552950" y="3944938"/>
            <a:ext cx="381000" cy="365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/>
              <a:t>x</a:t>
            </a:r>
            <a:endParaRPr lang="ru-RU" i="1"/>
          </a:p>
        </p:txBody>
      </p:sp>
      <p:sp>
        <p:nvSpPr>
          <p:cNvPr id="34824" name="Text Box 1032"/>
          <p:cNvSpPr txBox="1">
            <a:spLocks noChangeArrowheads="1"/>
          </p:cNvSpPr>
          <p:nvPr/>
        </p:nvSpPr>
        <p:spPr bwMode="auto">
          <a:xfrm>
            <a:off x="2038350" y="1658938"/>
            <a:ext cx="381000" cy="438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72000" tIns="36000" rIns="36000" bIns="36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/>
              <a:t>y</a:t>
            </a:r>
            <a:endParaRPr lang="ru-RU" i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825" name="Text Box 1033"/>
              <p:cNvSpPr txBox="1">
                <a:spLocks noChangeArrowheads="1"/>
              </p:cNvSpPr>
              <p:nvPr/>
            </p:nvSpPr>
            <p:spPr bwMode="auto">
              <a:xfrm>
                <a:off x="5292080" y="2689756"/>
                <a:ext cx="2183904" cy="5232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  <a:cs typeface="Times New Roman" pitchFamily="18" charset="0"/>
                          <a:sym typeface="Math1" pitchFamily="2" charset="2"/>
                        </a:rPr>
                        <m:t>𝒔𝒊𝒏𝒙</m:t>
                      </m:r>
                      <m:r>
                        <a:rPr lang="en-US" sz="2800" b="1" i="1" smtClean="0">
                          <a:latin typeface="Cambria Math"/>
                          <a:cs typeface="Times New Roman" pitchFamily="18" charset="0"/>
                          <a:sym typeface="Math1" pitchFamily="2" charset="2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  <a:cs typeface="Times New Roman" pitchFamily="18" charset="0"/>
                          <a:sym typeface="Math1" pitchFamily="2" charset="2"/>
                        </a:rPr>
                        <m:t>𝟏</m:t>
                      </m:r>
                    </m:oMath>
                  </m:oMathPara>
                </a14:m>
                <a:endParaRPr lang="ru-RU" sz="2800" b="1" i="1" dirty="0">
                  <a:cs typeface="Times New Roman" pitchFamily="18" charset="0"/>
                  <a:sym typeface="Math1" pitchFamily="2" charset="2"/>
                </a:endParaRPr>
              </a:p>
            </p:txBody>
          </p:sp>
        </mc:Choice>
        <mc:Fallback xmlns="">
          <p:sp>
            <p:nvSpPr>
              <p:cNvPr id="34825" name="Text Box 10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92080" y="2689756"/>
                <a:ext cx="2183904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826" name="Text Box 1034"/>
              <p:cNvSpPr txBox="1">
                <a:spLocks noChangeArrowheads="1"/>
              </p:cNvSpPr>
              <p:nvPr/>
            </p:nvSpPr>
            <p:spPr bwMode="auto">
              <a:xfrm>
                <a:off x="5106144" y="4345613"/>
                <a:ext cx="3024336" cy="5232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  <a:cs typeface="Times New Roman" pitchFamily="18" charset="0"/>
                          <a:sym typeface="Math1" pitchFamily="2" charset="2"/>
                        </a:rPr>
                        <m:t>𝒔𝒊𝒏𝒙</m:t>
                      </m:r>
                      <m:r>
                        <a:rPr lang="en-US" sz="2800" b="1" i="1" smtClean="0">
                          <a:latin typeface="Cambria Math"/>
                          <a:cs typeface="Times New Roman" pitchFamily="18" charset="0"/>
                          <a:sym typeface="Math1" pitchFamily="2" charset="2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  <a:cs typeface="Times New Roman" pitchFamily="18" charset="0"/>
                          <a:sym typeface="Math1" pitchFamily="2" charset="2"/>
                        </a:rPr>
                        <m:t>𝟏</m:t>
                      </m:r>
                    </m:oMath>
                  </m:oMathPara>
                </a14:m>
                <a:endParaRPr lang="ru-RU" sz="2800" b="1" dirty="0">
                  <a:cs typeface="Times New Roman" pitchFamily="18" charset="0"/>
                  <a:sym typeface="Math1" pitchFamily="2" charset="2"/>
                </a:endParaRPr>
              </a:p>
            </p:txBody>
          </p:sp>
        </mc:Choice>
        <mc:Fallback xmlns="">
          <p:sp>
            <p:nvSpPr>
              <p:cNvPr id="34826" name="Text Box 10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06144" y="4345613"/>
                <a:ext cx="3024336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830" name="Text Box 1038"/>
              <p:cNvSpPr txBox="1">
                <a:spLocks noChangeArrowheads="1"/>
              </p:cNvSpPr>
              <p:nvPr/>
            </p:nvSpPr>
            <p:spPr bwMode="auto">
              <a:xfrm>
                <a:off x="5148064" y="1321604"/>
                <a:ext cx="2255912" cy="5232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𝒔𝒊𝒏𝒙</m:t>
                    </m:r>
                    <m:r>
                      <a:rPr lang="en-US" sz="2800" b="1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800" b="1" dirty="0" smtClean="0"/>
                  <a:t>0</a:t>
                </a:r>
                <a:endParaRPr lang="ru-RU" sz="2800" b="1" dirty="0"/>
              </a:p>
            </p:txBody>
          </p:sp>
        </mc:Choice>
        <mc:Fallback xmlns="">
          <p:sp>
            <p:nvSpPr>
              <p:cNvPr id="34830" name="Text Box 10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48064" y="1321604"/>
                <a:ext cx="2255912" cy="523220"/>
              </a:xfrm>
              <a:prstGeom prst="rect">
                <a:avLst/>
              </a:prstGeom>
              <a:blipFill rotWithShape="1">
                <a:blip r:embed="rId6"/>
                <a:stretch>
                  <a:fillRect t="-10465" b="-32558"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062"/>
          <p:cNvGrpSpPr>
            <a:grpSpLocks/>
          </p:cNvGrpSpPr>
          <p:nvPr/>
        </p:nvGrpSpPr>
        <p:grpSpPr bwMode="auto">
          <a:xfrm>
            <a:off x="2133600" y="3886200"/>
            <a:ext cx="381000" cy="319088"/>
            <a:chOff x="1344" y="2448"/>
            <a:chExt cx="240" cy="201"/>
          </a:xfrm>
        </p:grpSpPr>
        <p:sp>
          <p:nvSpPr>
            <p:cNvPr id="34822" name="Text Box 1030"/>
            <p:cNvSpPr txBox="1">
              <a:spLocks noChangeArrowheads="1"/>
            </p:cNvSpPr>
            <p:nvPr/>
          </p:nvSpPr>
          <p:spPr bwMode="auto">
            <a:xfrm>
              <a:off x="1344" y="2495"/>
              <a:ext cx="240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1600"/>
                <a:t>0</a:t>
              </a:r>
            </a:p>
          </p:txBody>
        </p:sp>
        <p:sp>
          <p:nvSpPr>
            <p:cNvPr id="34831" name="AutoShape 1039"/>
            <p:cNvSpPr>
              <a:spLocks noChangeArrowheads="1"/>
            </p:cNvSpPr>
            <p:nvPr/>
          </p:nvSpPr>
          <p:spPr bwMode="auto">
            <a:xfrm>
              <a:off x="1424" y="2448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" name="Group 1059"/>
          <p:cNvGrpSpPr>
            <a:grpSpLocks/>
          </p:cNvGrpSpPr>
          <p:nvPr/>
        </p:nvGrpSpPr>
        <p:grpSpPr bwMode="auto">
          <a:xfrm>
            <a:off x="4064000" y="3886200"/>
            <a:ext cx="508000" cy="320675"/>
            <a:chOff x="2560" y="2448"/>
            <a:chExt cx="320" cy="202"/>
          </a:xfrm>
        </p:grpSpPr>
        <p:sp>
          <p:nvSpPr>
            <p:cNvPr id="34840" name="Text Box 1048"/>
            <p:cNvSpPr txBox="1">
              <a:spLocks noChangeArrowheads="1"/>
            </p:cNvSpPr>
            <p:nvPr/>
          </p:nvSpPr>
          <p:spPr bwMode="auto">
            <a:xfrm>
              <a:off x="2640" y="2496"/>
              <a:ext cx="240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1</a:t>
              </a:r>
              <a:endParaRPr lang="ru-RU" sz="1600"/>
            </a:p>
          </p:txBody>
        </p:sp>
        <p:sp>
          <p:nvSpPr>
            <p:cNvPr id="34844" name="AutoShape 1052"/>
            <p:cNvSpPr>
              <a:spLocks noChangeArrowheads="1"/>
            </p:cNvSpPr>
            <p:nvPr/>
          </p:nvSpPr>
          <p:spPr bwMode="auto">
            <a:xfrm>
              <a:off x="2560" y="2448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1064"/>
          <p:cNvGrpSpPr>
            <a:grpSpLocks/>
          </p:cNvGrpSpPr>
          <p:nvPr/>
        </p:nvGrpSpPr>
        <p:grpSpPr bwMode="auto">
          <a:xfrm>
            <a:off x="228600" y="3886200"/>
            <a:ext cx="381000" cy="320675"/>
            <a:chOff x="144" y="2448"/>
            <a:chExt cx="240" cy="202"/>
          </a:xfrm>
        </p:grpSpPr>
        <p:sp>
          <p:nvSpPr>
            <p:cNvPr id="34839" name="Text Box 1047"/>
            <p:cNvSpPr txBox="1">
              <a:spLocks noChangeArrowheads="1"/>
            </p:cNvSpPr>
            <p:nvPr/>
          </p:nvSpPr>
          <p:spPr bwMode="auto">
            <a:xfrm>
              <a:off x="144" y="2496"/>
              <a:ext cx="240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-1</a:t>
              </a:r>
              <a:endParaRPr lang="ru-RU" sz="1600"/>
            </a:p>
          </p:txBody>
        </p:sp>
        <p:sp>
          <p:nvSpPr>
            <p:cNvPr id="34845" name="AutoShape 1053"/>
            <p:cNvSpPr>
              <a:spLocks noChangeArrowheads="1"/>
            </p:cNvSpPr>
            <p:nvPr/>
          </p:nvSpPr>
          <p:spPr bwMode="auto">
            <a:xfrm>
              <a:off x="304" y="2448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" name="Group 1063"/>
          <p:cNvGrpSpPr>
            <a:grpSpLocks/>
          </p:cNvGrpSpPr>
          <p:nvPr/>
        </p:nvGrpSpPr>
        <p:grpSpPr bwMode="auto">
          <a:xfrm>
            <a:off x="2251075" y="2060575"/>
            <a:ext cx="85725" cy="3698875"/>
            <a:chOff x="1418" y="1240"/>
            <a:chExt cx="70" cy="2400"/>
          </a:xfrm>
        </p:grpSpPr>
        <p:sp>
          <p:nvSpPr>
            <p:cNvPr id="34834" name="AutoShape 1042"/>
            <p:cNvSpPr>
              <a:spLocks noChangeArrowheads="1"/>
            </p:cNvSpPr>
            <p:nvPr/>
          </p:nvSpPr>
          <p:spPr bwMode="auto">
            <a:xfrm>
              <a:off x="1418" y="1240"/>
              <a:ext cx="70" cy="70"/>
            </a:xfrm>
            <a:prstGeom prst="flowChartConnector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34835" name="AutoShape 1043"/>
            <p:cNvSpPr>
              <a:spLocks noChangeArrowheads="1"/>
            </p:cNvSpPr>
            <p:nvPr/>
          </p:nvSpPr>
          <p:spPr bwMode="auto">
            <a:xfrm>
              <a:off x="1418" y="3570"/>
              <a:ext cx="70" cy="70"/>
            </a:xfrm>
            <a:prstGeom prst="flowChartConnector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" name="Group 1061"/>
          <p:cNvGrpSpPr>
            <a:grpSpLocks/>
          </p:cNvGrpSpPr>
          <p:nvPr/>
        </p:nvGrpSpPr>
        <p:grpSpPr bwMode="auto">
          <a:xfrm>
            <a:off x="4054475" y="3501008"/>
            <a:ext cx="441325" cy="469900"/>
            <a:chOff x="2554" y="2208"/>
            <a:chExt cx="278" cy="296"/>
          </a:xfrm>
        </p:grpSpPr>
        <p:sp>
          <p:nvSpPr>
            <p:cNvPr id="34848" name="Text Box 1056"/>
            <p:cNvSpPr txBox="1">
              <a:spLocks noChangeArrowheads="1"/>
            </p:cNvSpPr>
            <p:nvPr/>
          </p:nvSpPr>
          <p:spPr bwMode="auto">
            <a:xfrm>
              <a:off x="2592" y="2208"/>
              <a:ext cx="240" cy="2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72000" tIns="36000" rIns="36000" bIns="3600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2000" b="1" dirty="0">
                  <a:sym typeface="Math1" pitchFamily="2" charset="2"/>
                </a:rPr>
                <a:t>О</a:t>
              </a:r>
              <a:endParaRPr lang="ru-RU" sz="2000" b="1" dirty="0"/>
            </a:p>
          </p:txBody>
        </p:sp>
        <p:sp>
          <p:nvSpPr>
            <p:cNvPr id="34852" name="AutoShape 1060"/>
            <p:cNvSpPr>
              <a:spLocks noChangeArrowheads="1"/>
            </p:cNvSpPr>
            <p:nvPr/>
          </p:nvSpPr>
          <p:spPr bwMode="auto">
            <a:xfrm>
              <a:off x="2554" y="2434"/>
              <a:ext cx="70" cy="70"/>
            </a:xfrm>
            <a:prstGeom prst="flowChartConnector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4857" name="AutoShape 1065"/>
          <p:cNvSpPr>
            <a:spLocks noChangeArrowheads="1"/>
          </p:cNvSpPr>
          <p:nvPr/>
        </p:nvSpPr>
        <p:spPr bwMode="auto">
          <a:xfrm>
            <a:off x="457200" y="3851275"/>
            <a:ext cx="111125" cy="111125"/>
          </a:xfrm>
          <a:prstGeom prst="flowChartConnector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34859" name="Line 1067"/>
          <p:cNvSpPr>
            <a:spLocks noChangeShapeType="1"/>
          </p:cNvSpPr>
          <p:nvPr/>
        </p:nvSpPr>
        <p:spPr bwMode="auto">
          <a:xfrm>
            <a:off x="4140200" y="2779712"/>
            <a:ext cx="0" cy="2289175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34860" name="Line 1068"/>
          <p:cNvSpPr>
            <a:spLocks noChangeShapeType="1"/>
          </p:cNvSpPr>
          <p:nvPr/>
        </p:nvSpPr>
        <p:spPr bwMode="auto">
          <a:xfrm>
            <a:off x="2282248" y="1570038"/>
            <a:ext cx="0" cy="48482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61" name="Line 1069"/>
          <p:cNvSpPr>
            <a:spLocks noChangeShapeType="1"/>
          </p:cNvSpPr>
          <p:nvPr/>
        </p:nvSpPr>
        <p:spPr bwMode="auto">
          <a:xfrm>
            <a:off x="489248" y="2779712"/>
            <a:ext cx="0" cy="2289175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339752" y="1556792"/>
                <a:ext cx="396262" cy="5670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1556792"/>
                <a:ext cx="396262" cy="56707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195736" y="5670234"/>
                <a:ext cx="607859" cy="5670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ru-RU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5670234"/>
                <a:ext cx="607859" cy="56707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148064" y="1897668"/>
                <a:ext cx="243733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𝒏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𝒏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𝒁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1897668"/>
                <a:ext cx="2437334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932040" y="3246267"/>
                <a:ext cx="3672085" cy="8308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800" b="1" i="1" smtClean="0">
                          <a:latin typeface="Cambria Math"/>
                        </a:rPr>
                        <m:t>+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𝒏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𝒏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𝒁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40" y="3246267"/>
                <a:ext cx="3672085" cy="83080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743450" y="5210036"/>
                <a:ext cx="3788990" cy="8308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𝒏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𝒏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𝒁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3450" y="5210036"/>
                <a:ext cx="3788990" cy="83080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0201907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5" grpId="0"/>
      <p:bldP spid="34826" grpId="0"/>
      <p:bldP spid="34830" grpId="0"/>
      <p:bldP spid="34859" grpId="0" animBg="1"/>
      <p:bldP spid="34861" grpId="0" animBg="1"/>
      <p:bldP spid="8" grpId="0"/>
      <p:bldP spid="9" grpId="0"/>
      <p:bldP spid="10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Уравнение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tgx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=a</a:t>
            </a:r>
            <a:endParaRPr lang="ru-RU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18864" y="1600200"/>
            <a:ext cx="8229600" cy="4924425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                                      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</a:t>
            </a:r>
            <a:r>
              <a:rPr lang="ru-RU" dirty="0" smtClean="0"/>
              <a:t>         </a:t>
            </a:r>
            <a:r>
              <a:rPr lang="en-US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Частные случай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23529" y="2396498"/>
            <a:ext cx="3625016" cy="340876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107504" y="4084368"/>
            <a:ext cx="4464496" cy="452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2195736" y="1934834"/>
            <a:ext cx="1588" cy="39604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1871700" y="3897052"/>
            <a:ext cx="324036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3397818" y="2492896"/>
            <a:ext cx="144016" cy="14401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H="1">
            <a:off x="685205" y="2550667"/>
            <a:ext cx="2784621" cy="337383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528057" y="4185084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866269" y="173489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1894050" y="40004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2861990" y="2626514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  <a:r>
              <a:rPr lang="en-US" sz="1100" dirty="0" smtClean="0"/>
              <a:t>1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1285926" y="5312105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  <a:r>
              <a:rPr lang="en-US" sz="1100" dirty="0" smtClean="0"/>
              <a:t>2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569008" y="239010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a</a:t>
            </a:r>
            <a:endParaRPr lang="ru-RU" sz="2000" b="1" i="1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2595" y="4369750"/>
            <a:ext cx="1266825" cy="476250"/>
          </a:xfrm>
          <a:prstGeom prst="rect">
            <a:avLst/>
          </a:prstGeom>
          <a:noFill/>
        </p:spPr>
      </p:pic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2595" y="4969114"/>
            <a:ext cx="2181225" cy="476250"/>
          </a:xfrm>
          <a:prstGeom prst="rect">
            <a:avLst/>
          </a:prstGeom>
          <a:noFill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419872" y="1390650"/>
                <a:ext cx="553876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𝒂𝒓𝒄𝒕𝒈𝒂</m:t>
                      </m:r>
                      <m:r>
                        <a:rPr lang="en-US" sz="2800" b="1" i="1" smtClean="0">
                          <a:latin typeface="Cambria Math"/>
                        </a:rPr>
                        <m:t>      </m:t>
                      </m:r>
                      <m:sSub>
                        <m:sSub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𝒂𝒓𝒄𝒕𝒈𝒂</m:t>
                      </m:r>
                    </m:oMath>
                  </m:oMathPara>
                </a14:m>
                <a:endParaRPr lang="ru-RU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1390650"/>
                <a:ext cx="553876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185359" y="2128497"/>
                <a:ext cx="406200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𝒂𝒓𝒄𝒕𝒈𝒙</m:t>
                      </m:r>
                      <m:r>
                        <a:rPr lang="en-US" sz="2800" b="1" i="1" smtClean="0">
                          <a:latin typeface="Cambria Math"/>
                        </a:rPr>
                        <m:t>+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𝒏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𝒏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𝒁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5359" y="2128497"/>
                <a:ext cx="4062009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3478226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32" name="Овал 31"/>
          <p:cNvSpPr/>
          <p:nvPr/>
        </p:nvSpPr>
        <p:spPr>
          <a:xfrm>
            <a:off x="3419872" y="4021652"/>
            <a:ext cx="144016" cy="14401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107504" y="4077073"/>
            <a:ext cx="4420553" cy="2380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0" grpId="0"/>
      <p:bldP spid="22" grpId="0"/>
      <p:bldP spid="23" grpId="0"/>
      <p:bldP spid="25" grpId="0"/>
      <p:bldP spid="26" grpId="0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ru-RU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Уравнение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𝒄𝒕𝒈𝒙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𝒂</m:t>
                    </m:r>
                  </m:oMath>
                </a14:m>
                <a:endParaRPr lang="ru-RU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9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                                  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Частные случай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9512" y="2326167"/>
            <a:ext cx="3744416" cy="338358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13855" y="3933056"/>
            <a:ext cx="4558145" cy="570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 flipV="1">
            <a:off x="2040899" y="1656606"/>
            <a:ext cx="10821" cy="43646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114331" y="2710557"/>
            <a:ext cx="37444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3131840" y="2620324"/>
            <a:ext cx="144016" cy="14401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H="1">
            <a:off x="600739" y="2132856"/>
            <a:ext cx="3107165" cy="338437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059832" y="3933056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682836" y="155679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1835696" y="38610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3085146" y="2786993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  <a:r>
              <a:rPr lang="en-US" sz="1100" dirty="0" smtClean="0"/>
              <a:t>1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294367" y="5101245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  <a:r>
              <a:rPr lang="en-US" sz="1100" dirty="0" smtClean="0"/>
              <a:t>2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031750" y="2141501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a</a:t>
            </a:r>
            <a:endParaRPr lang="ru-RU" i="1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7944" y="2132856"/>
            <a:ext cx="3914775" cy="476250"/>
          </a:xfrm>
          <a:prstGeom prst="rect">
            <a:avLst/>
          </a:prstGeom>
          <a:noFill/>
        </p:spPr>
      </p:pic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90595" y="3541708"/>
            <a:ext cx="1447800" cy="476250"/>
          </a:xfrm>
          <a:prstGeom prst="rect">
            <a:avLst/>
          </a:prstGeom>
          <a:noFill/>
        </p:spPr>
      </p:pic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61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93152" y="4310670"/>
            <a:ext cx="3162300" cy="790575"/>
          </a:xfrm>
          <a:prstGeom prst="rect">
            <a:avLst/>
          </a:prstGeom>
          <a:noFill/>
        </p:spPr>
      </p:pic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0" y="138762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923928" y="1656606"/>
                <a:ext cx="21749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latin typeface="Cambria Math"/>
                        </a:rPr>
                        <m:t>𝒂𝒓𝒄𝒄𝒕𝒈𝒂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1656606"/>
                <a:ext cx="2174954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6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0" grpId="0"/>
      <p:bldP spid="22" grpId="0"/>
      <p:bldP spid="23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407</Words>
  <Application>Microsoft Office PowerPoint</Application>
  <PresentationFormat>Экран (4:3)</PresentationFormat>
  <Paragraphs>104</Paragraphs>
  <Slides>7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Простейшие тригонометрические уравнения</vt:lpstr>
      <vt:lpstr>Уравнение  cosx = a</vt:lpstr>
      <vt:lpstr>Частные случаи уравнения  cost = a</vt:lpstr>
      <vt:lpstr>Уравнение  sinx= a</vt:lpstr>
      <vt:lpstr>Частные случаи уравнения  sin⁡〖x=a〗</vt:lpstr>
      <vt:lpstr>Уравнение tgx=a</vt:lpstr>
      <vt:lpstr>Уравнение  ctgx=a</vt:lpstr>
    </vt:vector>
  </TitlesOfParts>
  <Company>Wg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Простейшие тригонометрические уравнения</dc:title>
  <dc:creator>FoM</dc:creator>
  <cp:lastModifiedBy>asus</cp:lastModifiedBy>
  <cp:revision>24</cp:revision>
  <dcterms:created xsi:type="dcterms:W3CDTF">2011-04-17T15:09:34Z</dcterms:created>
  <dcterms:modified xsi:type="dcterms:W3CDTF">2013-01-24T16:39:31Z</dcterms:modified>
</cp:coreProperties>
</file>