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8" r:id="rId2"/>
    <p:sldId id="259" r:id="rId3"/>
    <p:sldId id="271" r:id="rId4"/>
    <p:sldId id="260" r:id="rId5"/>
    <p:sldId id="272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EC41097-7C40-45FA-8F2F-F61ED42D29E5}">
          <p14:sldIdLst>
            <p14:sldId id="258"/>
            <p14:sldId id="259"/>
            <p14:sldId id="271"/>
            <p14:sldId id="260"/>
            <p14:sldId id="272"/>
            <p14:sldId id="261"/>
            <p14:sldId id="262"/>
            <p14:sldId id="263"/>
            <p14:sldId id="264"/>
            <p14:sldId id="265"/>
            <p14:sldId id="266"/>
            <p14:sldId id="269"/>
            <p14:sldId id="267"/>
            <p14:sldId id="273"/>
            <p14:sldId id="274"/>
            <p14:sldId id="275"/>
            <p14:sldId id="276"/>
            <p14:sldId id="27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95" autoAdjust="0"/>
  </p:normalViewPr>
  <p:slideViewPr>
    <p:cSldViewPr>
      <p:cViewPr varScale="1">
        <p:scale>
          <a:sx n="70" d="100"/>
          <a:sy n="70" d="100"/>
        </p:scale>
        <p:origin x="-1080" y="-1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CA50B5B5-7D4E-45F6-AA75-E3C6AA465C06}" type="datetimeFigureOut">
              <a:rPr lang="ru-RU" smtClean="0"/>
              <a:t>29.01.2013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4E2FDA9-3D47-493B-BD27-64675DC895C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229600" cy="1035496"/>
          </a:xfrm>
        </p:spPr>
        <p:txBody>
          <a:bodyPr/>
          <a:lstStyle/>
          <a:p>
            <a:r>
              <a:rPr lang="ru-RU" dirty="0">
                <a:effectLst/>
              </a:rPr>
              <a:t> </a:t>
            </a:r>
            <a:r>
              <a:rPr lang="ru-RU" sz="4000" b="1" dirty="0">
                <a:effectLst/>
              </a:rPr>
              <a:t>Традиции в развитии сонета</a:t>
            </a: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1" y="4869160"/>
            <a:ext cx="6264696" cy="2232248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Выполнила:</a:t>
            </a:r>
          </a:p>
          <a:p>
            <a:r>
              <a:rPr lang="ru-RU" sz="1800" dirty="0" smtClean="0"/>
              <a:t>  </a:t>
            </a:r>
            <a:r>
              <a:rPr lang="ru-RU" sz="1800" dirty="0" err="1" smtClean="0"/>
              <a:t>Чупина</a:t>
            </a:r>
            <a:r>
              <a:rPr lang="ru-RU" sz="1800" dirty="0" smtClean="0"/>
              <a:t> </a:t>
            </a:r>
            <a:r>
              <a:rPr lang="ru-RU" sz="1800" dirty="0" smtClean="0"/>
              <a:t>Л.Ю., учитель русского языка и </a:t>
            </a:r>
            <a:r>
              <a:rPr lang="ru-RU" sz="1800" dirty="0" smtClean="0"/>
              <a:t>литературы</a:t>
            </a:r>
          </a:p>
          <a:p>
            <a:r>
              <a:rPr lang="ru-RU" sz="1800" dirty="0"/>
              <a:t> </a:t>
            </a:r>
            <a:r>
              <a:rPr lang="ru-RU" sz="1800" dirty="0" smtClean="0"/>
              <a:t> МБОУ </a:t>
            </a:r>
            <a:r>
              <a:rPr lang="ru-RU" sz="1800" dirty="0" smtClean="0"/>
              <a:t>лицей имени генерал-майора </a:t>
            </a:r>
            <a:r>
              <a:rPr lang="ru-RU" sz="1800" dirty="0" err="1" smtClean="0"/>
              <a:t>Хисматулина</a:t>
            </a:r>
            <a:r>
              <a:rPr lang="ru-RU" sz="1800" dirty="0" smtClean="0"/>
              <a:t> В.И</a:t>
            </a:r>
            <a:r>
              <a:rPr lang="ru-RU" sz="1800" dirty="0" smtClean="0"/>
              <a:t>.</a:t>
            </a:r>
          </a:p>
          <a:p>
            <a:r>
              <a:rPr lang="ru-RU" sz="1800" dirty="0" smtClean="0"/>
              <a:t>г</a:t>
            </a:r>
            <a:r>
              <a:rPr lang="ru-RU" sz="1800" dirty="0" smtClean="0"/>
              <a:t>. </a:t>
            </a:r>
            <a:r>
              <a:rPr lang="ru-RU" sz="1800" dirty="0" smtClean="0"/>
              <a:t>Сургут  </a:t>
            </a:r>
            <a:r>
              <a:rPr lang="ru-RU" sz="1800" dirty="0" smtClean="0"/>
              <a:t>ХМАО-Югра</a:t>
            </a:r>
          </a:p>
          <a:p>
            <a:pPr marL="1160463"/>
            <a:r>
              <a:rPr lang="ru-RU" sz="1800" dirty="0" smtClean="0"/>
              <a:t>2013 г.</a:t>
            </a:r>
            <a:endParaRPr lang="ru-RU" sz="1800" dirty="0" smtClean="0"/>
          </a:p>
        </p:txBody>
      </p:sp>
      <p:pic>
        <p:nvPicPr>
          <p:cNvPr id="2050" name="Picture 2" descr="F:\УРОК\картинки\032-Ljublju-tebja-zakonchennost-soneta-S-nadmennoju-tvoeju-krasotoj-Ka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44824"/>
            <a:ext cx="3168352" cy="26642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177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3050"/>
            <a:ext cx="3465513" cy="85248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В. Шекспир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3455988" y="388938"/>
            <a:ext cx="5688012" cy="6469062"/>
          </a:xfrm>
        </p:spPr>
        <p:txBody>
          <a:bodyPr>
            <a:noAutofit/>
          </a:bodyPr>
          <a:lstStyle/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Её глаза на звезды не похожи,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Нельзя уста кораллами назвать,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Не белоснежна плеч открытых кожа,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И черной проволокой вьется прядь.</a:t>
            </a:r>
          </a:p>
          <a:p>
            <a:pPr marL="137160" indent="0">
              <a:spcBef>
                <a:spcPts val="0"/>
              </a:spcBef>
              <a:buNone/>
            </a:pPr>
            <a:endParaRPr lang="ru-RU" sz="2000" dirty="0"/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С дамасской розой, алой или белой,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Нельзя сравнить оттенок этих щек.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А тело пахнет так, как пахнет тело,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Не как фиалки нежный лепесток.</a:t>
            </a:r>
          </a:p>
          <a:p>
            <a:pPr marL="137160" indent="0">
              <a:spcBef>
                <a:spcPts val="0"/>
              </a:spcBef>
              <a:buNone/>
            </a:pPr>
            <a:endParaRPr lang="ru-RU" sz="2000" dirty="0"/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Ты не найдешь в ней совершенных линий,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Особенного света на челе.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Не знаю я, как шествуют богини,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Но милая ступает по земле.</a:t>
            </a:r>
          </a:p>
          <a:p>
            <a:pPr marL="137160" indent="0">
              <a:spcBef>
                <a:spcPts val="0"/>
              </a:spcBef>
              <a:buNone/>
            </a:pPr>
            <a:endParaRPr lang="ru-RU" sz="2000" dirty="0"/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И все ж она уступит тем едва ли,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400" dirty="0" smtClean="0"/>
              <a:t>Кого в сравненьях пышных оболгали.</a:t>
            </a:r>
          </a:p>
          <a:p>
            <a:pPr marL="137160" indent="0">
              <a:buNone/>
            </a:pPr>
            <a:endParaRPr lang="ru-RU" sz="2000" dirty="0" smtClean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4294967295"/>
          </p:nvPr>
        </p:nvSpPr>
        <p:spPr>
          <a:xfrm>
            <a:off x="232908" y="4509120"/>
            <a:ext cx="3114675" cy="2155825"/>
          </a:xfrm>
        </p:spPr>
        <p:txBody>
          <a:bodyPr>
            <a:normAutofit/>
          </a:bodyPr>
          <a:lstStyle/>
          <a:p>
            <a:pPr marL="18288" indent="0">
              <a:buNone/>
            </a:pPr>
            <a:r>
              <a:rPr lang="ru-RU" sz="2400" dirty="0" smtClean="0"/>
              <a:t>Задание:</a:t>
            </a:r>
          </a:p>
          <a:p>
            <a:pPr marL="18288" indent="0">
              <a:buNone/>
            </a:pPr>
            <a:r>
              <a:rPr lang="ru-RU" sz="2000" dirty="0" smtClean="0"/>
              <a:t>Сравните </a:t>
            </a:r>
            <a:r>
              <a:rPr lang="ru-RU" sz="2000" dirty="0"/>
              <a:t>шекспировский сонет с итальянскими. Найдите различия, начертите схему сонета</a:t>
            </a:r>
            <a:r>
              <a:rPr lang="ru-RU" sz="2000" dirty="0" smtClean="0"/>
              <a:t>.</a:t>
            </a:r>
            <a:r>
              <a:rPr lang="ru-RU" dirty="0" smtClean="0"/>
              <a:t>                                   </a:t>
            </a:r>
            <a:endParaRPr lang="ru-RU" dirty="0" smtClean="0"/>
          </a:p>
        </p:txBody>
      </p:sp>
      <p:pic>
        <p:nvPicPr>
          <p:cNvPr id="1026" name="Picture 2" descr="F:\УРОК\картинки\imgr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006" y="1124744"/>
            <a:ext cx="2396480" cy="3082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269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6048672" cy="119675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>
                <a:effectLst/>
              </a:rPr>
              <a:t/>
            </a:r>
            <a:br>
              <a:rPr lang="ru-RU" sz="4000" dirty="0" smtClean="0">
                <a:effectLst/>
              </a:rPr>
            </a:br>
            <a:r>
              <a:rPr lang="ru-RU" sz="4000" dirty="0">
                <a:effectLst/>
              </a:rPr>
              <a:t/>
            </a:r>
            <a:br>
              <a:rPr lang="ru-RU" sz="4000" dirty="0">
                <a:effectLst/>
              </a:rPr>
            </a:br>
            <a:r>
              <a:rPr lang="ru-RU" sz="4000" dirty="0" smtClean="0">
                <a:effectLst/>
              </a:rPr>
              <a:t/>
            </a:r>
            <a:br>
              <a:rPr lang="ru-RU" sz="4000" dirty="0" smtClean="0">
                <a:effectLst/>
              </a:rPr>
            </a:br>
            <a:r>
              <a:rPr lang="ru-RU" sz="4000" dirty="0">
                <a:effectLst/>
              </a:rPr>
              <a:t/>
            </a:r>
            <a:br>
              <a:rPr lang="ru-RU" sz="4000" dirty="0">
                <a:effectLst/>
              </a:rPr>
            </a:br>
            <a:r>
              <a:rPr lang="ru-RU" sz="4000" dirty="0" smtClean="0">
                <a:effectLst/>
              </a:rPr>
              <a:t/>
            </a:r>
            <a:br>
              <a:rPr lang="ru-RU" sz="4000" dirty="0" smtClean="0">
                <a:effectLst/>
              </a:rPr>
            </a:br>
            <a:r>
              <a:rPr lang="ru-RU" b="1" dirty="0" smtClean="0"/>
              <a:t>Герои сонетов</a:t>
            </a:r>
            <a:endParaRPr lang="ru-RU" sz="4000" dirty="0"/>
          </a:p>
        </p:txBody>
      </p:sp>
      <p:pic>
        <p:nvPicPr>
          <p:cNvPr id="1026" name="Picture 2" descr="C:\Users\Ritm\Desktop\12708291_d89f40344f82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05" r="5035" b="6241"/>
          <a:stretch/>
        </p:blipFill>
        <p:spPr bwMode="auto">
          <a:xfrm>
            <a:off x="6742033" y="3227977"/>
            <a:ext cx="2241717" cy="34985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itm\Desktop\imgr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270189"/>
            <a:ext cx="2248014" cy="34563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987824" y="537321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504829" y="3618890"/>
            <a:ext cx="4320480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ru-RU" sz="1900" b="1" dirty="0"/>
              <a:t>С другими дамами вы надо мной </a:t>
            </a:r>
          </a:p>
          <a:p>
            <a:pPr>
              <a:buNone/>
            </a:pPr>
            <a:r>
              <a:rPr lang="ru-RU" sz="1900" b="1" dirty="0"/>
              <a:t>Смеётесь, но неведома вам сила,  </a:t>
            </a:r>
          </a:p>
          <a:p>
            <a:pPr>
              <a:buNone/>
            </a:pPr>
            <a:r>
              <a:rPr lang="ru-RU" sz="1900" b="1" dirty="0"/>
              <a:t>Что скорбный облик мой  </a:t>
            </a:r>
          </a:p>
          <a:p>
            <a:pPr>
              <a:buNone/>
            </a:pPr>
            <a:r>
              <a:rPr lang="ru-RU" sz="1900" b="1" dirty="0"/>
              <a:t>преобразила: </a:t>
            </a:r>
          </a:p>
          <a:p>
            <a:pPr>
              <a:buNone/>
            </a:pPr>
            <a:r>
              <a:rPr lang="ru-RU" sz="1900" b="1" dirty="0"/>
              <a:t>Я поражен был вашею красой.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23527" y="1556792"/>
            <a:ext cx="8660223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" indent="0">
              <a:buNone/>
            </a:pPr>
            <a:r>
              <a:rPr lang="ru-RU" sz="2000" dirty="0"/>
              <a:t>Посвящались сонеты  Даме сердца. О ком писали Данте и Петрарка?</a:t>
            </a:r>
            <a:endParaRPr lang="ru-RU" sz="2000" b="1" dirty="0"/>
          </a:p>
          <a:p>
            <a:pPr marL="137160" indent="0">
              <a:buNone/>
            </a:pPr>
            <a:r>
              <a:rPr lang="ru-RU" sz="2000" b="1" dirty="0" err="1"/>
              <a:t>Беатриче</a:t>
            </a:r>
            <a:r>
              <a:rPr lang="ru-RU" sz="2000" b="1" dirty="0"/>
              <a:t> </a:t>
            </a:r>
            <a:r>
              <a:rPr lang="ru-RU" sz="2000" b="1" dirty="0" err="1"/>
              <a:t>Портинари</a:t>
            </a:r>
            <a:r>
              <a:rPr lang="ru-RU" sz="2000" b="1" dirty="0"/>
              <a:t> </a:t>
            </a:r>
            <a:r>
              <a:rPr lang="ru-RU" sz="2000" dirty="0"/>
              <a:t>(1266 - 1290) – тайная возлюбленная Данте.  Манера, в которой Данте выражал свою любовь к </a:t>
            </a:r>
            <a:r>
              <a:rPr lang="ru-RU" sz="2000" dirty="0" err="1"/>
              <a:t>Беатриче</a:t>
            </a:r>
            <a:r>
              <a:rPr lang="ru-RU" sz="2000" dirty="0"/>
              <a:t>, согласуется со средневековой концепцией куртуазной любви – тайной, безответной форме восхищения.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490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F:\УРОК\картинки\1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132857"/>
            <a:ext cx="3096399" cy="39604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63600" y="476250"/>
            <a:ext cx="7380808" cy="108108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Лаура де </a:t>
            </a:r>
            <a:r>
              <a:rPr lang="ru-RU" sz="4000" b="1" dirty="0" smtClean="0"/>
              <a:t>  </a:t>
            </a:r>
            <a:r>
              <a:rPr lang="ru-RU" sz="4000" b="1" dirty="0" err="1" smtClean="0"/>
              <a:t>Новес</a:t>
            </a:r>
            <a:r>
              <a:rPr lang="ru-RU" sz="4000" b="1" dirty="0" smtClean="0"/>
              <a:t>  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    </a:t>
            </a:r>
            <a:r>
              <a:rPr lang="ru-RU" sz="4000" b="1" dirty="0" smtClean="0"/>
              <a:t>(1301 - 1348)</a:t>
            </a:r>
            <a:endParaRPr lang="ru-RU" sz="4000" b="1" dirty="0"/>
          </a:p>
        </p:txBody>
      </p:sp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3491880" y="1412776"/>
            <a:ext cx="5652120" cy="5218212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2000" dirty="0" smtClean="0"/>
              <a:t> </a:t>
            </a:r>
          </a:p>
          <a:p>
            <a:pPr marL="137160" indent="0">
              <a:buNone/>
            </a:pPr>
            <a:r>
              <a:rPr lang="ru-RU" sz="2400" dirty="0" smtClean="0"/>
              <a:t>Поэзия Петрарки – своеобразный дневник переживаний и чувств. В своих сонетах поэт утверждает гуманистический идеал.   1 книга – «При жизни мадонны Лауры»,     2 – «После смерти мадонны Лауры». Воспевая прекрасные чувства, великий поэт каждой строчкой утверждает. Что настоящая любовь бывает только раз в жизни.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528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48680"/>
            <a:ext cx="9036496" cy="2218258"/>
          </a:xfrm>
        </p:spPr>
        <p:txBody>
          <a:bodyPr>
            <a:noAutofit/>
          </a:bodyPr>
          <a:lstStyle/>
          <a:p>
            <a:pPr marL="1433513" algn="l"/>
            <a:r>
              <a:rPr lang="ru-RU" sz="2800" b="1" dirty="0" smtClean="0"/>
              <a:t>Вдыхаю</a:t>
            </a:r>
            <a:r>
              <a:rPr lang="ru-RU" sz="2800" b="1" dirty="0" smtClean="0"/>
              <a:t>, словно шелестит </a:t>
            </a:r>
            <a:r>
              <a:rPr lang="ru-RU" sz="2800" b="1" dirty="0" smtClean="0"/>
              <a:t>листвой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 smtClean="0"/>
              <a:t>Печальный </a:t>
            </a:r>
            <a:r>
              <a:rPr lang="ru-RU" sz="2800" b="1" dirty="0" smtClean="0"/>
              <a:t>ветер, слезы льются градом,</a:t>
            </a:r>
            <a:br>
              <a:rPr lang="ru-RU" sz="2800" b="1" dirty="0" smtClean="0"/>
            </a:br>
            <a:r>
              <a:rPr lang="ru-RU" sz="2800" b="1" dirty="0" smtClean="0"/>
              <a:t>Когда </a:t>
            </a:r>
            <a:r>
              <a:rPr lang="ru-RU" sz="2800" b="1" dirty="0" smtClean="0"/>
              <a:t>смотрю на вас печальным взглядом</a:t>
            </a:r>
            <a:br>
              <a:rPr lang="ru-RU" sz="2800" b="1" dirty="0" smtClean="0"/>
            </a:br>
            <a:r>
              <a:rPr lang="ru-RU" sz="2800" b="1" dirty="0" smtClean="0"/>
              <a:t>Из-за </a:t>
            </a:r>
            <a:r>
              <a:rPr lang="ru-RU" sz="2800" b="1" dirty="0" smtClean="0"/>
              <a:t>которой в мире я чужой…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2052" name="Picture 4" descr="F:\УРОК\картинки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5740" y="2465512"/>
            <a:ext cx="3629025" cy="439248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520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6408712" cy="63567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«Смуглая леди»</a:t>
            </a:r>
            <a:endParaRPr lang="ru-RU" sz="3600" b="1" dirty="0"/>
          </a:p>
        </p:txBody>
      </p:sp>
      <p:sp>
        <p:nvSpPr>
          <p:cNvPr id="3" name="Объект 3"/>
          <p:cNvSpPr txBox="1">
            <a:spLocks/>
          </p:cNvSpPr>
          <p:nvPr/>
        </p:nvSpPr>
        <p:spPr>
          <a:xfrm>
            <a:off x="-1" y="908720"/>
            <a:ext cx="6633172" cy="5544616"/>
          </a:xfrm>
          <a:prstGeom prst="rect">
            <a:avLst/>
          </a:prstGeom>
        </p:spPr>
        <p:txBody>
          <a:bodyPr vert="horz">
            <a:normAutofit/>
          </a:bodyPr>
          <a:lstStyle>
            <a:lvl1pPr marL="548640" indent="-411480" algn="l" rtl="0" eaLnBrk="1" latinLnBrk="0" hangingPunct="1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68680" indent="-283464" algn="l" rtl="0" eaLnBrk="1" latinLnBrk="0" hangingPunct="1">
              <a:spcBef>
                <a:spcPct val="20000"/>
              </a:spcBef>
              <a:buClr>
                <a:schemeClr val="tx1"/>
              </a:buClr>
              <a:buSzPct val="80000"/>
              <a:buFont typeface="Wingdings 2"/>
              <a:buChar char="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33856" indent="-228600" algn="l" rtl="0" eaLnBrk="1" latinLnBrk="0" hangingPunct="1">
              <a:spcBef>
                <a:spcPct val="20000"/>
              </a:spcBef>
              <a:buClr>
                <a:schemeClr val="tx1"/>
              </a:buClr>
              <a:buSzPct val="95000"/>
              <a:buFont typeface="Wingdings"/>
              <a:buChar char="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5331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SzPct val="100000"/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533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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64792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3"/>
              <a:buChar char="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65960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67128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68296" indent="-182880" algn="l" rtl="0" eaLnBrk="1" latinLnBrk="0" hangingPunct="1">
              <a:spcBef>
                <a:spcPct val="20000"/>
              </a:spcBef>
              <a:buClr>
                <a:schemeClr val="tx1"/>
              </a:buClr>
              <a:buFont typeface="Wingdings 2"/>
              <a:buChar char="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7160" indent="0" algn="just">
              <a:buFont typeface="Wingdings 2"/>
              <a:buNone/>
            </a:pPr>
            <a:r>
              <a:rPr lang="ru-RU" sz="2000" dirty="0" smtClean="0"/>
              <a:t>Сонеты Шекспира таят в себе много загадок. До сих пор спорят, кто те лица, о которых говорит Шекспир. Героями шекспировских сонетов являются:</a:t>
            </a:r>
          </a:p>
          <a:p>
            <a:pPr marL="531813" indent="0" algn="just">
              <a:buNone/>
            </a:pPr>
            <a:r>
              <a:rPr lang="ru-RU" sz="2000" dirty="0" smtClean="0"/>
              <a:t>1 – юный друг (с 1 по 126)</a:t>
            </a:r>
          </a:p>
          <a:p>
            <a:pPr marL="531813" indent="0" algn="just">
              <a:buNone/>
            </a:pPr>
            <a:r>
              <a:rPr lang="ru-RU" sz="2000" dirty="0" smtClean="0"/>
              <a:t>2 – смуглая леди (со 127 по 154)</a:t>
            </a:r>
          </a:p>
          <a:p>
            <a:pPr marL="137160" indent="0" algn="just">
              <a:buFont typeface="Wingdings 2"/>
              <a:buNone/>
            </a:pPr>
            <a:r>
              <a:rPr lang="ru-RU" sz="2000" dirty="0" smtClean="0"/>
              <a:t>А также можно выделить ещё одного героя: поэта-соперника.</a:t>
            </a:r>
          </a:p>
          <a:p>
            <a:pPr marL="137160" indent="0" algn="just">
              <a:buFont typeface="Wingdings 2"/>
              <a:buNone/>
            </a:pPr>
            <a:r>
              <a:rPr lang="ru-RU" sz="2000" dirty="0" smtClean="0"/>
              <a:t>Называли разные имена, приводили различные доказательства, но важно другое – смуглая леди – это собирательный образ. И он отличен от дантовской </a:t>
            </a:r>
            <a:r>
              <a:rPr lang="ru-RU" sz="2000" dirty="0" err="1" smtClean="0"/>
              <a:t>Беатриче</a:t>
            </a:r>
            <a:r>
              <a:rPr lang="ru-RU" sz="2000" dirty="0" smtClean="0"/>
              <a:t> и Лауры Петрарки. Сонеты Шекспира отличает яркая образность, метафоричность, много сравнений (нельзя было просто назвать предмет. Событие нужно выразить  посредством  сравнения</a:t>
            </a:r>
            <a:r>
              <a:rPr lang="ru-RU" sz="2000" dirty="0" smtClean="0"/>
              <a:t>.</a:t>
            </a:r>
            <a:endParaRPr lang="ru-RU" sz="2000" dirty="0" smtClean="0"/>
          </a:p>
        </p:txBody>
      </p:sp>
      <p:pic>
        <p:nvPicPr>
          <p:cNvPr id="5125" name="Picture 5" descr="C:\Users\Ritm\Desktop\imgr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3171" y="1916832"/>
            <a:ext cx="2386238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427643" y="5835095"/>
            <a:ext cx="56071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" indent="0" algn="just">
              <a:buFont typeface="Wingdings 2"/>
              <a:buNone/>
            </a:pPr>
            <a:r>
              <a:rPr lang="ru-RU" b="1" dirty="0">
                <a:solidFill>
                  <a:schemeClr val="bg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Задание:</a:t>
            </a:r>
          </a:p>
          <a:p>
            <a:pPr marL="137160" indent="0" algn="just">
              <a:buFont typeface="Wingdings 2"/>
              <a:buNone/>
            </a:pPr>
            <a:r>
              <a:rPr lang="ru-RU" dirty="0">
                <a:solidFill>
                  <a:schemeClr val="bg2">
                    <a:lumMod val="20000"/>
                    <a:lumOff val="80000"/>
                  </a:schemeClr>
                </a:solidFill>
              </a:rPr>
              <a:t>Приведите примеры образности и составьте портрет «смуглой леди».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3539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128" y="274637"/>
            <a:ext cx="8676456" cy="118301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История любви лирического героя и  «смуглой леди»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0" y="1482283"/>
            <a:ext cx="4211960" cy="5517232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2200" b="1" dirty="0" smtClean="0"/>
              <a:t>Задание:</a:t>
            </a:r>
          </a:p>
          <a:p>
            <a:pPr marL="137160" indent="0">
              <a:buNone/>
            </a:pPr>
            <a:r>
              <a:rPr lang="ru-RU" sz="2200" b="1" dirty="0" smtClean="0"/>
              <a:t>Прочитайте </a:t>
            </a:r>
            <a:r>
              <a:rPr lang="ru-RU" sz="2200" b="1" dirty="0" smtClean="0"/>
              <a:t>сонеты № 144 и 147, проанализируйте развитие отношений главных героев, их историю любви.</a:t>
            </a:r>
          </a:p>
          <a:p>
            <a:pPr marL="137160" indent="0">
              <a:buNone/>
            </a:pPr>
            <a:endParaRPr lang="ru-RU" sz="2200" b="1" dirty="0" smtClean="0"/>
          </a:p>
          <a:p>
            <a:pPr marL="137160" indent="0">
              <a:buNone/>
            </a:pPr>
            <a:endParaRPr lang="ru-RU" sz="2200" b="1" dirty="0" smtClean="0"/>
          </a:p>
          <a:p>
            <a:pPr marL="137160" indent="0">
              <a:buNone/>
            </a:pPr>
            <a:r>
              <a:rPr lang="ru-RU" sz="2200" b="1" dirty="0" smtClean="0"/>
              <a:t>Шекспир говорит о двойственности и противоречивости чувств. Значит, в сонете важна не только форма, но и содержание</a:t>
            </a:r>
            <a:r>
              <a:rPr lang="ru-RU" sz="2200" b="1" dirty="0" smtClean="0"/>
              <a:t>.</a:t>
            </a:r>
            <a:endParaRPr lang="ru-RU" sz="2000" i="1" dirty="0" smtClean="0"/>
          </a:p>
          <a:p>
            <a:pPr marL="137160" indent="0">
              <a:buNone/>
            </a:pPr>
            <a:endParaRPr lang="ru-RU" sz="2000" dirty="0"/>
          </a:p>
        </p:txBody>
      </p:sp>
      <p:pic>
        <p:nvPicPr>
          <p:cNvPr id="3074" name="Picture 2" descr="F:\УРОК\картинки\025-Kto-oni.jpg"/>
          <p:cNvPicPr>
            <a:picLocks noGrp="1" noChangeAspect="1" noChangeArrowheads="1"/>
          </p:cNvPicPr>
          <p:nvPr>
            <p:ph sz="quarter" idx="14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47" t="1" r="7621" b="3267"/>
          <a:stretch/>
        </p:blipFill>
        <p:spPr bwMode="auto">
          <a:xfrm>
            <a:off x="4358958" y="3645024"/>
            <a:ext cx="2183642" cy="299532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Users\Ritm\Desktop\0014-010-Kto-oni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918"/>
          <a:stretch/>
        </p:blipFill>
        <p:spPr bwMode="auto">
          <a:xfrm>
            <a:off x="6516216" y="1457649"/>
            <a:ext cx="2369906" cy="32477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62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132856"/>
            <a:ext cx="6048672" cy="4176504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2400" b="1" dirty="0" smtClean="0"/>
              <a:t>1 катрен – определяет тему сонета (тезис)</a:t>
            </a:r>
          </a:p>
          <a:p>
            <a:pPr marL="137160" indent="0">
              <a:buNone/>
            </a:pPr>
            <a:r>
              <a:rPr lang="ru-RU" sz="2400" b="1" dirty="0" smtClean="0"/>
              <a:t>2 катрен – развитие темы (антитезис)</a:t>
            </a:r>
          </a:p>
          <a:p>
            <a:pPr marL="137160" indent="0">
              <a:buNone/>
            </a:pPr>
            <a:r>
              <a:rPr lang="ru-RU" sz="2400" b="1" dirty="0" smtClean="0"/>
              <a:t>3 катрен – развязка </a:t>
            </a:r>
          </a:p>
          <a:p>
            <a:pPr marL="137160" indent="0">
              <a:buNone/>
            </a:pPr>
            <a:r>
              <a:rPr lang="ru-RU" sz="2400" b="1" dirty="0" smtClean="0"/>
              <a:t>Двустишье в афористической лаконичной  форме выражает итог.</a:t>
            </a:r>
          </a:p>
          <a:p>
            <a:pPr marL="137160" indent="0">
              <a:buNone/>
            </a:pPr>
            <a:r>
              <a:rPr lang="ru-RU" sz="2400" b="1" dirty="0" smtClean="0"/>
              <a:t>(Иногда это вывод, а иногда – резкое противопоставление )</a:t>
            </a:r>
            <a:endParaRPr lang="ru-RU" sz="24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84" y="220046"/>
            <a:ext cx="8892480" cy="1498178"/>
          </a:xfrm>
        </p:spPr>
        <p:txBody>
          <a:bodyPr>
            <a:noAutofit/>
          </a:bodyPr>
          <a:lstStyle/>
          <a:p>
            <a:r>
              <a:rPr lang="ru-RU" sz="4000" b="1" dirty="0" smtClean="0"/>
              <a:t>Основные принципы построения сонета по его содержанию</a:t>
            </a:r>
            <a:endParaRPr lang="ru-RU" sz="4000" b="1" dirty="0"/>
          </a:p>
        </p:txBody>
      </p:sp>
      <p:pic>
        <p:nvPicPr>
          <p:cNvPr id="7170" name="Picture 2" descr="C:\Users\Ritm\Desktop\61654467_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3" t="10454" r="8416" b="2660"/>
          <a:stretch/>
        </p:blipFill>
        <p:spPr bwMode="auto">
          <a:xfrm>
            <a:off x="6355961" y="2119204"/>
            <a:ext cx="2608527" cy="39020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26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835" y="274638"/>
            <a:ext cx="8812645" cy="99412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Развитие сонета в русской литературе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-114882" y="1149695"/>
            <a:ext cx="2376264" cy="2736305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2200" b="1" dirty="0" smtClean="0"/>
              <a:t>Задание:</a:t>
            </a:r>
          </a:p>
          <a:p>
            <a:pPr marL="137160" indent="0">
              <a:buNone/>
            </a:pPr>
            <a:r>
              <a:rPr lang="ru-RU" sz="2200" dirty="0" smtClean="0"/>
              <a:t>К какому виду сонета относится стихотворение А.С. Пушкина?</a:t>
            </a:r>
            <a:endParaRPr lang="ru-RU" sz="22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221840" y="1448031"/>
            <a:ext cx="4752528" cy="5315382"/>
          </a:xfrm>
        </p:spPr>
        <p:txBody>
          <a:bodyPr>
            <a:normAutofit fontScale="92500" lnSpcReduction="10000"/>
          </a:bodyPr>
          <a:lstStyle/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Суровый Данте не презирал сонета;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В нем жар любви Петрарка изливал;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Игру его любви творец Макбета;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Им </a:t>
            </a:r>
            <a:r>
              <a:rPr lang="ru-RU" sz="2200" dirty="0" err="1" smtClean="0"/>
              <a:t>скорбну</a:t>
            </a:r>
            <a:r>
              <a:rPr lang="ru-RU" sz="2200" dirty="0" smtClean="0"/>
              <a:t> мысль Камоэнс облекал.</a:t>
            </a:r>
          </a:p>
          <a:p>
            <a:pPr marL="137160" indent="0">
              <a:spcBef>
                <a:spcPts val="0"/>
              </a:spcBef>
              <a:buNone/>
            </a:pPr>
            <a:endParaRPr lang="ru-RU" sz="600" dirty="0"/>
          </a:p>
          <a:p>
            <a:pPr marL="137160" indent="0">
              <a:spcBef>
                <a:spcPts val="0"/>
              </a:spcBef>
              <a:buNone/>
            </a:pPr>
            <a:endParaRPr lang="ru-RU" sz="1600" dirty="0" smtClean="0"/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И </a:t>
            </a:r>
            <a:r>
              <a:rPr lang="ru-RU" sz="2200" dirty="0" smtClean="0"/>
              <a:t>в наши дни пленяет он поэта: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err="1" smtClean="0"/>
              <a:t>Вордсворд</a:t>
            </a:r>
            <a:r>
              <a:rPr lang="ru-RU" sz="2200" dirty="0" smtClean="0"/>
              <a:t> его орудием избрал,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Когда вдали от суетного света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Природы он рисует идеал.</a:t>
            </a:r>
          </a:p>
          <a:p>
            <a:pPr marL="137160" indent="0">
              <a:spcBef>
                <a:spcPts val="0"/>
              </a:spcBef>
              <a:buNone/>
            </a:pPr>
            <a:endParaRPr lang="ru-RU" sz="1600" dirty="0"/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Под сенью гор Тавриды отдаленной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Певец Литвы в размер его стесненный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Свои мечты мгновенно заключал.</a:t>
            </a:r>
          </a:p>
          <a:p>
            <a:pPr marL="137160" indent="0">
              <a:spcBef>
                <a:spcPts val="0"/>
              </a:spcBef>
              <a:buNone/>
            </a:pPr>
            <a:endParaRPr lang="ru-RU" sz="1600" dirty="0"/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У нас его ещё не знали девы,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smtClean="0"/>
              <a:t>Как для него уж </a:t>
            </a:r>
            <a:r>
              <a:rPr lang="ru-RU" sz="2200" dirty="0" err="1" smtClean="0"/>
              <a:t>Дельвиг</a:t>
            </a:r>
            <a:r>
              <a:rPr lang="ru-RU" sz="2200" dirty="0" smtClean="0"/>
              <a:t> забывал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2200" dirty="0" err="1" smtClean="0"/>
              <a:t>Гегзаметра</a:t>
            </a:r>
            <a:r>
              <a:rPr lang="ru-RU" sz="2200" dirty="0" smtClean="0"/>
              <a:t> священные напевы.</a:t>
            </a:r>
          </a:p>
          <a:p>
            <a:pPr marL="137160" indent="0">
              <a:buNone/>
            </a:pPr>
            <a:endParaRPr lang="ru-RU" sz="2000" dirty="0"/>
          </a:p>
        </p:txBody>
      </p:sp>
      <p:pic>
        <p:nvPicPr>
          <p:cNvPr id="2050" name="Picture 2" descr="F:\УРОК\картинки\pic_3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37" t="5743" r="8769"/>
          <a:stretch/>
        </p:blipFill>
        <p:spPr bwMode="auto">
          <a:xfrm>
            <a:off x="2204579" y="1484784"/>
            <a:ext cx="1988784" cy="26470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F:\УРОК\картинки\pic_30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50" r="6555" b="3967"/>
          <a:stretch/>
        </p:blipFill>
        <p:spPr bwMode="auto">
          <a:xfrm>
            <a:off x="251520" y="4005064"/>
            <a:ext cx="1828801" cy="23511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08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87596" cy="63408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Сонеты 20 века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07504" y="1481172"/>
            <a:ext cx="1835696" cy="5976664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2000" dirty="0" smtClean="0"/>
              <a:t>Дол.</a:t>
            </a:r>
          </a:p>
          <a:p>
            <a:pPr marL="137160" indent="0">
              <a:buNone/>
            </a:pPr>
            <a:r>
              <a:rPr lang="ru-RU" sz="2000" dirty="0" smtClean="0"/>
              <a:t>Сед.</a:t>
            </a:r>
          </a:p>
          <a:p>
            <a:pPr marL="137160" indent="0">
              <a:buNone/>
            </a:pPr>
            <a:r>
              <a:rPr lang="ru-RU" sz="2000" dirty="0" smtClean="0"/>
              <a:t>Шёл.</a:t>
            </a:r>
          </a:p>
          <a:p>
            <a:pPr marL="137160" indent="0">
              <a:buNone/>
            </a:pPr>
            <a:r>
              <a:rPr lang="ru-RU" sz="2000" dirty="0" smtClean="0"/>
              <a:t>Дед</a:t>
            </a:r>
            <a:r>
              <a:rPr lang="ru-RU" sz="2000" dirty="0" smtClean="0"/>
              <a:t>.</a:t>
            </a:r>
          </a:p>
          <a:p>
            <a:pPr marL="450850" indent="0">
              <a:buNone/>
            </a:pPr>
            <a:r>
              <a:rPr lang="ru-RU" sz="2000" dirty="0" smtClean="0"/>
              <a:t>След</a:t>
            </a:r>
            <a:r>
              <a:rPr lang="ru-RU" sz="2000" dirty="0" smtClean="0"/>
              <a:t>.</a:t>
            </a:r>
          </a:p>
          <a:p>
            <a:pPr marL="450850" indent="0">
              <a:buNone/>
            </a:pPr>
            <a:r>
              <a:rPr lang="ru-RU" sz="2000" dirty="0" smtClean="0"/>
              <a:t>Вел </a:t>
            </a:r>
            <a:r>
              <a:rPr lang="ru-RU" sz="2000" dirty="0" smtClean="0"/>
              <a:t>–</a:t>
            </a:r>
          </a:p>
          <a:p>
            <a:pPr marL="450850" indent="0">
              <a:buNone/>
            </a:pPr>
            <a:r>
              <a:rPr lang="ru-RU" sz="2000" dirty="0" smtClean="0"/>
              <a:t>Брел</a:t>
            </a:r>
            <a:endParaRPr lang="ru-RU" sz="2000" dirty="0" smtClean="0"/>
          </a:p>
          <a:p>
            <a:pPr marL="450850" indent="0">
              <a:buNone/>
            </a:pPr>
            <a:r>
              <a:rPr lang="ru-RU" sz="2000" dirty="0" smtClean="0"/>
              <a:t>Вслед.</a:t>
            </a:r>
          </a:p>
          <a:p>
            <a:pPr marL="95250" indent="0">
              <a:buNone/>
            </a:pPr>
            <a:r>
              <a:rPr lang="ru-RU" sz="2000" dirty="0" smtClean="0"/>
              <a:t>Вдруг</a:t>
            </a:r>
            <a:endParaRPr lang="ru-RU" sz="2000" dirty="0" smtClean="0"/>
          </a:p>
          <a:p>
            <a:pPr marL="137160" indent="0">
              <a:buNone/>
            </a:pPr>
            <a:r>
              <a:rPr lang="ru-RU" sz="2000" dirty="0" smtClean="0"/>
              <a:t>Лук</a:t>
            </a:r>
          </a:p>
          <a:p>
            <a:pPr marL="137160" indent="0">
              <a:buNone/>
            </a:pPr>
            <a:r>
              <a:rPr lang="ru-RU" sz="2000" dirty="0" smtClean="0"/>
              <a:t>Ввысь:</a:t>
            </a:r>
          </a:p>
          <a:p>
            <a:pPr marL="450850" indent="0">
              <a:buNone/>
            </a:pPr>
            <a:r>
              <a:rPr lang="ru-RU" sz="2000" dirty="0" smtClean="0"/>
              <a:t>Трах</a:t>
            </a:r>
            <a:r>
              <a:rPr lang="ru-RU" sz="2000" dirty="0" smtClean="0"/>
              <a:t>!</a:t>
            </a:r>
          </a:p>
          <a:p>
            <a:pPr marL="450850" indent="0">
              <a:buNone/>
            </a:pPr>
            <a:r>
              <a:rPr lang="ru-RU" sz="2000" dirty="0" smtClean="0"/>
              <a:t>Рысь</a:t>
            </a:r>
          </a:p>
          <a:p>
            <a:pPr marL="450850" indent="0">
              <a:buNone/>
            </a:pPr>
            <a:r>
              <a:rPr lang="ru-RU" sz="2000" dirty="0" smtClean="0"/>
              <a:t>В прах.</a:t>
            </a:r>
          </a:p>
          <a:p>
            <a:pPr marL="137160" indent="0">
              <a:buNone/>
            </a:pPr>
            <a:endParaRPr lang="ru-RU" sz="2000" dirty="0" smtClean="0"/>
          </a:p>
          <a:p>
            <a:pPr marL="137160" indent="0">
              <a:buNone/>
            </a:pPr>
            <a:endParaRPr lang="ru-RU" sz="2000" dirty="0" smtClean="0"/>
          </a:p>
          <a:p>
            <a:endParaRPr lang="ru-RU" sz="2000" dirty="0"/>
          </a:p>
        </p:txBody>
      </p:sp>
      <p:pic>
        <p:nvPicPr>
          <p:cNvPr id="1026" name="Picture 2" descr="F:\УРОК\eseni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99"/>
          <a:stretch/>
        </p:blipFill>
        <p:spPr bwMode="auto">
          <a:xfrm>
            <a:off x="5292080" y="4164360"/>
            <a:ext cx="2052716" cy="26936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УРОК\imgr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8704" y="1276252"/>
            <a:ext cx="2160240" cy="28803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F:\УРОК\selvinsky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16"/>
          <a:stretch/>
        </p:blipFill>
        <p:spPr bwMode="auto">
          <a:xfrm>
            <a:off x="2331926" y="2060848"/>
            <a:ext cx="2112293" cy="28803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050166" y="1276252"/>
            <a:ext cx="3025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И.Л. </a:t>
            </a:r>
            <a:r>
              <a:rPr lang="ru-RU" sz="2000" b="1" dirty="0" smtClean="0"/>
              <a:t>Сельвинский </a:t>
            </a:r>
            <a:r>
              <a:rPr lang="ru-RU" sz="2000" dirty="0"/>
              <a:t> «</a:t>
            </a:r>
            <a:r>
              <a:rPr lang="ru-RU" sz="2000" b="1" dirty="0"/>
              <a:t>Сонет</a:t>
            </a:r>
            <a:r>
              <a:rPr lang="ru-RU" sz="2000" b="1" dirty="0" smtClean="0"/>
              <a:t>»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444219" y="2979274"/>
            <a:ext cx="2450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М. Волошин «Венок сонетов</a:t>
            </a:r>
            <a:r>
              <a:rPr lang="ru-RU" sz="2000" b="1" dirty="0" smtClean="0"/>
              <a:t>»</a:t>
            </a:r>
            <a:endParaRPr lang="ru-RU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2368500" y="6041367"/>
            <a:ext cx="29456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С. Есенин «Шаганэ</a:t>
            </a:r>
            <a:r>
              <a:rPr lang="ru-RU" sz="2000" b="1" dirty="0" smtClean="0"/>
              <a:t>»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015249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12668" y="764704"/>
            <a:ext cx="8751820" cy="5544616"/>
          </a:xfrm>
        </p:spPr>
        <p:txBody>
          <a:bodyPr/>
          <a:lstStyle/>
          <a:p>
            <a:r>
              <a:rPr lang="ru-RU" sz="2400" b="1" dirty="0"/>
              <a:t>Цель</a:t>
            </a:r>
            <a:r>
              <a:rPr lang="ru-RU" sz="2400" b="1" dirty="0" smtClean="0"/>
              <a:t>:</a:t>
            </a: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>
                <a:effectLst/>
              </a:rPr>
              <a:t> </a:t>
            </a:r>
            <a:r>
              <a:rPr lang="ru-RU" sz="2400" dirty="0" smtClean="0">
                <a:effectLst/>
              </a:rPr>
              <a:t>Познакомить </a:t>
            </a:r>
            <a:r>
              <a:rPr lang="ru-RU" sz="2400" dirty="0">
                <a:effectLst/>
              </a:rPr>
              <a:t>с твердой формой стихосложения – </a:t>
            </a:r>
            <a:r>
              <a:rPr lang="ru-RU" sz="2400" dirty="0" smtClean="0">
                <a:effectLst/>
              </a:rPr>
              <a:t>сонетом, с особенностями формирования, развития </a:t>
            </a:r>
            <a:r>
              <a:rPr lang="ru-RU" sz="2400" dirty="0">
                <a:effectLst/>
              </a:rPr>
              <a:t>и </a:t>
            </a:r>
            <a:r>
              <a:rPr lang="ru-RU" sz="2400" dirty="0" smtClean="0">
                <a:effectLst/>
              </a:rPr>
              <a:t>влияния </a:t>
            </a:r>
            <a:r>
              <a:rPr lang="ru-RU" sz="2400" dirty="0">
                <a:effectLst/>
              </a:rPr>
              <a:t>традиций сонетной формы в разных западноевропейских литературах</a:t>
            </a:r>
            <a:r>
              <a:rPr lang="ru-RU" sz="2400" dirty="0" smtClean="0">
                <a:effectLst/>
              </a:rPr>
              <a:t>.</a:t>
            </a:r>
            <a:br>
              <a:rPr lang="ru-RU" sz="2400" dirty="0" smtClean="0">
                <a:effectLst/>
              </a:rPr>
            </a:b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 smtClean="0">
                <a:effectLst/>
              </a:rPr>
              <a:t> </a:t>
            </a:r>
            <a:r>
              <a:rPr lang="ru-RU" sz="2400" b="1" dirty="0" smtClean="0"/>
              <a:t>Задачи</a:t>
            </a:r>
            <a:r>
              <a:rPr lang="ru-RU" sz="2400" b="1" dirty="0"/>
              <a:t>: </a:t>
            </a:r>
            <a:r>
              <a:rPr lang="ru-RU" sz="2400" dirty="0" smtClean="0">
                <a:effectLst/>
              </a:rPr>
              <a:t/>
            </a:r>
            <a:br>
              <a:rPr lang="ru-RU" sz="2400" dirty="0" smtClean="0">
                <a:effectLst/>
              </a:rPr>
            </a:br>
            <a:r>
              <a:rPr lang="ru-RU" sz="2400" dirty="0">
                <a:effectLst/>
              </a:rPr>
              <a:t/>
            </a:r>
            <a:br>
              <a:rPr lang="ru-RU" sz="2400" dirty="0">
                <a:effectLst/>
              </a:rPr>
            </a:br>
            <a:r>
              <a:rPr lang="ru-RU" sz="2400" dirty="0" smtClean="0">
                <a:effectLst/>
              </a:rPr>
              <a:t> 1. Развивать </a:t>
            </a:r>
            <a:r>
              <a:rPr lang="ru-RU" sz="2400" dirty="0">
                <a:effectLst/>
              </a:rPr>
              <a:t>умение анализа поэтического </a:t>
            </a:r>
            <a:r>
              <a:rPr lang="ru-RU" sz="2400" dirty="0" smtClean="0">
                <a:effectLst/>
              </a:rPr>
              <a:t>текста.</a:t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> 2. Развивать </a:t>
            </a:r>
            <a:r>
              <a:rPr lang="ru-RU" sz="2400" dirty="0">
                <a:effectLst/>
              </a:rPr>
              <a:t>аналитические способности </a:t>
            </a:r>
            <a:r>
              <a:rPr lang="ru-RU" sz="2400" dirty="0" smtClean="0">
                <a:effectLst/>
              </a:rPr>
              <a:t>учащихся.</a:t>
            </a:r>
            <a:br>
              <a:rPr lang="ru-RU" sz="2400" dirty="0" smtClean="0">
                <a:effectLst/>
              </a:rPr>
            </a:br>
            <a:r>
              <a:rPr lang="ru-RU" sz="2400" dirty="0" smtClean="0">
                <a:effectLst/>
              </a:rPr>
              <a:t> 3. </a:t>
            </a:r>
            <a:r>
              <a:rPr lang="ru-RU" sz="2400" dirty="0">
                <a:effectLst/>
              </a:rPr>
              <a:t>Р</a:t>
            </a:r>
            <a:r>
              <a:rPr lang="ru-RU" sz="2400" dirty="0" smtClean="0">
                <a:effectLst/>
              </a:rPr>
              <a:t>азвивать </a:t>
            </a:r>
            <a:r>
              <a:rPr lang="ru-RU" sz="2400" dirty="0">
                <a:effectLst/>
              </a:rPr>
              <a:t>творческую мыслительную деятельность </a:t>
            </a:r>
            <a:r>
              <a:rPr lang="ru-RU" sz="2400" dirty="0" smtClean="0">
                <a:effectLst/>
              </a:rPr>
              <a:t>учащихся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724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8219256" cy="180054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 smtClean="0"/>
              <a:t>Общественное развитие России в 18 веке было ориентировано на Европу, поэтому западноевропейская традиция, а не восточная литература оказали особое влияние на развитие русской литературы.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731168"/>
          </a:xfrm>
        </p:spPr>
        <p:txBody>
          <a:bodyPr/>
          <a:lstStyle/>
          <a:p>
            <a:r>
              <a:rPr lang="ru-RU" sz="4000" b="1" dirty="0" smtClean="0"/>
              <a:t>                Тезис</a:t>
            </a:r>
            <a:endParaRPr lang="ru-RU" sz="4000" b="1" dirty="0"/>
          </a:p>
        </p:txBody>
      </p:sp>
      <p:pic>
        <p:nvPicPr>
          <p:cNvPr id="2050" name="Picture 2" descr="C:\Users\Ritm\Desktop\0001-002-Tainstvennaja-sila-sonetov-SHekspir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91" t="6250" r="4811" b="7609"/>
          <a:stretch/>
        </p:blipFill>
        <p:spPr bwMode="auto">
          <a:xfrm>
            <a:off x="4067034" y="3548419"/>
            <a:ext cx="4285396" cy="294791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94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068960"/>
            <a:ext cx="8229600" cy="3481560"/>
          </a:xfrm>
        </p:spPr>
        <p:txBody>
          <a:bodyPr>
            <a:normAutofit/>
          </a:bodyPr>
          <a:lstStyle/>
          <a:p>
            <a:pPr marL="137160" indent="0" algn="just">
              <a:buNone/>
            </a:pPr>
            <a:r>
              <a:rPr lang="ru-RU" sz="2400" dirty="0" err="1"/>
              <a:t>Николо</a:t>
            </a:r>
            <a:r>
              <a:rPr lang="ru-RU" sz="2400" dirty="0"/>
              <a:t> </a:t>
            </a:r>
            <a:r>
              <a:rPr lang="ru-RU" sz="2400" dirty="0" err="1"/>
              <a:t>Буало</a:t>
            </a:r>
            <a:r>
              <a:rPr lang="ru-RU" sz="2400" dirty="0"/>
              <a:t> – французский </a:t>
            </a:r>
            <a:r>
              <a:rPr lang="ru-RU" sz="2400" dirty="0" err="1" smtClean="0"/>
              <a:t>мыслитель,поэт</a:t>
            </a:r>
            <a:r>
              <a:rPr lang="ru-RU" sz="2400" dirty="0" smtClean="0"/>
              <a:t>, критик, теоретик классицизма, </a:t>
            </a:r>
            <a:r>
              <a:rPr lang="ru-RU" sz="2400" dirty="0"/>
              <a:t>создатель многих литературных </a:t>
            </a:r>
            <a:r>
              <a:rPr lang="ru-RU" sz="2400" dirty="0" smtClean="0"/>
              <a:t>трактатов в поэме «Поэтика искусства» сформулировал ряд законов поэзии. </a:t>
            </a:r>
            <a:r>
              <a:rPr lang="ru-RU" sz="2400" dirty="0"/>
              <a:t>Ч</a:t>
            </a:r>
            <a:r>
              <a:rPr lang="ru-RU" sz="2400" dirty="0" smtClean="0"/>
              <a:t>есть </a:t>
            </a:r>
            <a:r>
              <a:rPr lang="ru-RU" sz="2400" dirty="0"/>
              <a:t>изобретения </a:t>
            </a:r>
            <a:r>
              <a:rPr lang="ru-RU" sz="2400" dirty="0" smtClean="0"/>
              <a:t>сонета он </a:t>
            </a:r>
            <a:r>
              <a:rPr lang="ru-RU" sz="2400" dirty="0"/>
              <a:t>отдал предводителю муз – Аполлону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6748" y="274638"/>
            <a:ext cx="5830051" cy="1498178"/>
          </a:xfrm>
        </p:spPr>
        <p:txBody>
          <a:bodyPr/>
          <a:lstStyle/>
          <a:p>
            <a:r>
              <a:rPr lang="ru-RU" sz="3600" dirty="0" smtClean="0"/>
              <a:t>            </a:t>
            </a:r>
            <a:r>
              <a:rPr lang="ru-RU" sz="4000" b="1" dirty="0" err="1" smtClean="0"/>
              <a:t>Николо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Буало</a:t>
            </a:r>
            <a:r>
              <a:rPr lang="ru-RU" sz="4000" b="1" dirty="0" smtClean="0"/>
              <a:t> </a:t>
            </a:r>
            <a:br>
              <a:rPr lang="ru-RU" sz="4000" b="1" dirty="0" smtClean="0"/>
            </a:br>
            <a:r>
              <a:rPr lang="ru-RU" sz="4000" b="1" dirty="0" smtClean="0"/>
              <a:t>            (1636 - 1711)</a:t>
            </a:r>
            <a:endParaRPr lang="ru-RU" sz="4000" b="1" dirty="0"/>
          </a:p>
        </p:txBody>
      </p:sp>
      <p:pic>
        <p:nvPicPr>
          <p:cNvPr id="4098" name="Picture 2" descr="F:\УРОК\картинки\imgr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31" y="444214"/>
            <a:ext cx="2622003" cy="30243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390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61662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/>
              <a:t>В тот день, когда он был на стихотворцев зол,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Законы строгие Сонета изобрел.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Вначале, молвил он, должны быть два катрена,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Соединяют их две рифмы неизменно,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Двумя терцетами кончается сонет,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Мысль завершенную хранит любой терцет.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В сонете Аполлон завел порядок строгий: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Он указал размер и сосчитал все слоги,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В нем повторять слова поэтам запретил.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И бледный вялый стих сурово осудил.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Теперь гордится он работой не напрасной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/>
              <a:t>Поэму в сотни строк затмил сонет прекрасный.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Особенности сонета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00263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52128"/>
          </a:xfrm>
        </p:spPr>
        <p:txBody>
          <a:bodyPr>
            <a:normAutofit/>
          </a:bodyPr>
          <a:lstStyle/>
          <a:p>
            <a:r>
              <a:rPr lang="ru-RU" b="1" dirty="0">
                <a:effectLst/>
              </a:rPr>
              <a:t>История создания </a:t>
            </a:r>
            <a:r>
              <a:rPr lang="ru-RU" b="1" dirty="0" smtClean="0">
                <a:effectLst/>
              </a:rPr>
              <a:t>сонета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79512" y="1340768"/>
            <a:ext cx="8280920" cy="1944216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2400" b="1" dirty="0"/>
              <a:t>Слово «сонет» происходит от итальянского </a:t>
            </a:r>
            <a:r>
              <a:rPr lang="en-US" sz="2400" b="1" dirty="0" err="1"/>
              <a:t>sontto</a:t>
            </a:r>
            <a:r>
              <a:rPr lang="en-US" sz="2400" b="1" dirty="0"/>
              <a:t> </a:t>
            </a:r>
            <a:r>
              <a:rPr lang="ru-RU" sz="2400" b="1" dirty="0"/>
              <a:t>– песенка и от латинского – </a:t>
            </a:r>
            <a:r>
              <a:rPr lang="en-US" sz="2400" b="1" dirty="0" err="1"/>
              <a:t>sonitus</a:t>
            </a:r>
            <a:r>
              <a:rPr lang="en-US" sz="2400" b="1" dirty="0"/>
              <a:t> </a:t>
            </a:r>
            <a:r>
              <a:rPr lang="ru-RU" sz="2400" b="1" dirty="0"/>
              <a:t>– короткий звук.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355976" y="3166106"/>
            <a:ext cx="4320480" cy="3503254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2400" dirty="0" smtClean="0"/>
              <a:t>«…поэзия – как корабль, которому надо оторваться от берега, выйти в открытое море и тогда лишь поставить все паруса»</a:t>
            </a:r>
          </a:p>
          <a:p>
            <a:pPr marL="137160" indent="0" algn="r">
              <a:buNone/>
            </a:pPr>
            <a:r>
              <a:rPr lang="ru-RU" sz="2400" dirty="0" smtClean="0"/>
              <a:t>                       Гете</a:t>
            </a:r>
            <a:endParaRPr lang="ru-RU" sz="2400" dirty="0"/>
          </a:p>
        </p:txBody>
      </p:sp>
      <p:pic>
        <p:nvPicPr>
          <p:cNvPr id="3074" name="Picture 2" descr="C:\Users\Ritm\Desktop\anim108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212976"/>
            <a:ext cx="3528391" cy="274148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558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40011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 smtClean="0">
                <a:effectLst/>
              </a:rPr>
              <a:t>Данте Алигьери и Франческо </a:t>
            </a:r>
            <a:r>
              <a:rPr lang="ru-RU" sz="4400" b="1" dirty="0" err="1" smtClean="0">
                <a:effectLst/>
              </a:rPr>
              <a:t>петрарка</a:t>
            </a:r>
            <a:r>
              <a:rPr lang="ru-RU" sz="4400" b="1" dirty="0" smtClean="0">
                <a:effectLst/>
              </a:rPr>
              <a:t> – создатели </a:t>
            </a:r>
            <a:r>
              <a:rPr lang="ru-RU" sz="4400" b="1" dirty="0" smtClean="0">
                <a:effectLst/>
              </a:rPr>
              <a:t>сонета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1916832"/>
            <a:ext cx="8712968" cy="648072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Данте (1265 – 1321)            </a:t>
            </a:r>
            <a:r>
              <a:rPr lang="ru-RU" sz="2600" dirty="0" smtClean="0"/>
              <a:t>          Ф</a:t>
            </a:r>
            <a:r>
              <a:rPr lang="ru-RU" sz="2600" dirty="0" smtClean="0"/>
              <a:t>. Петрарка (1304 - 1374)</a:t>
            </a:r>
            <a:endParaRPr lang="ru-RU" sz="2600" dirty="0"/>
          </a:p>
        </p:txBody>
      </p:sp>
      <p:pic>
        <p:nvPicPr>
          <p:cNvPr id="3074" name="Picture 2" descr="F:\УРОК\картинки\220px-Dante-alighieri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8" t="-125" r="6201" b="4445"/>
          <a:stretch/>
        </p:blipFill>
        <p:spPr bwMode="auto">
          <a:xfrm>
            <a:off x="323528" y="2906973"/>
            <a:ext cx="2808312" cy="376309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F:\УРОК\картинки\imgres (3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787991"/>
            <a:ext cx="2808312" cy="38820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881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Структура       сонета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355976" y="908720"/>
            <a:ext cx="4608512" cy="6336704"/>
          </a:xfrm>
        </p:spPr>
        <p:txBody>
          <a:bodyPr>
            <a:normAutofit/>
          </a:bodyPr>
          <a:lstStyle/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100" dirty="0"/>
              <a:t> </a:t>
            </a:r>
            <a:r>
              <a:rPr lang="ru-RU" sz="1600" dirty="0"/>
              <a:t>Столь благородна, столь скромна бывает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/>
              <a:t>  </a:t>
            </a:r>
            <a:r>
              <a:rPr lang="ru-RU" sz="1600" dirty="0"/>
              <a:t>Мадонна, отвечая на поклон,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 </a:t>
            </a:r>
            <a:r>
              <a:rPr lang="ru-RU" sz="1600" dirty="0" smtClean="0"/>
              <a:t> </a:t>
            </a:r>
            <a:r>
              <a:rPr lang="ru-RU" sz="1600" dirty="0"/>
              <a:t>Что близ нее язык молчит, смущен,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 </a:t>
            </a:r>
            <a:r>
              <a:rPr lang="ru-RU" sz="1600" dirty="0" smtClean="0"/>
              <a:t> И </a:t>
            </a:r>
            <a:r>
              <a:rPr lang="ru-RU" sz="1600" dirty="0"/>
              <a:t>око к ней подняться не дерзает</a:t>
            </a:r>
            <a:r>
              <a:rPr lang="ru-RU" sz="1600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600" dirty="0"/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Она идет, восторгам не внимая,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И стан её смиреньем обличен,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И кажется: от неба низведен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Сей призрак к нам, да чудо здесь являет</a:t>
            </a:r>
            <a:r>
              <a:rPr lang="ru-RU" sz="1600" dirty="0" smtClean="0"/>
              <a:t>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sz="1600" dirty="0"/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/>
              <a:t>Такой </a:t>
            </a:r>
            <a:r>
              <a:rPr lang="ru-RU" sz="1600" dirty="0"/>
              <a:t>восторг очам она несет</a:t>
            </a:r>
            <a:r>
              <a:rPr lang="ru-RU" sz="1600" dirty="0" smtClean="0"/>
              <a:t>,  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/>
              <a:t>Что</a:t>
            </a:r>
            <a:r>
              <a:rPr lang="ru-RU" sz="1600" dirty="0"/>
              <a:t>, </a:t>
            </a:r>
            <a:r>
              <a:rPr lang="ru-RU" sz="1600" dirty="0" err="1"/>
              <a:t>встретясь</a:t>
            </a:r>
            <a:r>
              <a:rPr lang="ru-RU" sz="1600" dirty="0"/>
              <a:t> с ней, ты </a:t>
            </a:r>
            <a:r>
              <a:rPr lang="ru-RU" sz="1600" dirty="0" smtClean="0"/>
              <a:t>обретаешь радость,          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/>
              <a:t>Которой </a:t>
            </a:r>
            <a:r>
              <a:rPr lang="ru-RU" sz="1600" dirty="0" err="1"/>
              <a:t>непознавший</a:t>
            </a:r>
            <a:r>
              <a:rPr lang="ru-RU" sz="1600" dirty="0"/>
              <a:t> не поймет,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 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/>
              <a:t> И </a:t>
            </a:r>
            <a:r>
              <a:rPr lang="ru-RU" sz="1600" dirty="0"/>
              <a:t>словно бы от уст её </a:t>
            </a:r>
            <a:r>
              <a:rPr lang="ru-RU" sz="1600" dirty="0" smtClean="0"/>
              <a:t>идёт  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/>
              <a:t> Любовный </a:t>
            </a:r>
            <a:r>
              <a:rPr lang="ru-RU" sz="1600" dirty="0"/>
              <a:t>дух, льющий в </a:t>
            </a:r>
            <a:r>
              <a:rPr lang="ru-RU" sz="1600" dirty="0" smtClean="0"/>
              <a:t>сердце сладость,    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 smtClean="0"/>
              <a:t>Твердя </a:t>
            </a:r>
            <a:r>
              <a:rPr lang="ru-RU" sz="1600" dirty="0"/>
              <a:t>душе: «Вздохни…» - и воздыхаем.</a:t>
            </a:r>
          </a:p>
          <a:p>
            <a:pPr marL="13716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600" dirty="0"/>
              <a:t>                                                                    </a:t>
            </a:r>
            <a:r>
              <a:rPr lang="ru-RU" sz="1600" dirty="0" smtClean="0"/>
              <a:t>Данте</a:t>
            </a:r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251520" y="1124744"/>
            <a:ext cx="3744416" cy="5832648"/>
          </a:xfrm>
        </p:spPr>
        <p:txBody>
          <a:bodyPr>
            <a:noAutofit/>
          </a:bodyPr>
          <a:lstStyle/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О вашей красоте в стихах </a:t>
            </a:r>
            <a:r>
              <a:rPr lang="ru-RU" sz="1600" dirty="0" smtClean="0"/>
              <a:t>молчу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 smtClean="0"/>
              <a:t>И</a:t>
            </a:r>
            <a:r>
              <a:rPr lang="ru-RU" sz="1600" dirty="0"/>
              <a:t>. чувствуя глубокое смущенье,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Хочу исправить это упущенье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И к первой встрече памятью лечу.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 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Но вижу – бремя мне не по плечу,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Тут не поможет все мое уменье,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И знает, что бессильно, вдохновенье,-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И я его напрасно горячу.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 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Не раз преисполнялся я отваги,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Но звуки из груди не вырывались.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Кто я такой, чтоб взмыть в такую высь?	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 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Не раз перо я подносил к бумаге,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Но и рука, и разум мой сдавались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На первом слоге. И опять сдались.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                              </a:t>
            </a:r>
          </a:p>
          <a:p>
            <a:pPr marL="137160" indent="0">
              <a:spcBef>
                <a:spcPts val="0"/>
              </a:spcBef>
              <a:buNone/>
            </a:pPr>
            <a:r>
              <a:rPr lang="ru-RU" sz="1600" dirty="0"/>
              <a:t>                             </a:t>
            </a:r>
            <a:r>
              <a:rPr lang="ru-RU" sz="1600" dirty="0" smtClean="0"/>
              <a:t>            </a:t>
            </a:r>
            <a:r>
              <a:rPr lang="ru-RU" sz="1600" dirty="0"/>
              <a:t>Ф. Петрарка</a:t>
            </a:r>
          </a:p>
        </p:txBody>
      </p:sp>
    </p:spTree>
    <p:extLst>
      <p:ext uri="{BB962C8B-B14F-4D97-AF65-F5344CB8AC3E}">
        <p14:creationId xmlns:p14="http://schemas.microsoft.com/office/powerpoint/2010/main" val="338154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44824"/>
            <a:ext cx="4824536" cy="5013176"/>
          </a:xfrm>
        </p:spPr>
        <p:txBody>
          <a:bodyPr>
            <a:normAutofit/>
          </a:bodyPr>
          <a:lstStyle/>
          <a:p>
            <a:pPr marL="137160" indent="0">
              <a:buNone/>
            </a:pPr>
            <a:r>
              <a:rPr lang="ru-RU" sz="2400" dirty="0" smtClean="0"/>
              <a:t> </a:t>
            </a:r>
            <a:r>
              <a:rPr lang="ru-RU" sz="2400" dirty="0"/>
              <a:t>Перед нами сонет, так как состоит из 14 строк. Это первый тип сонета, его классическая форма (</a:t>
            </a:r>
            <a:r>
              <a:rPr lang="ru-RU" sz="2400" dirty="0" err="1"/>
              <a:t>петрарковский</a:t>
            </a:r>
            <a:r>
              <a:rPr lang="ru-RU" sz="2400" dirty="0"/>
              <a:t> сонет). Состоит из двух частей: октавы (восьмистишья), делящейся на два катрена (</a:t>
            </a:r>
            <a:r>
              <a:rPr lang="ru-RU" sz="2400" dirty="0" err="1"/>
              <a:t>четырехстишья</a:t>
            </a:r>
            <a:r>
              <a:rPr lang="ru-RU" sz="2400" dirty="0"/>
              <a:t>) и </a:t>
            </a:r>
            <a:r>
              <a:rPr lang="ru-RU" sz="2400" dirty="0" err="1"/>
              <a:t>сестета</a:t>
            </a:r>
            <a:r>
              <a:rPr lang="ru-RU" sz="2400" dirty="0"/>
              <a:t> (</a:t>
            </a:r>
            <a:r>
              <a:rPr lang="ru-RU" sz="2400" dirty="0" err="1"/>
              <a:t>шестистишья</a:t>
            </a:r>
            <a:r>
              <a:rPr lang="ru-RU" sz="2400" dirty="0"/>
              <a:t>), располагающегося на два </a:t>
            </a:r>
            <a:r>
              <a:rPr lang="ru-RU" sz="2400" dirty="0" err="1"/>
              <a:t>терцена</a:t>
            </a:r>
            <a:r>
              <a:rPr lang="ru-RU" sz="2400" dirty="0"/>
              <a:t> (трехстишья).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437512" cy="85010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err="1" smtClean="0"/>
              <a:t>Петрарковский</a:t>
            </a:r>
            <a:r>
              <a:rPr lang="ru-RU" sz="4000" b="1" dirty="0" smtClean="0"/>
              <a:t>  </a:t>
            </a:r>
            <a:r>
              <a:rPr lang="ru-RU" sz="4000" b="1" dirty="0" smtClean="0"/>
              <a:t>сонет</a:t>
            </a:r>
            <a:endParaRPr lang="ru-RU" sz="4000" b="1" dirty="0"/>
          </a:p>
        </p:txBody>
      </p:sp>
      <p:pic>
        <p:nvPicPr>
          <p:cNvPr id="4099" name="Picture 3" descr="C:\Users\Ritm\Desktop\250px-Petrarch_by_Bargilla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68" t="-1" r="14690" b="-1160"/>
          <a:stretch/>
        </p:blipFill>
        <p:spPr bwMode="auto">
          <a:xfrm>
            <a:off x="5554639" y="1196752"/>
            <a:ext cx="3158749" cy="56612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806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590</TotalTime>
  <Words>1034</Words>
  <Application>Microsoft Office PowerPoint</Application>
  <PresentationFormat>Экран (4:3)</PresentationFormat>
  <Paragraphs>162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Базовая</vt:lpstr>
      <vt:lpstr> Традиции в развитии сонета</vt:lpstr>
      <vt:lpstr>Цель:   Познакомить с твердой формой стихосложения – сонетом, с особенностями формирования, развития и влияния традиций сонетной формы в разных западноевропейских литературах.   Задачи:    1. Развивать умение анализа поэтического текста.  2. Развивать аналитические способности учащихся.  3. Развивать творческую мыслительную деятельность учащихся </vt:lpstr>
      <vt:lpstr>                Тезис</vt:lpstr>
      <vt:lpstr>            Николо Буало              (1636 - 1711)</vt:lpstr>
      <vt:lpstr>Особенности сонета</vt:lpstr>
      <vt:lpstr>История создания сонета</vt:lpstr>
      <vt:lpstr>Данте Алигьери и Франческо петрарка – создатели сонета</vt:lpstr>
      <vt:lpstr>Структура       сонета</vt:lpstr>
      <vt:lpstr>Петрарковский  сонет</vt:lpstr>
      <vt:lpstr>В. Шекспир</vt:lpstr>
      <vt:lpstr>     Герои сонетов</vt:lpstr>
      <vt:lpstr>Лаура де   Новес       (1301 - 1348)</vt:lpstr>
      <vt:lpstr>Вдыхаю, словно шелестит листвой Печальный ветер, слезы льются градом, Когда смотрю на вас печальным взглядом Из-за которой в мире я чужой… </vt:lpstr>
      <vt:lpstr>«Смуглая леди»</vt:lpstr>
      <vt:lpstr>История любви лирического героя и  «смуглой леди»</vt:lpstr>
      <vt:lpstr>Основные принципы построения сонета по его содержанию</vt:lpstr>
      <vt:lpstr>Развитие сонета в русской литературе</vt:lpstr>
      <vt:lpstr>Сонеты 20 века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Цель:  Знакомство с твердой формой стихосложения – сонетом. Формирование, развитие и влияние традиций сонетной формы в разных западноевропейских литературах. Задачи:  Развивать умение анализа поэтического текста, развивать аналитические способности учащихся, развивать творческую мыслительную деятельность уча</dc:title>
  <dc:creator>Людмила</dc:creator>
  <cp:lastModifiedBy>Toshiba</cp:lastModifiedBy>
  <cp:revision>51</cp:revision>
  <dcterms:created xsi:type="dcterms:W3CDTF">2013-01-11T11:12:13Z</dcterms:created>
  <dcterms:modified xsi:type="dcterms:W3CDTF">2013-01-29T17:54:59Z</dcterms:modified>
</cp:coreProperties>
</file>