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1" r:id="rId5"/>
    <p:sldId id="256" r:id="rId6"/>
    <p:sldId id="262" r:id="rId7"/>
    <p:sldId id="264" r:id="rId8"/>
    <p:sldId id="265" r:id="rId9"/>
    <p:sldId id="268" r:id="rId10"/>
    <p:sldId id="269" r:id="rId11"/>
    <p:sldId id="266" r:id="rId12"/>
    <p:sldId id="270" r:id="rId13"/>
    <p:sldId id="267" r:id="rId14"/>
    <p:sldId id="271" r:id="rId15"/>
    <p:sldId id="26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8CB2262-5D36-4AED-B6EB-AFCEB7286DB1}" type="datetimeFigureOut">
              <a:rPr lang="ru-RU" smtClean="0"/>
              <a:t>28.01.2013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10B8DD5-FDBA-46B5-B705-38D95C865C5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buNone/>
            </a:pPr>
            <a:r>
              <a:rPr lang="ru-RU" sz="4400" dirty="0" smtClean="0"/>
              <a:t>Чередование – изменение одного звука на другой или одной буквы на другую в пределах одной морфемы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0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13298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•	В тридевятом царстве, в тридесятом государстве снег горел, соломой тушили, много народу </a:t>
            </a:r>
            <a:r>
              <a:rPr lang="ru-RU" dirty="0" err="1"/>
              <a:t>покрушили</a:t>
            </a:r>
            <a:r>
              <a:rPr lang="ru-RU" dirty="0"/>
              <a:t>, тем дела не порешили.</a:t>
            </a:r>
          </a:p>
          <a:p>
            <a:r>
              <a:rPr lang="ru-RU" dirty="0"/>
              <a:t>•	Жил царь на царстве как сыр на скатерти.</a:t>
            </a:r>
          </a:p>
          <a:p>
            <a:r>
              <a:rPr lang="ru-RU" dirty="0"/>
              <a:t>•	Реки текли молочные, берега были кисельные, а по полям летали жареные куропатки.</a:t>
            </a:r>
          </a:p>
          <a:p>
            <a:r>
              <a:rPr lang="ru-RU" dirty="0"/>
              <a:t>•	Разодрались комар с мухой. Комар укусил муху, а муха-то - слепня, а слепень-то - шершня, а шершень-то - воробья. И пошел тут бой - не разлить бойцов водой. Это еще не сказка, а присказка, сказка вся впереди.</a:t>
            </a:r>
          </a:p>
          <a:p>
            <a:r>
              <a:rPr lang="ru-RU" dirty="0"/>
              <a:t>•	Вы хотите сказочку? Сказочка – это </a:t>
            </a:r>
            <a:r>
              <a:rPr lang="ru-RU" dirty="0" err="1"/>
              <a:t>вязочка</a:t>
            </a:r>
            <a:r>
              <a:rPr lang="ru-RU" dirty="0"/>
              <a:t>, сплетена она из лунного света, перевязана солнечным лучом, а обвита поясом.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Присказки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165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988840"/>
            <a:ext cx="8280920" cy="460851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•	Не белые лебеди по небу вереницей летят, а русские люди сказку говорят.</a:t>
            </a:r>
          </a:p>
          <a:p>
            <a:r>
              <a:rPr lang="ru-RU" dirty="0"/>
              <a:t>•	Сказка — быль не быль, да и не вранье, а бывальщина старых годов. Верьте ей не верьте, а слушать слушайте до конца: конец — всему делу венец.</a:t>
            </a:r>
          </a:p>
          <a:p>
            <a:r>
              <a:rPr lang="ru-RU" dirty="0"/>
              <a:t>•	А ведь пословица не мимо молвится: не любо — не слушай, а врать не мешай.</a:t>
            </a:r>
          </a:p>
          <a:p>
            <a:r>
              <a:rPr lang="ru-RU" dirty="0"/>
              <a:t>•	Да то еще не сказка, а присказка, сказка-то впереди будет.</a:t>
            </a:r>
          </a:p>
          <a:p>
            <a:r>
              <a:rPr lang="ru-RU" dirty="0"/>
              <a:t>•	Начинается наша сказка от правды, растет на выдумке, жнут ее вымыслом, молотят шутками, </a:t>
            </a:r>
            <a:r>
              <a:rPr lang="ru-RU" dirty="0" err="1"/>
              <a:t>провевают</a:t>
            </a:r>
            <a:r>
              <a:rPr lang="ru-RU" dirty="0"/>
              <a:t> прибаутками, продают за ласковое слово сказочнику. Просим теперь, честные господа, пожалуйте сюда нашей сказки послушать! Нашли мы ее в свитках старинных, на столбах длинных, разбирали по складам три дня с </a:t>
            </a:r>
            <a:r>
              <a:rPr lang="ru-RU" dirty="0" err="1"/>
              <a:t>подденком</a:t>
            </a:r>
            <a:r>
              <a:rPr lang="ru-RU" dirty="0"/>
              <a:t>. Чего не разобрали — не осудите: свитки были ветхие, а скоропись на них нечеткая.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Зачин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76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	За далёкими полями, за глубокими морями, за высокими горами, средь лазоревых полян, в некотором царстве, небесном государстве жил-был…</a:t>
            </a:r>
          </a:p>
          <a:p>
            <a:r>
              <a:rPr lang="ru-RU" dirty="0"/>
              <a:t>•	В некотором царстве, в некотором государстве…</a:t>
            </a:r>
          </a:p>
          <a:p>
            <a:r>
              <a:rPr lang="ru-RU" dirty="0"/>
              <a:t>•	В тридевятом царстве, в тридесятом государстве…</a:t>
            </a:r>
          </a:p>
          <a:p>
            <a:r>
              <a:rPr lang="ru-RU" dirty="0"/>
              <a:t>•	Жили-были…</a:t>
            </a:r>
          </a:p>
          <a:p>
            <a:r>
              <a:rPr lang="ru-RU" dirty="0"/>
              <a:t>•	В некотором царстве, за тридевять земель – в тридесятом государстве…</a:t>
            </a:r>
          </a:p>
          <a:p>
            <a:r>
              <a:rPr lang="ru-RU" dirty="0"/>
              <a:t>•	В тридесятом царстве, небывалом государстве…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Зачин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7889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•	На дворе у них была лужа, а в ней щука, а в щуке-то </a:t>
            </a:r>
            <a:r>
              <a:rPr lang="ru-RU" sz="2800" dirty="0" err="1"/>
              <a:t>огонец</a:t>
            </a:r>
            <a:r>
              <a:rPr lang="ru-RU" sz="2800" dirty="0"/>
              <a:t>; этой сказочке конец.</a:t>
            </a:r>
          </a:p>
          <a:p>
            <a:r>
              <a:rPr lang="ru-RU" sz="2800" dirty="0"/>
              <a:t>•	Сама она – радость, в глазах её – ласка. Тут пир начался, и кончилась сказка</a:t>
            </a:r>
          </a:p>
          <a:p>
            <a:r>
              <a:rPr lang="ru-RU" sz="2800" dirty="0"/>
              <a:t>•	Устроили пир на весь мир, и я там был, и мёд я пил, по усам текло, а в рот не попало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Концовка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03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	Вот вам сказка, а мне бубликов связка.</a:t>
            </a:r>
          </a:p>
          <a:p>
            <a:r>
              <a:rPr lang="ru-RU" dirty="0"/>
              <a:t>•	Когда каша сварится, тогда и сказка продлится</a:t>
            </a:r>
          </a:p>
          <a:p>
            <a:r>
              <a:rPr lang="ru-RU" dirty="0"/>
              <a:t>•	Стали жить-поживать – добра наживать.</a:t>
            </a:r>
          </a:p>
          <a:p>
            <a:r>
              <a:rPr lang="ru-RU" dirty="0"/>
              <a:t>•	И сейчас живут – хлеб жуют.</a:t>
            </a:r>
          </a:p>
          <a:p>
            <a:r>
              <a:rPr lang="ru-RU" dirty="0"/>
              <a:t>•	Вот и сказочке конец, а кто слушал молодец!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Концовка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6381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buNone/>
            </a:pPr>
            <a:r>
              <a:rPr lang="ru-RU" sz="4000" dirty="0"/>
              <a:t>Составьте текст сказки на основании </a:t>
            </a:r>
            <a:r>
              <a:rPr lang="ru-RU" sz="4000" dirty="0" smtClean="0"/>
              <a:t>записанного </a:t>
            </a:r>
            <a:r>
              <a:rPr lang="ru-RU" sz="4000" dirty="0"/>
              <a:t>вами на уроке плана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944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>
              <a:buNone/>
            </a:pPr>
            <a:r>
              <a:rPr lang="ru-RU" sz="2800" dirty="0" smtClean="0"/>
              <a:t>Мельничные – мельница – мельник (</a:t>
            </a:r>
            <a:r>
              <a:rPr lang="ru-RU" sz="2800" dirty="0" err="1"/>
              <a:t>чн</a:t>
            </a:r>
            <a:r>
              <a:rPr lang="ru-RU" sz="2800" dirty="0"/>
              <a:t>//ц//к) </a:t>
            </a:r>
            <a:endParaRPr lang="ru-RU" sz="2800" dirty="0" smtClean="0"/>
          </a:p>
          <a:p>
            <a:pPr indent="0">
              <a:buNone/>
            </a:pPr>
            <a:r>
              <a:rPr lang="ru-RU" sz="2800" dirty="0" smtClean="0"/>
              <a:t>Мельничные – молоть (е//о)</a:t>
            </a:r>
          </a:p>
          <a:p>
            <a:pPr indent="0">
              <a:buNone/>
            </a:pPr>
            <a:r>
              <a:rPr lang="ru-RU" sz="2800" dirty="0" smtClean="0"/>
              <a:t>Разбуженные – будить (ж//д)</a:t>
            </a:r>
          </a:p>
          <a:p>
            <a:pPr indent="0">
              <a:buNone/>
            </a:pPr>
            <a:r>
              <a:rPr lang="ru-RU" sz="2800" dirty="0" smtClean="0"/>
              <a:t>Толчками – толкать (</a:t>
            </a:r>
            <a:r>
              <a:rPr lang="ru-RU" sz="2800" dirty="0" err="1"/>
              <a:t>чк</a:t>
            </a:r>
            <a:r>
              <a:rPr lang="ru-RU" sz="2800" dirty="0"/>
              <a:t>//к) </a:t>
            </a:r>
            <a:endParaRPr lang="ru-RU" sz="2800" dirty="0" smtClean="0"/>
          </a:p>
          <a:p>
            <a:pPr indent="0">
              <a:buNone/>
            </a:pPr>
            <a:r>
              <a:rPr lang="ru-RU" sz="2800" dirty="0" smtClean="0"/>
              <a:t>Толчками – выталкивать (о//а)</a:t>
            </a:r>
          </a:p>
          <a:p>
            <a:pPr indent="0">
              <a:buNone/>
            </a:pPr>
            <a:r>
              <a:rPr lang="ru-RU" sz="2800" dirty="0" smtClean="0"/>
              <a:t>Вздрагивали – вздрогнуть (а//о)</a:t>
            </a:r>
          </a:p>
          <a:p>
            <a:pPr indent="0">
              <a:buNone/>
            </a:pPr>
            <a:r>
              <a:rPr lang="ru-RU" sz="2800" dirty="0" smtClean="0"/>
              <a:t>Кружились – круги (ж//г)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42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Мельни</a:t>
            </a:r>
            <a:r>
              <a:rPr lang="ru-RU" sz="3600" u="dbl" dirty="0" smtClean="0"/>
              <a:t>чн</a:t>
            </a:r>
            <a:r>
              <a:rPr lang="ru-RU" sz="3600" dirty="0" smtClean="0"/>
              <a:t>ые</a:t>
            </a:r>
          </a:p>
          <a:p>
            <a:r>
              <a:rPr lang="ru-RU" sz="3600" dirty="0" smtClean="0"/>
              <a:t>Тол</a:t>
            </a:r>
            <a:r>
              <a:rPr lang="ru-RU" sz="3600" u="dbl" dirty="0" smtClean="0"/>
              <a:t>чк</a:t>
            </a:r>
            <a:r>
              <a:rPr lang="ru-RU" sz="3600" dirty="0" smtClean="0"/>
              <a:t>ами</a:t>
            </a:r>
          </a:p>
          <a:p>
            <a:r>
              <a:rPr lang="ru-RU" sz="3600" dirty="0" smtClean="0"/>
              <a:t>Просну</a:t>
            </a:r>
            <a:r>
              <a:rPr lang="ru-RU" sz="3600" u="sng" dirty="0" smtClean="0"/>
              <a:t>ть</a:t>
            </a:r>
            <a:r>
              <a:rPr lang="ru-RU" sz="3600" dirty="0" smtClean="0"/>
              <a:t>ся (инфинитив)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759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Добираться</a:t>
            </a:r>
          </a:p>
          <a:p>
            <a:r>
              <a:rPr lang="ru-RU" sz="4800" dirty="0" smtClean="0"/>
              <a:t>Доберусь</a:t>
            </a:r>
          </a:p>
          <a:p>
            <a:r>
              <a:rPr lang="ru-RU" sz="4800" dirty="0" smtClean="0"/>
              <a:t>Добрался</a:t>
            </a:r>
            <a:endParaRPr lang="ru-RU" sz="4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Добраться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78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7056784" cy="1944216"/>
          </a:xfrm>
        </p:spPr>
        <p:txBody>
          <a:bodyPr/>
          <a:lstStyle/>
          <a:p>
            <a:r>
              <a:rPr lang="ru-RU" dirty="0"/>
              <a:t>Чередование букв е//и в </a:t>
            </a:r>
            <a:r>
              <a:rPr lang="ru-RU" dirty="0" smtClean="0"/>
              <a:t>корнях слов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153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Рубрика «Компьютер»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827584" y="2132856"/>
            <a:ext cx="3668216" cy="3744416"/>
          </a:xfrm>
        </p:spPr>
        <p:txBody>
          <a:bodyPr>
            <a:noAutofit/>
          </a:bodyPr>
          <a:lstStyle/>
          <a:p>
            <a:r>
              <a:rPr lang="ru-RU" sz="2800" dirty="0"/>
              <a:t>Соберу – собирать</a:t>
            </a:r>
          </a:p>
          <a:p>
            <a:r>
              <a:rPr lang="ru-RU" sz="2800" dirty="0"/>
              <a:t>Удеру – удирать</a:t>
            </a:r>
          </a:p>
          <a:p>
            <a:r>
              <a:rPr lang="ru-RU" sz="2800" dirty="0"/>
              <a:t>Замер – замирать</a:t>
            </a:r>
          </a:p>
          <a:p>
            <a:r>
              <a:rPr lang="ru-RU" sz="2800" dirty="0"/>
              <a:t>Запер – запирать</a:t>
            </a:r>
          </a:p>
          <a:p>
            <a:r>
              <a:rPr lang="ru-RU" sz="2800" dirty="0"/>
              <a:t>Тереть – затирать</a:t>
            </a:r>
          </a:p>
          <a:p>
            <a:r>
              <a:rPr lang="ru-RU" sz="2800" dirty="0"/>
              <a:t>Стелить - </a:t>
            </a:r>
            <a:r>
              <a:rPr lang="ru-RU" sz="2800" dirty="0" smtClean="0"/>
              <a:t>застилать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499992" y="2132856"/>
            <a:ext cx="3744416" cy="3816424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Соб</a:t>
            </a:r>
            <a:r>
              <a:rPr lang="ru-RU" sz="2800" dirty="0" err="1" smtClean="0">
                <a:solidFill>
                  <a:srgbClr val="FF0000"/>
                </a:solidFill>
              </a:rPr>
              <a:t>Е</a:t>
            </a:r>
            <a:r>
              <a:rPr lang="ru-RU" sz="2800" dirty="0" err="1" smtClean="0"/>
              <a:t>ру</a:t>
            </a:r>
            <a:r>
              <a:rPr lang="ru-RU" sz="2800" dirty="0" smtClean="0"/>
              <a:t> – </a:t>
            </a:r>
            <a:r>
              <a:rPr lang="ru-RU" sz="2800" dirty="0" err="1" smtClean="0"/>
              <a:t>соб</a:t>
            </a:r>
            <a:r>
              <a:rPr lang="ru-RU" sz="2800" dirty="0" err="1" smtClean="0">
                <a:solidFill>
                  <a:srgbClr val="FF0000"/>
                </a:solidFill>
              </a:rPr>
              <a:t>И</a:t>
            </a:r>
            <a:r>
              <a:rPr lang="ru-RU" sz="2800" dirty="0" err="1" smtClean="0"/>
              <a:t>РАть</a:t>
            </a:r>
            <a:endParaRPr lang="ru-RU" sz="2800" dirty="0" smtClean="0"/>
          </a:p>
          <a:p>
            <a:r>
              <a:rPr lang="ru-RU" sz="2800" dirty="0" err="1" smtClean="0"/>
              <a:t>Уд</a:t>
            </a:r>
            <a:r>
              <a:rPr lang="ru-RU" sz="2800" dirty="0" err="1" smtClean="0">
                <a:solidFill>
                  <a:srgbClr val="FF0000"/>
                </a:solidFill>
              </a:rPr>
              <a:t>Е</a:t>
            </a:r>
            <a:r>
              <a:rPr lang="ru-RU" sz="2800" dirty="0" err="1" smtClean="0"/>
              <a:t>ру</a:t>
            </a:r>
            <a:r>
              <a:rPr lang="ru-RU" sz="2800" dirty="0" smtClean="0"/>
              <a:t> </a:t>
            </a:r>
            <a:r>
              <a:rPr lang="ru-RU" sz="2800" dirty="0"/>
              <a:t>– </a:t>
            </a:r>
            <a:r>
              <a:rPr lang="ru-RU" sz="2800" dirty="0" err="1" smtClean="0"/>
              <a:t>уд</a:t>
            </a:r>
            <a:r>
              <a:rPr lang="ru-RU" sz="2800" dirty="0" err="1" smtClean="0">
                <a:solidFill>
                  <a:srgbClr val="FF0000"/>
                </a:solidFill>
              </a:rPr>
              <a:t>И</a:t>
            </a:r>
            <a:r>
              <a:rPr lang="ru-RU" sz="2800" dirty="0" err="1" smtClean="0"/>
              <a:t>РАть</a:t>
            </a:r>
            <a:endParaRPr lang="ru-RU" sz="2800" dirty="0"/>
          </a:p>
          <a:p>
            <a:r>
              <a:rPr lang="ru-RU" sz="2800" dirty="0" err="1" smtClean="0"/>
              <a:t>Зам</a:t>
            </a:r>
            <a:r>
              <a:rPr lang="ru-RU" sz="2800" dirty="0" err="1" smtClean="0">
                <a:solidFill>
                  <a:srgbClr val="FF0000"/>
                </a:solidFill>
              </a:rPr>
              <a:t>Е</a:t>
            </a:r>
            <a:r>
              <a:rPr lang="ru-RU" sz="2800" dirty="0" err="1" smtClean="0"/>
              <a:t>р</a:t>
            </a:r>
            <a:r>
              <a:rPr lang="ru-RU" sz="2800" dirty="0" smtClean="0"/>
              <a:t> </a:t>
            </a:r>
            <a:r>
              <a:rPr lang="ru-RU" sz="2800" dirty="0"/>
              <a:t>– </a:t>
            </a:r>
            <a:r>
              <a:rPr lang="ru-RU" sz="2800" dirty="0" err="1" smtClean="0"/>
              <a:t>зам</a:t>
            </a:r>
            <a:r>
              <a:rPr lang="ru-RU" sz="2800" dirty="0" err="1" smtClean="0">
                <a:solidFill>
                  <a:srgbClr val="FF0000"/>
                </a:solidFill>
              </a:rPr>
              <a:t>И</a:t>
            </a:r>
            <a:r>
              <a:rPr lang="ru-RU" sz="2800" dirty="0" err="1" smtClean="0"/>
              <a:t>РАть</a:t>
            </a:r>
            <a:endParaRPr lang="ru-RU" sz="2800" dirty="0"/>
          </a:p>
          <a:p>
            <a:r>
              <a:rPr lang="ru-RU" sz="2800" dirty="0" err="1" smtClean="0"/>
              <a:t>Зап</a:t>
            </a:r>
            <a:r>
              <a:rPr lang="ru-RU" sz="2800" dirty="0" err="1" smtClean="0">
                <a:solidFill>
                  <a:srgbClr val="FF0000"/>
                </a:solidFill>
              </a:rPr>
              <a:t>Е</a:t>
            </a:r>
            <a:r>
              <a:rPr lang="ru-RU" sz="2800" dirty="0" err="1" smtClean="0"/>
              <a:t>р</a:t>
            </a:r>
            <a:r>
              <a:rPr lang="ru-RU" sz="2800" dirty="0" smtClean="0"/>
              <a:t> </a:t>
            </a:r>
            <a:r>
              <a:rPr lang="ru-RU" sz="2800" dirty="0"/>
              <a:t>– </a:t>
            </a:r>
            <a:r>
              <a:rPr lang="ru-RU" sz="2800" dirty="0" err="1" smtClean="0"/>
              <a:t>зап</a:t>
            </a:r>
            <a:r>
              <a:rPr lang="ru-RU" sz="2800" dirty="0" err="1" smtClean="0">
                <a:solidFill>
                  <a:srgbClr val="FF0000"/>
                </a:solidFill>
              </a:rPr>
              <a:t>И</a:t>
            </a:r>
            <a:r>
              <a:rPr lang="ru-RU" sz="2800" dirty="0" err="1" smtClean="0"/>
              <a:t>РАть</a:t>
            </a:r>
            <a:endParaRPr lang="ru-RU" sz="2800" dirty="0"/>
          </a:p>
          <a:p>
            <a:r>
              <a:rPr lang="ru-RU" sz="2800" dirty="0" err="1" smtClean="0"/>
              <a:t>Т</a:t>
            </a:r>
            <a:r>
              <a:rPr lang="ru-RU" sz="2800" dirty="0" err="1" smtClean="0">
                <a:solidFill>
                  <a:srgbClr val="FF0000"/>
                </a:solidFill>
              </a:rPr>
              <a:t>Е</a:t>
            </a:r>
            <a:r>
              <a:rPr lang="ru-RU" sz="2800" dirty="0" err="1" smtClean="0"/>
              <a:t>реть</a:t>
            </a:r>
            <a:r>
              <a:rPr lang="ru-RU" sz="2800" dirty="0" smtClean="0"/>
              <a:t> </a:t>
            </a:r>
            <a:r>
              <a:rPr lang="ru-RU" sz="2800" dirty="0"/>
              <a:t>– </a:t>
            </a:r>
            <a:r>
              <a:rPr lang="ru-RU" sz="2800" dirty="0" err="1" smtClean="0"/>
              <a:t>зат</a:t>
            </a:r>
            <a:r>
              <a:rPr lang="ru-RU" sz="2800" dirty="0" err="1" smtClean="0">
                <a:solidFill>
                  <a:srgbClr val="FF0000"/>
                </a:solidFill>
              </a:rPr>
              <a:t>И</a:t>
            </a:r>
            <a:r>
              <a:rPr lang="ru-RU" sz="2800" dirty="0" err="1" smtClean="0"/>
              <a:t>РАть</a:t>
            </a:r>
            <a:endParaRPr lang="ru-RU" sz="2800" dirty="0"/>
          </a:p>
          <a:p>
            <a:r>
              <a:rPr lang="ru-RU" sz="2800" dirty="0"/>
              <a:t>Ст</a:t>
            </a:r>
            <a:r>
              <a:rPr lang="ru-RU" sz="2800" dirty="0">
                <a:solidFill>
                  <a:srgbClr val="FF0000"/>
                </a:solidFill>
              </a:rPr>
              <a:t>е</a:t>
            </a:r>
            <a:r>
              <a:rPr lang="ru-RU" sz="2800" dirty="0"/>
              <a:t>лить - </a:t>
            </a:r>
            <a:r>
              <a:rPr lang="ru-RU" sz="2800" dirty="0" smtClean="0"/>
              <a:t>заст</a:t>
            </a:r>
            <a:r>
              <a:rPr lang="ru-RU" sz="2800" dirty="0" smtClean="0">
                <a:solidFill>
                  <a:srgbClr val="FF0000"/>
                </a:solidFill>
              </a:rPr>
              <a:t>и</a:t>
            </a:r>
            <a:r>
              <a:rPr lang="ru-RU" sz="2800" dirty="0" smtClean="0"/>
              <a:t>лать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6739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977209" cy="3988965"/>
          </a:xfrm>
        </p:spPr>
        <p:txBody>
          <a:bodyPr>
            <a:noAutofit/>
          </a:bodyPr>
          <a:lstStyle/>
          <a:p>
            <a:r>
              <a:rPr lang="ru-RU" sz="2600" dirty="0"/>
              <a:t>•	особая композиция (присказка, зачин, концовка…);</a:t>
            </a:r>
          </a:p>
          <a:p>
            <a:r>
              <a:rPr lang="ru-RU" sz="2600" dirty="0"/>
              <a:t>•	троекратное повторение;</a:t>
            </a:r>
          </a:p>
          <a:p>
            <a:r>
              <a:rPr lang="ru-RU" sz="2600" dirty="0"/>
              <a:t>•	положительные и отрицательные герои (наличие героев-помощников и героев-вредителей);</a:t>
            </a:r>
          </a:p>
          <a:p>
            <a:r>
              <a:rPr lang="ru-RU" sz="2600" dirty="0"/>
              <a:t>•	сверхъестественные силы, помощники, магические предметы ;</a:t>
            </a:r>
          </a:p>
          <a:p>
            <a:r>
              <a:rPr lang="ru-RU" sz="2600" dirty="0"/>
              <a:t>•	чудесные превращения;</a:t>
            </a:r>
          </a:p>
          <a:p>
            <a:r>
              <a:rPr lang="ru-RU" sz="2600" dirty="0"/>
              <a:t>•	добро побеждает зло</a:t>
            </a:r>
          </a:p>
          <a:p>
            <a:endParaRPr lang="ru-RU" sz="2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476672"/>
            <a:ext cx="7756263" cy="1008112"/>
          </a:xfrm>
        </p:spPr>
        <p:txBody>
          <a:bodyPr/>
          <a:lstStyle/>
          <a:p>
            <a:r>
              <a:rPr lang="ru-RU" dirty="0" smtClean="0"/>
              <a:t>Русская народная волшебная сказка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70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132856"/>
            <a:ext cx="7905201" cy="424847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•	</a:t>
            </a:r>
            <a:r>
              <a:rPr lang="ru-RU" dirty="0" smtClean="0"/>
              <a:t>Без присказки сказки - что без полозьев салазки.</a:t>
            </a:r>
          </a:p>
          <a:p>
            <a:r>
              <a:rPr lang="ru-RU" dirty="0" smtClean="0"/>
              <a:t>•	Начинается сказка, начинается побаска - сказка добрая, повесть долгая, не от сивки, не от бурки, не от вещего каурки, не от молодецкого посвисту, не от бабьего покрику.</a:t>
            </a:r>
          </a:p>
          <a:p>
            <a:r>
              <a:rPr lang="ru-RU" dirty="0" smtClean="0"/>
              <a:t>•	Вот диво - так диво! На море, на океане, на острове Буяне стоит древо - золотые маковки. По этому древу ходит кот </a:t>
            </a:r>
            <a:r>
              <a:rPr lang="ru-RU" dirty="0" err="1" smtClean="0"/>
              <a:t>Баюн</a:t>
            </a:r>
            <a:r>
              <a:rPr lang="ru-RU" dirty="0" smtClean="0"/>
              <a:t>: вверх идет - песню заводит, вниз идет - сказки сказывает.</a:t>
            </a:r>
          </a:p>
          <a:p>
            <a:r>
              <a:rPr lang="ru-RU" dirty="0" smtClean="0"/>
              <a:t>•	Были тут две избушки, печки муравленые, потолки черных соболей, жили тут двенадцать богатырей.</a:t>
            </a:r>
          </a:p>
          <a:p>
            <a:r>
              <a:rPr lang="ru-RU" dirty="0" smtClean="0"/>
              <a:t>•	Сидели Ермаки - высокие колпаки, сидели </a:t>
            </a:r>
            <a:r>
              <a:rPr lang="ru-RU" dirty="0" err="1" smtClean="0"/>
              <a:t>Ермошки</a:t>
            </a:r>
            <a:r>
              <a:rPr lang="ru-RU" dirty="0" smtClean="0"/>
              <a:t> - длинные ножки.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Присказки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92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0498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•        Стоял </a:t>
            </a:r>
            <a:r>
              <a:rPr lang="ru-RU" dirty="0"/>
              <a:t>столб точеный, золоченый, на столбе птица - синяя синица, красные перышки.</a:t>
            </a:r>
          </a:p>
          <a:p>
            <a:r>
              <a:rPr lang="ru-RU" dirty="0"/>
              <a:t>•	Аль потешить вас сказочкой? А сказочка чудесная: есть в ней дива дивные, чуда чудные.</a:t>
            </a:r>
          </a:p>
          <a:p>
            <a:r>
              <a:rPr lang="ru-RU" dirty="0"/>
              <a:t>•	Летела сова - веселая голова. Вот она летала, летала и села, да хвостиком повертела, да по сторонам посмотрела и опять полетела; летала, летала и села, хвостиком повертела, да по сторонам посмотрела и опять полетела, летала, летала...</a:t>
            </a:r>
          </a:p>
          <a:p>
            <a:r>
              <a:rPr lang="ru-RU" dirty="0"/>
              <a:t>•	Будет сказка занимательна. Слушайте её внимательно. Кто уши широко раскроет – много всякой всячины усвоит. А кто невзначай уснёт – тот ни с чем и уйдёт.</a:t>
            </a:r>
          </a:p>
          <a:p>
            <a:r>
              <a:rPr lang="ru-RU" dirty="0"/>
              <a:t>•	Далеко от нас было - не видать, а только лишь от стариков было слыхать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Присказки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8100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249</TotalTime>
  <Words>188</Words>
  <Application>Microsoft Office PowerPoint</Application>
  <PresentationFormat>Экран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Твердый переплет</vt:lpstr>
      <vt:lpstr>Домашняя работа</vt:lpstr>
      <vt:lpstr>Домашняя работа</vt:lpstr>
      <vt:lpstr>Домашняя работа</vt:lpstr>
      <vt:lpstr>Добраться</vt:lpstr>
      <vt:lpstr>Чередование букв е//и в корнях слов</vt:lpstr>
      <vt:lpstr>Рубрика «Компьютер»</vt:lpstr>
      <vt:lpstr>Русская народная волшебная сказка</vt:lpstr>
      <vt:lpstr>Присказки</vt:lpstr>
      <vt:lpstr>Присказки</vt:lpstr>
      <vt:lpstr>Присказки</vt:lpstr>
      <vt:lpstr>Зачин</vt:lpstr>
      <vt:lpstr>Зачин</vt:lpstr>
      <vt:lpstr>Концовка</vt:lpstr>
      <vt:lpstr>Концовка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Чередование букв е//и в корнях</dc:title>
  <dc:creator>Смирнова</dc:creator>
  <cp:lastModifiedBy>Смирнова</cp:lastModifiedBy>
  <cp:revision>12</cp:revision>
  <dcterms:created xsi:type="dcterms:W3CDTF">2012-11-18T20:41:52Z</dcterms:created>
  <dcterms:modified xsi:type="dcterms:W3CDTF">2013-01-28T18:23:14Z</dcterms:modified>
</cp:coreProperties>
</file>