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AC09F-FA73-490D-9D49-8AC2A5301EEF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F058B-4987-406E-B671-85EB300442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F058B-4987-406E-B671-85EB300442D2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0BACEB4-361E-4F2B-8E37-73B944C062F8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E447849-4F53-49B9-877F-DA43AFB5DB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CEB4-361E-4F2B-8E37-73B944C062F8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7849-4F53-49B9-877F-DA43AFB5DB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CEB4-361E-4F2B-8E37-73B944C062F8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7849-4F53-49B9-877F-DA43AFB5DB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0BACEB4-361E-4F2B-8E37-73B944C062F8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7849-4F53-49B9-877F-DA43AFB5DB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0BACEB4-361E-4F2B-8E37-73B944C062F8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E447849-4F53-49B9-877F-DA43AFB5DBA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0BACEB4-361E-4F2B-8E37-73B944C062F8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E447849-4F53-49B9-877F-DA43AFB5DB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0BACEB4-361E-4F2B-8E37-73B944C062F8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E447849-4F53-49B9-877F-DA43AFB5DB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CEB4-361E-4F2B-8E37-73B944C062F8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47849-4F53-49B9-877F-DA43AFB5DB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0BACEB4-361E-4F2B-8E37-73B944C062F8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E447849-4F53-49B9-877F-DA43AFB5DB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0BACEB4-361E-4F2B-8E37-73B944C062F8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E447849-4F53-49B9-877F-DA43AFB5DB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0BACEB4-361E-4F2B-8E37-73B944C062F8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E447849-4F53-49B9-877F-DA43AFB5DB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0BACEB4-361E-4F2B-8E37-73B944C062F8}" type="datetimeFigureOut">
              <a:rPr lang="ru-RU" smtClean="0"/>
              <a:pPr/>
              <a:t>27.01.2013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E447849-4F53-49B9-877F-DA43AFB5DBA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«</a:t>
            </a:r>
            <a:r>
              <a:rPr lang="ru-RU" b="1" dirty="0" smtClean="0">
                <a:solidFill>
                  <a:srgbClr val="FF0000"/>
                </a:solidFill>
              </a:rPr>
              <a:t>Теорема Виета</a:t>
            </a:r>
            <a:r>
              <a:rPr lang="ru-RU" dirty="0" smtClean="0">
                <a:solidFill>
                  <a:srgbClr val="FF0000"/>
                </a:solidFill>
              </a:rPr>
              <a:t>».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4643446"/>
            <a:ext cx="8062912" cy="1752600"/>
          </a:xfrm>
        </p:spPr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Учитель математики МКОУ Покровская СОШ  Проценко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Ольга Викторовна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Самостоятельная работа.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72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«3»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Составьте квадратное уравнение, корни которого равны 7 и –3.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«4»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Решите уравнение подбором корней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-11x+30=0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«5»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уравнении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+45=0 один из корней равен –5. Найдите второй корень и коэффициент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8800" dirty="0" smtClean="0">
                <a:latin typeface="ArtScript" pitchFamily="34" charset="0"/>
                <a:cs typeface="Arial" pitchFamily="34" charset="0"/>
              </a:rPr>
              <a:t>Урок окончен.</a:t>
            </a:r>
          </a:p>
          <a:p>
            <a:pPr algn="ctr">
              <a:buNone/>
            </a:pPr>
            <a:r>
              <a:rPr lang="ru-RU" sz="8800" dirty="0" smtClean="0">
                <a:latin typeface="ArtScript" pitchFamily="34" charset="0"/>
                <a:cs typeface="Arial" pitchFamily="34" charset="0"/>
              </a:rPr>
              <a:t> Всем спасибо за работу.</a:t>
            </a:r>
            <a:endParaRPr lang="ru-RU" sz="8800" dirty="0">
              <a:latin typeface="ArtScript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Устный счет.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Представьте число в виде произведения двух целых множителей: 18, -24, 12, -27.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Выполните действия: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-5 + 3;  -4 ∙ 2;   - 3 – 5;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-10 + (-2);  -16 : 8;  5∙(-3). 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Решить уравнения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i="1" dirty="0" smtClean="0"/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x</a:t>
            </a:r>
            <a:r>
              <a:rPr lang="ru-RU" baseline="30000" dirty="0" smtClean="0"/>
              <a:t>2</a:t>
            </a:r>
            <a:r>
              <a:rPr lang="ru-RU" dirty="0" smtClean="0"/>
              <a:t>-2</a:t>
            </a:r>
            <a:r>
              <a:rPr lang="en-US" dirty="0" smtClean="0"/>
              <a:t>x</a:t>
            </a:r>
            <a:r>
              <a:rPr lang="ru-RU" dirty="0" smtClean="0"/>
              <a:t>-3=0</a:t>
            </a:r>
            <a:endParaRPr lang="ru-RU" i="1" dirty="0" smtClean="0"/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x</a:t>
            </a:r>
            <a:r>
              <a:rPr lang="ru-RU" baseline="30000" dirty="0" smtClean="0"/>
              <a:t>2</a:t>
            </a:r>
            <a:r>
              <a:rPr lang="ru-RU" dirty="0" smtClean="0"/>
              <a:t>+5</a:t>
            </a:r>
            <a:r>
              <a:rPr lang="en-US" dirty="0" smtClean="0"/>
              <a:t>x</a:t>
            </a:r>
            <a:r>
              <a:rPr lang="ru-RU" dirty="0" smtClean="0"/>
              <a:t>-6=0</a:t>
            </a:r>
            <a:endParaRPr lang="ru-RU" i="1" dirty="0" smtClean="0"/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x</a:t>
            </a:r>
            <a:r>
              <a:rPr lang="ru-RU" baseline="30000" dirty="0" smtClean="0"/>
              <a:t>2</a:t>
            </a:r>
            <a:r>
              <a:rPr lang="ru-RU" dirty="0" smtClean="0"/>
              <a:t>-</a:t>
            </a:r>
            <a:r>
              <a:rPr lang="en-US" dirty="0" smtClean="0"/>
              <a:t>x</a:t>
            </a:r>
            <a:r>
              <a:rPr lang="ru-RU" dirty="0" smtClean="0"/>
              <a:t>-12=0</a:t>
            </a:r>
            <a:endParaRPr lang="ru-RU" i="1" dirty="0" smtClean="0"/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x</a:t>
            </a:r>
            <a:r>
              <a:rPr lang="ru-RU" baseline="30000" dirty="0" smtClean="0"/>
              <a:t>2</a:t>
            </a:r>
            <a:r>
              <a:rPr lang="ru-RU" dirty="0" smtClean="0"/>
              <a:t>+7</a:t>
            </a:r>
            <a:r>
              <a:rPr lang="en-US" dirty="0" smtClean="0"/>
              <a:t>x</a:t>
            </a:r>
            <a:r>
              <a:rPr lang="ru-RU" dirty="0" smtClean="0"/>
              <a:t>+12=0</a:t>
            </a:r>
            <a:endParaRPr lang="ru-RU" i="1" dirty="0" smtClean="0"/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x</a:t>
            </a:r>
            <a:r>
              <a:rPr lang="ru-RU" baseline="30000" dirty="0" smtClean="0"/>
              <a:t>2</a:t>
            </a:r>
            <a:r>
              <a:rPr lang="ru-RU" dirty="0" smtClean="0"/>
              <a:t>-8</a:t>
            </a:r>
            <a:r>
              <a:rPr lang="en-US" dirty="0" smtClean="0"/>
              <a:t>x</a:t>
            </a:r>
            <a:r>
              <a:rPr lang="ru-RU" dirty="0" smtClean="0"/>
              <a:t>+15=0</a:t>
            </a:r>
            <a:endParaRPr lang="ru-RU" i="1" dirty="0" smtClean="0"/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/>
              <a:t>x</a:t>
            </a:r>
            <a:r>
              <a:rPr lang="ru-RU" i="1" baseline="30000" dirty="0" smtClean="0"/>
              <a:t>2</a:t>
            </a:r>
            <a:r>
              <a:rPr lang="ru-RU" i="1" dirty="0" smtClean="0"/>
              <a:t>-13</a:t>
            </a:r>
            <a:r>
              <a:rPr lang="en-US" i="1" dirty="0" smtClean="0"/>
              <a:t>x</a:t>
            </a:r>
            <a:r>
              <a:rPr lang="ru-RU" i="1" dirty="0" smtClean="0"/>
              <a:t>+42=0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Франсуа Виет(1540-1603)</a:t>
            </a:r>
            <a:endParaRPr lang="ru-RU" dirty="0"/>
          </a:p>
        </p:txBody>
      </p:sp>
      <p:pic>
        <p:nvPicPr>
          <p:cNvPr id="6" name="Содержимое 5" descr="mai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2000240"/>
            <a:ext cx="3333750" cy="4286250"/>
          </a:xfrm>
        </p:spPr>
      </p:pic>
      <p:sp>
        <p:nvSpPr>
          <p:cNvPr id="8" name="TextBox 7"/>
          <p:cNvSpPr txBox="1"/>
          <p:nvPr/>
        </p:nvSpPr>
        <p:spPr>
          <a:xfrm>
            <a:off x="4429124" y="2428868"/>
            <a:ext cx="44291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Французский математик, ввел систему алгебраических символов, разработал основы элементарной алгебры. Он был одним из первых, кто числа стал обозначать буквами,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 существенно развило теорию уравнений. По образованию был юристом.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Исследовательская работа №1.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214555"/>
          <a:ext cx="8072496" cy="362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124"/>
                <a:gridCol w="2018124"/>
                <a:gridCol w="2018124"/>
                <a:gridCol w="2018124"/>
              </a:tblGrid>
              <a:tr h="5296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0" dirty="0" smtClean="0">
                          <a:latin typeface="Times New Roman"/>
                          <a:ea typeface="Times New Roman"/>
                        </a:rPr>
                        <a:t>Уравнение</a:t>
                      </a:r>
                      <a:endParaRPr lang="ru-RU" sz="2400" i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0">
                          <a:latin typeface="Times New Roman"/>
                          <a:ea typeface="Times New Roman"/>
                        </a:rPr>
                        <a:t>Корни </a:t>
                      </a:r>
                      <a:r>
                        <a:rPr lang="en-US" sz="2000" i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2000" i="0" baseline="-2500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2000" i="0">
                          <a:latin typeface="Times New Roman"/>
                          <a:ea typeface="Times New Roman"/>
                        </a:rPr>
                        <a:t>;</a:t>
                      </a:r>
                      <a:r>
                        <a:rPr lang="en-US" sz="2000" i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2000" i="0" baseline="-2500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i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2000" i="0" baseline="-2500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2000" i="0">
                          <a:latin typeface="Times New Roman"/>
                          <a:ea typeface="Times New Roman"/>
                        </a:rPr>
                        <a:t>+</a:t>
                      </a:r>
                      <a:r>
                        <a:rPr lang="en-US" sz="2000" i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2000" i="0" baseline="-2500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i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2000" i="0" baseline="-2500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2000" i="0">
                          <a:latin typeface="Times New Roman"/>
                          <a:ea typeface="Times New Roman"/>
                        </a:rPr>
                        <a:t>∙</a:t>
                      </a:r>
                      <a:r>
                        <a:rPr lang="en-US" sz="2000" i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2000" i="0" baseline="-2500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296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i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2000" i="0" baseline="30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2000" i="0">
                          <a:latin typeface="Times New Roman"/>
                          <a:ea typeface="Times New Roman"/>
                        </a:rPr>
                        <a:t>-2</a:t>
                      </a:r>
                      <a:r>
                        <a:rPr lang="en-US" sz="2000" i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2000" i="0">
                          <a:latin typeface="Times New Roman"/>
                          <a:ea typeface="Times New Roman"/>
                        </a:rPr>
                        <a:t>-3=0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0">
                          <a:latin typeface="Times New Roman"/>
                          <a:ea typeface="Times New Roman"/>
                        </a:rPr>
                        <a:t>-1;3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0">
                          <a:latin typeface="Times New Roman"/>
                          <a:ea typeface="Times New Roman"/>
                        </a:rPr>
                        <a:t>-3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296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i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2000" i="0" baseline="30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2000" i="0">
                          <a:latin typeface="Times New Roman"/>
                          <a:ea typeface="Times New Roman"/>
                        </a:rPr>
                        <a:t>+5</a:t>
                      </a:r>
                      <a:r>
                        <a:rPr lang="en-US" sz="2000" i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2000" i="0">
                          <a:latin typeface="Times New Roman"/>
                          <a:ea typeface="Times New Roman"/>
                        </a:rPr>
                        <a:t>-6=0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0">
                          <a:latin typeface="Times New Roman"/>
                          <a:ea typeface="Times New Roman"/>
                        </a:rPr>
                        <a:t>-6;1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0" dirty="0">
                          <a:latin typeface="Times New Roman"/>
                          <a:ea typeface="Times New Roman"/>
                        </a:rPr>
                        <a:t>-5</a:t>
                      </a:r>
                      <a:endParaRPr lang="ru-RU" sz="2400" i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0">
                          <a:latin typeface="Times New Roman"/>
                          <a:ea typeface="Times New Roman"/>
                        </a:rPr>
                        <a:t>-6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296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i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2000" i="0" baseline="30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2000" i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2000" i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2000" i="0">
                          <a:latin typeface="Times New Roman"/>
                          <a:ea typeface="Times New Roman"/>
                        </a:rPr>
                        <a:t>-12=0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0">
                          <a:latin typeface="Times New Roman"/>
                          <a:ea typeface="Times New Roman"/>
                        </a:rPr>
                        <a:t>-3;4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0">
                          <a:latin typeface="Times New Roman"/>
                          <a:ea typeface="Times New Roman"/>
                        </a:rPr>
                        <a:t>-12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296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i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2000" i="0" baseline="30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2000" i="0">
                          <a:latin typeface="Times New Roman"/>
                          <a:ea typeface="Times New Roman"/>
                        </a:rPr>
                        <a:t>+7</a:t>
                      </a:r>
                      <a:r>
                        <a:rPr lang="en-US" sz="2000" i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2000" i="0">
                          <a:latin typeface="Times New Roman"/>
                          <a:ea typeface="Times New Roman"/>
                        </a:rPr>
                        <a:t> +12=0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0">
                          <a:latin typeface="Times New Roman"/>
                          <a:ea typeface="Times New Roman"/>
                        </a:rPr>
                        <a:t>-3;-4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0">
                          <a:latin typeface="Times New Roman"/>
                          <a:ea typeface="Times New Roman"/>
                        </a:rPr>
                        <a:t>-7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0"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2400" i="1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238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i="0" dirty="0">
                          <a:latin typeface="Times New Roman"/>
                          <a:ea typeface="Times New Roman"/>
                        </a:rPr>
                        <a:t>х</a:t>
                      </a:r>
                      <a:r>
                        <a:rPr lang="ru-RU" sz="2000" i="0" baseline="30000" dirty="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2000" i="0" dirty="0" smtClean="0">
                          <a:latin typeface="Times New Roman"/>
                          <a:ea typeface="Times New Roman"/>
                        </a:rPr>
                        <a:t>-8x+15=0</a:t>
                      </a:r>
                      <a:endParaRPr lang="ru-RU" sz="2000" i="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400" i="1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i="0" dirty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en-US" sz="2000" i="0" baseline="30000" dirty="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2000" i="0" dirty="0">
                          <a:latin typeface="Times New Roman"/>
                          <a:ea typeface="Times New Roman"/>
                        </a:rPr>
                        <a:t>-13x+42=0</a:t>
                      </a:r>
                      <a:endParaRPr lang="ru-RU" sz="2400" i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i="0" dirty="0" smtClean="0">
                          <a:latin typeface="Times New Roman"/>
                          <a:ea typeface="Times New Roman"/>
                        </a:rPr>
                        <a:t>3;5</a:t>
                      </a:r>
                      <a:endParaRPr lang="ru-RU" sz="2000" i="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400" i="1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i="0" dirty="0">
                          <a:latin typeface="Times New Roman"/>
                          <a:ea typeface="Times New Roman"/>
                        </a:rPr>
                        <a:t>6;7</a:t>
                      </a:r>
                      <a:endParaRPr lang="ru-RU" sz="2400" i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i="0" dirty="0" smtClean="0">
                          <a:latin typeface="Times New Roman"/>
                          <a:ea typeface="Times New Roman"/>
                        </a:rPr>
                        <a:t>8</a:t>
                      </a:r>
                      <a:endParaRPr lang="ru-RU" sz="2000" i="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400" i="1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i="0" dirty="0"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2400" i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i="0" dirty="0" smtClean="0">
                          <a:latin typeface="Times New Roman"/>
                          <a:ea typeface="Times New Roman"/>
                        </a:rPr>
                        <a:t>15</a:t>
                      </a:r>
                      <a:endParaRPr lang="ru-RU" sz="2000" i="0" dirty="0" smtClean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400" i="1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i="0" dirty="0">
                          <a:latin typeface="Times New Roman"/>
                          <a:ea typeface="Times New Roman"/>
                        </a:rPr>
                        <a:t>42</a:t>
                      </a:r>
                      <a:endParaRPr lang="ru-RU" sz="2400" i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Найти сумму и произведение корней уравнения: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Font typeface="+mj-lt"/>
              <a:buAutoNum type="arabicPeriod"/>
            </a:pPr>
            <a:endParaRPr lang="ru-RU" dirty="0" smtClean="0"/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x</a:t>
            </a:r>
            <a:r>
              <a:rPr lang="ru-RU" baseline="30000" dirty="0" smtClean="0"/>
              <a:t>2</a:t>
            </a:r>
            <a:r>
              <a:rPr lang="ru-RU" dirty="0" smtClean="0"/>
              <a:t>-16</a:t>
            </a:r>
            <a:r>
              <a:rPr lang="en-US" dirty="0" smtClean="0"/>
              <a:t>x</a:t>
            </a:r>
            <a:r>
              <a:rPr lang="ru-RU" dirty="0" smtClean="0"/>
              <a:t>+28=0</a:t>
            </a:r>
            <a:endParaRPr lang="ru-RU" i="1" dirty="0" smtClean="0"/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x</a:t>
            </a:r>
            <a:r>
              <a:rPr lang="ru-RU" baseline="30000" dirty="0" smtClean="0"/>
              <a:t>2</a:t>
            </a:r>
            <a:r>
              <a:rPr lang="ru-RU" dirty="0" smtClean="0"/>
              <a:t>-12</a:t>
            </a:r>
            <a:r>
              <a:rPr lang="en-US" dirty="0" smtClean="0"/>
              <a:t>x</a:t>
            </a:r>
            <a:r>
              <a:rPr lang="ru-RU" dirty="0" smtClean="0"/>
              <a:t>-45=0</a:t>
            </a:r>
            <a:endParaRPr lang="ru-RU" i="1" dirty="0" smtClean="0"/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3</a:t>
            </a:r>
            <a:r>
              <a:rPr lang="en-US" dirty="0" smtClean="0"/>
              <a:t>x</a:t>
            </a:r>
            <a:r>
              <a:rPr lang="ru-RU" dirty="0" smtClean="0"/>
              <a:t>-40+</a:t>
            </a:r>
            <a:r>
              <a:rPr lang="en-US" dirty="0" smtClean="0"/>
              <a:t>x</a:t>
            </a:r>
            <a:r>
              <a:rPr lang="ru-RU" baseline="30000" dirty="0" smtClean="0"/>
              <a:t>2</a:t>
            </a:r>
            <a:r>
              <a:rPr lang="ru-RU" dirty="0" smtClean="0"/>
              <a:t>=0</a:t>
            </a:r>
            <a:endParaRPr lang="ru-RU" i="1" dirty="0" smtClean="0"/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x</a:t>
            </a:r>
            <a:r>
              <a:rPr lang="ru-RU" baseline="30000" dirty="0" smtClean="0"/>
              <a:t>2</a:t>
            </a:r>
            <a:r>
              <a:rPr lang="ru-RU" dirty="0" smtClean="0"/>
              <a:t>-27</a:t>
            </a:r>
            <a:r>
              <a:rPr lang="en-US" dirty="0" smtClean="0"/>
              <a:t>x</a:t>
            </a:r>
            <a:r>
              <a:rPr lang="ru-RU" dirty="0" smtClean="0"/>
              <a:t>=0</a:t>
            </a:r>
            <a:endParaRPr lang="ru-RU" i="1" dirty="0" smtClean="0"/>
          </a:p>
          <a:p>
            <a:pPr marL="578358" indent="-514350">
              <a:buFont typeface="+mj-lt"/>
              <a:buAutoNum type="arabicPeriod"/>
            </a:pPr>
            <a:r>
              <a:rPr lang="en-US" i="1" dirty="0" smtClean="0"/>
              <a:t>x</a:t>
            </a:r>
            <a:r>
              <a:rPr lang="ru-RU" i="1" baseline="30000" dirty="0" smtClean="0"/>
              <a:t>2</a:t>
            </a:r>
            <a:r>
              <a:rPr lang="ru-RU" i="1" dirty="0" smtClean="0"/>
              <a:t>-12=0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Поэтическая минутка.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5974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 праву достойна в стихах быть воспета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 свойствах корней теорема Виета.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Что лучше, скажи, постоянства такого: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Умножишь ты корни и дробь уж готова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числителе с, в знаменателе а,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 сумма корней тоже дроби равна.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Хоть с минусом дробь, что за беда!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числителе 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в знаменателе а.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Исследовательская работа №2.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78358" lvl="0" indent="-514350">
              <a:buNone/>
            </a:pPr>
            <a:r>
              <a:rPr lang="ru-RU" smtClean="0"/>
              <a:t>1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. Проверьте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что число 1 является корнем уравнения: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+17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-18=0;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-19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+18=0; 12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-35+23=0.</a:t>
            </a:r>
            <a:endParaRPr lang="ru-RU" i="1" smtClean="0">
              <a:latin typeface="Times New Roman" pitchFamily="18" charset="0"/>
              <a:cs typeface="Times New Roman" pitchFamily="18" charset="0"/>
            </a:endParaRPr>
          </a:p>
          <a:p>
            <a:pPr marL="578358" lvl="0" indent="-514350"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2. Используя теорему Виета найдите второй корень для каждого уравнения.</a:t>
            </a:r>
            <a:endParaRPr lang="ru-RU" i="1" smtClean="0">
              <a:latin typeface="Times New Roman" pitchFamily="18" charset="0"/>
              <a:cs typeface="Times New Roman" pitchFamily="18" charset="0"/>
            </a:endParaRPr>
          </a:p>
          <a:p>
            <a:pPr marL="578358" lvl="0" indent="-514350"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3. Какая особенность коэффициентов объединяет эти уравнения?</a:t>
            </a:r>
            <a:endParaRPr lang="ru-RU" i="1" smtClean="0">
              <a:latin typeface="Times New Roman" pitchFamily="18" charset="0"/>
              <a:cs typeface="Times New Roman" pitchFamily="18" charset="0"/>
            </a:endParaRPr>
          </a:p>
          <a:p>
            <a:pPr marL="578358" lvl="0" indent="-514350"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4. Сформулируйте установленное свойство в форме утверждения:   Если…, то….</a:t>
            </a:r>
            <a:endParaRPr lang="ru-RU" i="1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i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Составьте квадратные уравнения, если: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 algn="ctr">
              <a:buFont typeface="Wingdings" pitchFamily="2" charset="2"/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а) х</a:t>
            </a:r>
            <a:r>
              <a:rPr lang="ru-RU" sz="4400" baseline="-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= 3,     х</a:t>
            </a:r>
            <a:r>
              <a:rPr lang="ru-RU" sz="4400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= 5;</a:t>
            </a:r>
          </a:p>
          <a:p>
            <a:pPr marL="609600" indent="-609600" algn="ctr">
              <a:buFont typeface="Wingdings" pitchFamily="2" charset="2"/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б) х</a:t>
            </a:r>
            <a:r>
              <a:rPr lang="ru-RU" sz="4400" baseline="-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= 1,5,     х</a:t>
            </a:r>
            <a:r>
              <a:rPr lang="ru-RU" sz="4400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= -4;</a:t>
            </a:r>
          </a:p>
          <a:p>
            <a:pPr marL="609600" indent="-609600" algn="ctr">
              <a:buFont typeface="Wingdings" pitchFamily="2" charset="2"/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в) х</a:t>
            </a:r>
            <a:r>
              <a:rPr lang="ru-RU" sz="4400" baseline="-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= -5,     х</a:t>
            </a:r>
            <a:r>
              <a:rPr lang="ru-RU" sz="4400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= 2;</a:t>
            </a:r>
          </a:p>
          <a:p>
            <a:pPr marL="609600" indent="-609600" algn="ctr">
              <a:buFont typeface="Wingdings" pitchFamily="2" charset="2"/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г) х</a:t>
            </a:r>
            <a:r>
              <a:rPr lang="ru-RU" sz="4400" baseline="-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= - 6,     х</a:t>
            </a:r>
            <a:r>
              <a:rPr lang="ru-RU" sz="4400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= - 4.</a:t>
            </a:r>
          </a:p>
          <a:p>
            <a:pPr algn="ctr"/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58</TotalTime>
  <Words>458</Words>
  <Application>Microsoft Office PowerPoint</Application>
  <PresentationFormat>Экран (4:3)</PresentationFormat>
  <Paragraphs>93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Яркая</vt:lpstr>
      <vt:lpstr>«Теорема Виета».</vt:lpstr>
      <vt:lpstr>Устный счет.</vt:lpstr>
      <vt:lpstr>Решить уравнения</vt:lpstr>
      <vt:lpstr>Франсуа Виет(1540-1603)</vt:lpstr>
      <vt:lpstr>Исследовательская работа №1.</vt:lpstr>
      <vt:lpstr> Найти сумму и произведение корней уравнения: </vt:lpstr>
      <vt:lpstr>Поэтическая минутка.</vt:lpstr>
      <vt:lpstr>Исследовательская работа №2.</vt:lpstr>
      <vt:lpstr> Составьте квадратные уравнения, если: </vt:lpstr>
      <vt:lpstr>Самостоятельная работа.</vt:lpstr>
      <vt:lpstr>Слайд 11</vt:lpstr>
    </vt:vector>
  </TitlesOfParts>
  <Company>RUS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«Теорема Виета».</dc:title>
  <dc:creator>Мамка</dc:creator>
  <cp:lastModifiedBy>Папа</cp:lastModifiedBy>
  <cp:revision>7</cp:revision>
  <dcterms:created xsi:type="dcterms:W3CDTF">2013-01-27T11:28:10Z</dcterms:created>
  <dcterms:modified xsi:type="dcterms:W3CDTF">2013-01-27T14:02:02Z</dcterms:modified>
</cp:coreProperties>
</file>