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5F5"/>
    <a:srgbClr val="FF0000"/>
    <a:srgbClr val="FF6600"/>
    <a:srgbClr val="FFFF00"/>
    <a:srgbClr val="FF99FF"/>
    <a:srgbClr val="FF66CC"/>
    <a:srgbClr val="CCFF99"/>
    <a:srgbClr val="4260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0;&#1083;&#1083;&#1072;%20&#1042;&#1072;&#1083;&#1077;&#1088;&#1100;&#1077;&#1074;&#1085;&#1072;\&#1084;&#1077;&#1090;&#1086;&#1076;&#1080;&#1095;&#1077;&#1089;&#1082;&#1072;&#1103;%20&#1088;&#1072;&#1073;&#1086;&#1090;&#1072;\&#1086;&#1090;&#1082;&#1088;&#1099;&#1090;&#1086;&#1077;%20&#1084;&#1077;&#1088;&#1086;&#1087;&#1088;&#1080;&#1103;&#1090;&#1080;&#1077;%20&#1087;&#1086;%20&#1088;&#1091;&#1089;&#1089;&#1082;&#1080;&#1084;%20&#1091;&#1079;&#1086;&#1088;&#1072;&#1084;\&#1087;&#1088;&#1080;&#1083;&#1086;&#1078;&#1077;&#1085;&#1080;&#1077;2%20&#1090;&#1088;&#1091;&#1076;%20&#1084;&#1099;&#1096;&#1082;&#1080;&#10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0;&#1083;&#1083;&#1072;%20&#1042;&#1072;&#1083;&#1077;&#1088;&#1100;&#1077;&#1074;&#1085;&#1072;\&#1084;&#1077;&#1090;&#1086;&#1076;&#1080;&#1095;&#1077;&#1089;&#1082;&#1072;&#1103;%20&#1088;&#1072;&#1073;&#1086;&#1090;&#1072;\&#1086;&#1090;&#1082;&#1088;&#1099;&#1090;&#1086;&#1077;%20&#1084;&#1077;&#1088;&#1086;&#1087;&#1088;&#1080;&#1103;&#1090;&#1080;&#1077;%20&#1087;&#1086;%20&#1088;&#1091;&#1089;&#1089;&#1082;&#1080;&#1084;%20&#1091;&#1079;&#1086;&#1088;&#1072;&#1084;\&#1087;&#1088;&#1080;&#1083;&#1086;&#1078;&#1077;&#1085;&#1080;&#1077;2%20&#1090;&#1088;&#1091;&#1076;%20&#1057;&#1091;&#1079;&#1076;&#1072;&#1083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0;&#1083;&#1083;&#1072;%20&#1042;&#1072;&#1083;&#1077;&#1088;&#1100;&#1077;&#1074;&#1085;&#1072;\&#1084;&#1077;&#1090;&#1086;&#1076;&#1080;&#1095;&#1077;&#1089;&#1082;&#1072;&#1103;%20&#1088;&#1072;&#1073;&#1086;&#1090;&#1072;\&#1086;&#1090;&#1082;&#1088;&#1099;&#1090;&#1086;&#1077;%20&#1084;&#1077;&#1088;&#1086;&#1087;&#1088;&#1080;&#1103;&#1090;&#1080;&#1077;%20&#1087;&#1086;%20&#1088;&#1091;&#1089;&#1089;&#1082;&#1080;&#1084;%20&#1091;&#1079;&#1086;&#1088;&#1072;&#1084;\&#1087;&#1088;&#1080;&#1083;&#1086;&#1078;&#1077;&#1085;&#1080;&#1077;2%20&#1090;&#1088;&#1091;&#1076;%20&#1055;&#1077;&#1088;&#1077;&#1089;&#1083;&#1072;&#1074;&#1083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0;&#1083;&#1083;&#1072;%20&#1042;&#1072;&#1083;&#1077;&#1088;&#1100;&#1077;&#1074;&#1085;&#1072;\&#1084;&#1077;&#1090;&#1086;&#1076;&#1080;&#1095;&#1077;&#1089;&#1082;&#1072;&#1103;%20&#1088;&#1072;&#1073;&#1086;&#1090;&#1072;\&#1086;&#1090;&#1082;&#1088;&#1099;&#1090;&#1086;&#1077;%20&#1084;&#1077;&#1088;&#1086;&#1087;&#1088;&#1080;&#1103;&#1090;&#1080;&#1077;%20&#1087;&#1086;%20&#1088;&#1091;&#1089;&#1089;&#1082;&#1080;&#1084;%20&#1091;&#1079;&#1086;&#1088;&#1072;&#1084;\&#1087;&#1088;&#1080;&#1083;&#1086;&#1078;&#1077;&#1085;&#1080;&#1077;2%20&#1090;&#1088;&#1091;&#1076;%20&#1055;&#1077;&#1088;&#1077;&#1089;&#1083;&#1072;&#1074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Уровень безработицы в %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Лист1!$B$10:$B$11</c:f>
              <c:numCache>
                <c:formatCode>0</c:formatCode>
                <c:ptCount val="2"/>
                <c:pt idx="0">
                  <c:v>58.262195121951237</c:v>
                </c:pt>
                <c:pt idx="1">
                  <c:v>0.34446996105680988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трудоспособн. население (%)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Лист1!$C$10:$C$11</c:f>
              <c:numCache>
                <c:formatCode>0</c:formatCode>
                <c:ptCount val="2"/>
                <c:pt idx="0">
                  <c:v>59</c:v>
                </c:pt>
                <c:pt idx="1">
                  <c:v>73.010408245990817</c:v>
                </c:pt>
              </c:numCache>
            </c:numRef>
          </c:val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нетрудоспособн. Население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Лист1!$D$10:$D$11</c:f>
              <c:numCache>
                <c:formatCode>0</c:formatCode>
                <c:ptCount val="2"/>
                <c:pt idx="0">
                  <c:v>41</c:v>
                </c:pt>
                <c:pt idx="1">
                  <c:v>26.989591754009179</c:v>
                </c:pt>
              </c:numCache>
            </c:numRef>
          </c:val>
        </c:ser>
        <c:ser>
          <c:idx val="3"/>
          <c:order val="3"/>
          <c:tx>
            <c:strRef>
              <c:f>Лист1!$E$9</c:f>
              <c:strCache>
                <c:ptCount val="1"/>
                <c:pt idx="0">
                  <c:v>средняя зарплата в процентах по отношению к России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Лист1!$E$10:$E$11</c:f>
              <c:numCache>
                <c:formatCode>0</c:formatCode>
                <c:ptCount val="2"/>
                <c:pt idx="0">
                  <c:v>61</c:v>
                </c:pt>
                <c:pt idx="1">
                  <c:v>175</c:v>
                </c:pt>
              </c:numCache>
            </c:numRef>
          </c:val>
        </c:ser>
        <c:shape val="box"/>
        <c:axId val="58809728"/>
        <c:axId val="58819712"/>
        <c:axId val="0"/>
      </c:bar3DChart>
      <c:catAx>
        <c:axId val="58809728"/>
        <c:scaling>
          <c:orientation val="minMax"/>
        </c:scaling>
        <c:axPos val="b"/>
        <c:tickLblPos val="nextTo"/>
        <c:crossAx val="58819712"/>
        <c:crosses val="autoZero"/>
        <c:auto val="1"/>
        <c:lblAlgn val="ctr"/>
        <c:lblOffset val="100"/>
      </c:catAx>
      <c:valAx>
        <c:axId val="58819712"/>
        <c:scaling>
          <c:orientation val="minMax"/>
        </c:scaling>
        <c:axPos val="l"/>
        <c:majorGridlines/>
        <c:numFmt formatCode="0" sourceLinked="1"/>
        <c:tickLblPos val="nextTo"/>
        <c:crossAx val="588097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Уровень безработицы в %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Лист1!$B$10:$B$11</c:f>
              <c:numCache>
                <c:formatCode>0</c:formatCode>
                <c:ptCount val="2"/>
                <c:pt idx="0">
                  <c:v>58.262195121951237</c:v>
                </c:pt>
                <c:pt idx="1">
                  <c:v>0.34446996105680983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трудоспособн. население (%)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Лист1!$C$10:$C$11</c:f>
              <c:numCache>
                <c:formatCode>0</c:formatCode>
                <c:ptCount val="2"/>
                <c:pt idx="0">
                  <c:v>59</c:v>
                </c:pt>
                <c:pt idx="1">
                  <c:v>73.010408245990817</c:v>
                </c:pt>
              </c:numCache>
            </c:numRef>
          </c:val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нетрудоспособн. Население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Лист1!$D$10:$D$11</c:f>
              <c:numCache>
                <c:formatCode>0</c:formatCode>
                <c:ptCount val="2"/>
                <c:pt idx="0">
                  <c:v>41</c:v>
                </c:pt>
                <c:pt idx="1">
                  <c:v>26.989591754009179</c:v>
                </c:pt>
              </c:numCache>
            </c:numRef>
          </c:val>
        </c:ser>
        <c:ser>
          <c:idx val="3"/>
          <c:order val="3"/>
          <c:tx>
            <c:strRef>
              <c:f>Лист1!$E$9</c:f>
              <c:strCache>
                <c:ptCount val="1"/>
                <c:pt idx="0">
                  <c:v>средняя зарплата в процентах по отношению к России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Лист1!$E$10:$E$11</c:f>
              <c:numCache>
                <c:formatCode>0</c:formatCode>
                <c:ptCount val="2"/>
                <c:pt idx="0">
                  <c:v>61</c:v>
                </c:pt>
                <c:pt idx="1">
                  <c:v>175</c:v>
                </c:pt>
              </c:numCache>
            </c:numRef>
          </c:val>
        </c:ser>
        <c:shape val="box"/>
        <c:axId val="58854784"/>
        <c:axId val="58868864"/>
        <c:axId val="0"/>
      </c:bar3DChart>
      <c:catAx>
        <c:axId val="58854784"/>
        <c:scaling>
          <c:orientation val="minMax"/>
        </c:scaling>
        <c:axPos val="b"/>
        <c:tickLblPos val="nextTo"/>
        <c:crossAx val="58868864"/>
        <c:crosses val="autoZero"/>
        <c:auto val="1"/>
        <c:lblAlgn val="ctr"/>
        <c:lblOffset val="100"/>
      </c:catAx>
      <c:valAx>
        <c:axId val="58868864"/>
        <c:scaling>
          <c:orientation val="minMax"/>
        </c:scaling>
        <c:axPos val="l"/>
        <c:majorGridlines/>
        <c:numFmt formatCode="0" sourceLinked="1"/>
        <c:tickLblPos val="nextTo"/>
        <c:crossAx val="588547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Уровень безработицы в %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Лист1!$B$10:$B$11</c:f>
              <c:numCache>
                <c:formatCode>0</c:formatCode>
                <c:ptCount val="2"/>
                <c:pt idx="0">
                  <c:v>58.262195121951237</c:v>
                </c:pt>
                <c:pt idx="1">
                  <c:v>0.34446996105680983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трудоспособн. население (%)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Лист1!$C$10:$C$11</c:f>
              <c:numCache>
                <c:formatCode>0</c:formatCode>
                <c:ptCount val="2"/>
                <c:pt idx="0">
                  <c:v>59</c:v>
                </c:pt>
                <c:pt idx="1">
                  <c:v>73.010408245990817</c:v>
                </c:pt>
              </c:numCache>
            </c:numRef>
          </c:val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нетрудоспособн. Население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Лист1!$D$10:$D$11</c:f>
              <c:numCache>
                <c:formatCode>0</c:formatCode>
                <c:ptCount val="2"/>
                <c:pt idx="0">
                  <c:v>41</c:v>
                </c:pt>
                <c:pt idx="1">
                  <c:v>26.989591754009179</c:v>
                </c:pt>
              </c:numCache>
            </c:numRef>
          </c:val>
        </c:ser>
        <c:ser>
          <c:idx val="3"/>
          <c:order val="3"/>
          <c:tx>
            <c:strRef>
              <c:f>Лист1!$E$9</c:f>
              <c:strCache>
                <c:ptCount val="1"/>
                <c:pt idx="0">
                  <c:v>средняя зарплата в процентах по отношению к России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Лист1!$E$10:$E$11</c:f>
              <c:numCache>
                <c:formatCode>0</c:formatCode>
                <c:ptCount val="2"/>
                <c:pt idx="0">
                  <c:v>61</c:v>
                </c:pt>
                <c:pt idx="1">
                  <c:v>175</c:v>
                </c:pt>
              </c:numCache>
            </c:numRef>
          </c:val>
        </c:ser>
        <c:shape val="box"/>
        <c:axId val="60190080"/>
        <c:axId val="60208256"/>
        <c:axId val="0"/>
      </c:bar3DChart>
      <c:catAx>
        <c:axId val="60190080"/>
        <c:scaling>
          <c:orientation val="minMax"/>
        </c:scaling>
        <c:axPos val="b"/>
        <c:tickLblPos val="nextTo"/>
        <c:crossAx val="60208256"/>
        <c:crosses val="autoZero"/>
        <c:auto val="1"/>
        <c:lblAlgn val="ctr"/>
        <c:lblOffset val="100"/>
      </c:catAx>
      <c:valAx>
        <c:axId val="60208256"/>
        <c:scaling>
          <c:orientation val="minMax"/>
        </c:scaling>
        <c:axPos val="l"/>
        <c:majorGridlines/>
        <c:numFmt formatCode="0" sourceLinked="1"/>
        <c:tickLblPos val="nextTo"/>
        <c:crossAx val="6019008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Уровень безработицы в %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Лист1!$B$10:$B$11</c:f>
              <c:numCache>
                <c:formatCode>0</c:formatCode>
                <c:ptCount val="2"/>
                <c:pt idx="0">
                  <c:v>58.262195121951237</c:v>
                </c:pt>
                <c:pt idx="1">
                  <c:v>0.34446996105680983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трудоспособн. население (%)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Лист1!$C$10:$C$11</c:f>
              <c:numCache>
                <c:formatCode>0</c:formatCode>
                <c:ptCount val="2"/>
                <c:pt idx="0">
                  <c:v>59</c:v>
                </c:pt>
                <c:pt idx="1">
                  <c:v>73.010408245990817</c:v>
                </c:pt>
              </c:numCache>
            </c:numRef>
          </c:val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нетрудоспособн. Население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Лист1!$D$10:$D$11</c:f>
              <c:numCache>
                <c:formatCode>0</c:formatCode>
                <c:ptCount val="2"/>
                <c:pt idx="0">
                  <c:v>41</c:v>
                </c:pt>
                <c:pt idx="1">
                  <c:v>26.989591754009179</c:v>
                </c:pt>
              </c:numCache>
            </c:numRef>
          </c:val>
        </c:ser>
        <c:ser>
          <c:idx val="3"/>
          <c:order val="3"/>
          <c:tx>
            <c:strRef>
              <c:f>Лист1!$E$9</c:f>
              <c:strCache>
                <c:ptCount val="1"/>
                <c:pt idx="0">
                  <c:v>средняя зарплата в процентах по отношению к России</c:v>
                </c:pt>
              </c:strCache>
            </c:strRef>
          </c:tx>
          <c:cat>
            <c:strRef>
              <c:f>Лист1!$A$10:$A$11</c:f>
              <c:strCache>
                <c:ptCount val="2"/>
                <c:pt idx="0">
                  <c:v>Звенигород</c:v>
                </c:pt>
                <c:pt idx="1">
                  <c:v>Москва</c:v>
                </c:pt>
              </c:strCache>
            </c:strRef>
          </c:cat>
          <c:val>
            <c:numRef>
              <c:f>Лист1!$E$10:$E$11</c:f>
              <c:numCache>
                <c:formatCode>0</c:formatCode>
                <c:ptCount val="2"/>
                <c:pt idx="0">
                  <c:v>61</c:v>
                </c:pt>
                <c:pt idx="1">
                  <c:v>175</c:v>
                </c:pt>
              </c:numCache>
            </c:numRef>
          </c:val>
        </c:ser>
        <c:shape val="box"/>
        <c:axId val="60743040"/>
        <c:axId val="59638912"/>
        <c:axId val="0"/>
      </c:bar3DChart>
      <c:catAx>
        <c:axId val="60743040"/>
        <c:scaling>
          <c:orientation val="minMax"/>
        </c:scaling>
        <c:axPos val="b"/>
        <c:tickLblPos val="nextTo"/>
        <c:crossAx val="59638912"/>
        <c:crosses val="autoZero"/>
        <c:auto val="1"/>
        <c:lblAlgn val="ctr"/>
        <c:lblOffset val="100"/>
      </c:catAx>
      <c:valAx>
        <c:axId val="59638912"/>
        <c:scaling>
          <c:orientation val="minMax"/>
        </c:scaling>
        <c:axPos val="l"/>
        <c:majorGridlines/>
        <c:numFmt formatCode="0" sourceLinked="1"/>
        <c:tickLblPos val="nextTo"/>
        <c:crossAx val="607430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9A2B-FD2B-4438-90B3-D9687C2130D2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47A4-8323-4786-840F-69A2E671C2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2325-4AC0-4E43-B01E-16423931CAD4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31C5-701F-4B5C-87E1-06BAE9C3DE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7FF2-E95C-450D-B645-91086F4CA121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5848-53A1-4B61-9AE5-E7F3A68B66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DBBF-A947-4EC5-AF25-A168E371AD0C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88A2-78E5-4379-9132-6F74163F03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2FA1-6723-43BD-81E9-8D2DE9D3AD98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DFF3-4339-417F-9096-7893D4C951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E10E-913B-4BDF-B42A-359A9B45B327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0BAE-F52F-495A-8E63-4EBB770FE3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80BA-586A-4328-B6A1-FA9BEF435AED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9A3C-5676-4FA4-9972-5C3607BAD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397C-31A0-4BC8-81D3-C41AEE36D3CD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9B66-B4A2-4FF3-862C-4F1873CECB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4C69-DEB3-42D6-82DD-FB63567E5BD3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BDE8-2D2E-4085-9DE6-BCA5516FE6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E920-F390-4536-B6C3-F059940BAA37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784F-0DD8-4062-B9A3-DD78CEA90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4991-2B04-4CAC-917A-1069121196AC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C89C-7E18-4371-9D34-97877945B1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547113-2F55-45DB-B670-B4B4B2DAF145}" type="datetimeFigureOut">
              <a:rPr lang="fr-FR"/>
              <a:pPr>
                <a:defRPr/>
              </a:pPr>
              <a:t>29/01/2013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C232F-898E-444D-8236-0C924B79F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39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Ролевая игра:</a:t>
            </a:r>
          </a:p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«Проблемы малых городов России </a:t>
            </a:r>
          </a:p>
          <a:p>
            <a:pPr algn="ctr"/>
            <a:r>
              <a:rPr lang="ru-RU" sz="4000" b="1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примере городов</a:t>
            </a:r>
          </a:p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«Золотого кольца»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16632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 ТРУДА И ЗАНЯТОСТИ города </a:t>
            </a:r>
            <a:r>
              <a:rPr lang="ru-RU" sz="40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МЫШКИН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988841"/>
          <a:ext cx="5381036" cy="3459480"/>
        </p:xfrm>
        <a:graphic>
          <a:graphicData uri="http://schemas.openxmlformats.org/drawingml/2006/table">
            <a:tbl>
              <a:tblPr/>
              <a:tblGrid>
                <a:gridCol w="611481"/>
                <a:gridCol w="846667"/>
                <a:gridCol w="790222"/>
                <a:gridCol w="1091259"/>
                <a:gridCol w="790222"/>
                <a:gridCol w="602074"/>
                <a:gridCol w="649111"/>
              </a:tblGrid>
              <a:tr h="22440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населения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Трудоспособ. Населен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Несовершенолетн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Пенсионеры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безработных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Мышкин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11612043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8478000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1509566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1624477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6394000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56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безработицы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трудоспособн. население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нетрудоспособн. 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зарплата в процентах по отношению к России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Мышкин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3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8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355976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16632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 ТРУДА И ЗАНЯТОСТИ города </a:t>
            </a:r>
            <a:r>
              <a:rPr lang="ru-RU" sz="40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Суздаль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556792"/>
          <a:ext cx="4731925" cy="4095607"/>
        </p:xfrm>
        <a:graphic>
          <a:graphicData uri="http://schemas.openxmlformats.org/drawingml/2006/table">
            <a:tbl>
              <a:tblPr/>
              <a:tblGrid>
                <a:gridCol w="611481"/>
                <a:gridCol w="846667"/>
                <a:gridCol w="790222"/>
                <a:gridCol w="1091259"/>
                <a:gridCol w="790222"/>
                <a:gridCol w="602074"/>
              </a:tblGrid>
              <a:tr h="472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населения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Трудоспособ. Населен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Несовершенолетн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Пенсионеры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Суздаль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11612043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8478000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1509566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1624477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6394000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51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безработицы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трудоспособн. население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нетрудоспособн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зарплата в процентах по отношению к России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Суздаль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3968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16632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 ТРУДА И ЗАНЯТОСТИ города </a:t>
            </a:r>
          </a:p>
          <a:p>
            <a:pPr algn="ctr"/>
            <a:r>
              <a:rPr lang="ru-RU" sz="40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ПЕРЕСЛАВЛЬ-ЗАЛЕССКИЙ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060848"/>
          <a:ext cx="5381036" cy="4095607"/>
        </p:xfrm>
        <a:graphic>
          <a:graphicData uri="http://schemas.openxmlformats.org/drawingml/2006/table">
            <a:tbl>
              <a:tblPr/>
              <a:tblGrid>
                <a:gridCol w="611481"/>
                <a:gridCol w="846667"/>
                <a:gridCol w="790222"/>
                <a:gridCol w="1091259"/>
                <a:gridCol w="790222"/>
                <a:gridCol w="602074"/>
                <a:gridCol w="649111"/>
              </a:tblGrid>
              <a:tr h="472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населения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Трудоспособ. Населен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Несовершенолетн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Пенсионеры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безработных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Переславль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41923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26076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25919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11612043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8478000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1509566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1624477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6394000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51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безработицы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трудоспособн. население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нетрудоспособн. 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зарплата в процентах по отношению к России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Переславль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3968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16632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 ТРУДА И ЗАНЯТОСТИ города </a:t>
            </a:r>
            <a:r>
              <a:rPr lang="ru-RU" sz="40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ЗВЕНИГОРОД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12776"/>
          <a:ext cx="5381036" cy="4095607"/>
        </p:xfrm>
        <a:graphic>
          <a:graphicData uri="http://schemas.openxmlformats.org/drawingml/2006/table">
            <a:tbl>
              <a:tblPr/>
              <a:tblGrid>
                <a:gridCol w="611481"/>
                <a:gridCol w="846667"/>
                <a:gridCol w="790222"/>
                <a:gridCol w="1091259"/>
                <a:gridCol w="790222"/>
                <a:gridCol w="602074"/>
                <a:gridCol w="649111"/>
              </a:tblGrid>
              <a:tr h="4727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населения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Трудоспособ. Населен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Несовершенолетн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Пенсионеры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безработных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Звенигород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25919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11612043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8478000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1509566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1624477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6394000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7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51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безработицы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трудоспособн. население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нетрудоспособн. Население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зарплата в процентах по отношению к России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Звенигород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2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067944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3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ДЕПАРТАМЕНТ ЭКОНОМИЧЕСКОГО РАЗВИТИЯ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3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ДЕПАРТАМЕНТ ЭКОНОМИЧЕСКОГО РАЗВИТИЯ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3590142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2780928"/>
            <a:ext cx="55081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5035F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ВЫВОД: необходимо развитие туристического бизнеса</a:t>
            </a:r>
            <a:endParaRPr lang="ru-RU" sz="5400" b="1" cap="none" spc="0" dirty="0">
              <a:ln w="11430"/>
              <a:solidFill>
                <a:srgbClr val="5035F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16632"/>
            <a:ext cx="9143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ПЕРСПЕКТИВЫ РАЗВИТИЯ МАЛЫХ ГОРОДОВ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62068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ПОДВЕДЕНИЕ </a:t>
            </a:r>
            <a:r>
              <a:rPr lang="ru-RU" sz="6000" b="1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ИТОГОВ ИГРЫ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764704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образовательная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привлечь внимание учащихся к проблемам малых городов «Золотого кольца»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углубить знания учащихся о русской глубинки и малых городах «Золотого кольца»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знакомство с типами малых городов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 учащихся с культурно-историческими ценностями исконно русских городов «Золотого кольца»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воспитательная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продолжить воспитывать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патриотические чувства учащихся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развивающая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раскрытие индивидуальных способностей учащихся, продолжить формирование  умения обобщать и делать выводы, продолжить формирование умений по работе с источниками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продолжить формирование коммуникативных умений и навыков, формирование творческого и критического мышления учащихся через дискуссию и презентацию собственного мнения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и задачи игры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http://www.yunet.ru/sites/default/files/resize/remote/3ec3154c2904c09096ffa86f71cd755d-400x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808312" cy="1881569"/>
          </a:xfrm>
          <a:prstGeom prst="rect">
            <a:avLst/>
          </a:prstGeom>
          <a:noFill/>
        </p:spPr>
      </p:pic>
      <p:pic>
        <p:nvPicPr>
          <p:cNvPr id="2053" name="Picture 5" descr="http://radikal.ua/data/upload/0fccf/4efc3/77ae22d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81128"/>
            <a:ext cx="2474640" cy="1855980"/>
          </a:xfrm>
          <a:prstGeom prst="rect">
            <a:avLst/>
          </a:prstGeom>
          <a:noFill/>
        </p:spPr>
      </p:pic>
      <p:pic>
        <p:nvPicPr>
          <p:cNvPr id="2055" name="Picture 7" descr="http://timetrip.info/sites/default/files/imagecache/post_260x260/akkkk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2476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Понятие города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5896" y="980728"/>
            <a:ext cx="53285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 крупный населенный пункт, жители которого  заняты как правило вне с/х.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988821"/>
            <a:ext cx="44279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ризнаки города: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большая плотность населения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занятость населения в промышленности и сфере услуг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интенсивное разделение труда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30" name="Picture 6" descr="http://www.infokart.ru/wp-content/uploads/2012/09/gorod_tyu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359251" cy="2160240"/>
          </a:xfrm>
          <a:prstGeom prst="rect">
            <a:avLst/>
          </a:prstGeom>
          <a:noFill/>
        </p:spPr>
      </p:pic>
      <p:pic>
        <p:nvPicPr>
          <p:cNvPr id="1033" name="Picture 9" descr="http://photofile.ru/photo/nordprod/115131992/118894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Понятие малого города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47864" y="980728"/>
            <a:ext cx="5543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Малый город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город с численностью населения до 50 тысяч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fun2mass.ru/images/cache/shares_single_new/uploads/shares/img/436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024336" cy="176553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528" y="2492896"/>
            <a:ext cx="47160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Отличительные признаки малых и больших городов: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жителей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рынок труда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активность жителей,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культурная сфера города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преступности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близость с природой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coolbusinessideas.info/wp-content/5c4a4-trinity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409082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Типы малых городов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908720"/>
            <a:ext cx="55081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классификация: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Города-спутники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Специализированные города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– местные центры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классификация: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– культурные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Города- исторические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– промышленные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КУЛЬТУРНЫЕ ГОРОДА-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города, внесшие в развитие культуры России что- то свое, чем славится только этот регион, города в которых расположено огромное количество культурных ценностей, а также научные центры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ИСТОРИЧЕСКИЕ ГОРОДА-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города, которые имеют многовековую историю и долгое время не выходили за пределы своей территории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ПРОМЫШЛЕННЫЕ ГОРОДА-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города, с развитой промышленностью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://www.geo.ru/sites/default/files/dsc_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3024335" cy="2016224"/>
          </a:xfrm>
          <a:prstGeom prst="rect">
            <a:avLst/>
          </a:prstGeom>
          <a:noFill/>
        </p:spPr>
      </p:pic>
      <p:pic>
        <p:nvPicPr>
          <p:cNvPr id="16389" name="Picture 5" descr="http://oscfo.ru/images/cms/data/01june2011/kinesh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7843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0" y="620688"/>
            <a:ext cx="8820472" cy="648072"/>
          </a:xfrm>
          <a:prstGeom prst="wedgeRoundRectCallout">
            <a:avLst>
              <a:gd name="adj1" fmla="val 940"/>
              <a:gd name="adj2" fmla="val 1962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E70303"/>
                </a:solidFill>
                <a:latin typeface="Georgia" pitchFamily="18" charset="0"/>
              </a:rPr>
              <a:t>Нажмите на проблемы, которые не соответствуют малому городу</a:t>
            </a:r>
            <a:endParaRPr lang="ru-RU" sz="2000" b="1" i="1" dirty="0">
              <a:solidFill>
                <a:srgbClr val="E70303"/>
              </a:solidFill>
              <a:latin typeface="Georgia" pitchFamily="18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2009" y="2587054"/>
            <a:ext cx="2051719" cy="134600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Грязь, мусор</a:t>
            </a:r>
          </a:p>
          <a:p>
            <a:pPr algn="ctr"/>
            <a:r>
              <a:rPr lang="ru-RU" dirty="0" smtClean="0"/>
              <a:t> и стихийные</a:t>
            </a:r>
          </a:p>
          <a:p>
            <a:pPr algn="ctr"/>
            <a:r>
              <a:rPr lang="ru-RU" dirty="0" smtClean="0"/>
              <a:t> свалки</a:t>
            </a:r>
            <a:endParaRPr lang="ru-RU" dirty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860032" y="2348880"/>
            <a:ext cx="2087736" cy="1274316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Высокий </a:t>
            </a:r>
          </a:p>
          <a:p>
            <a:pPr algn="ctr"/>
            <a:r>
              <a:rPr lang="ru-RU" dirty="0" smtClean="0"/>
              <a:t>уровень </a:t>
            </a:r>
          </a:p>
          <a:p>
            <a:pPr algn="ctr"/>
            <a:r>
              <a:rPr lang="ru-RU" dirty="0" smtClean="0"/>
              <a:t>преступности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876256" y="1340768"/>
            <a:ext cx="2016546" cy="1341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Проблема </a:t>
            </a:r>
          </a:p>
          <a:p>
            <a:pPr algn="ctr"/>
            <a:r>
              <a:rPr lang="ru-RU" dirty="0" smtClean="0"/>
              <a:t>жилищного </a:t>
            </a:r>
          </a:p>
          <a:p>
            <a:pPr algn="ctr"/>
            <a:r>
              <a:rPr lang="ru-RU" dirty="0" smtClean="0"/>
              <a:t>строительства</a:t>
            </a:r>
            <a:endParaRPr lang="ru-RU" dirty="0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0" y="5445224"/>
            <a:ext cx="1944266" cy="12017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Слабая </a:t>
            </a:r>
          </a:p>
          <a:p>
            <a:pPr algn="ctr"/>
            <a:r>
              <a:rPr lang="ru-RU" sz="1600" dirty="0" smtClean="0"/>
              <a:t>система </a:t>
            </a:r>
          </a:p>
          <a:p>
            <a:pPr algn="ctr"/>
            <a:r>
              <a:rPr lang="ru-RU" sz="1600" dirty="0" smtClean="0"/>
              <a:t>Здраво</a:t>
            </a:r>
          </a:p>
          <a:p>
            <a:pPr algn="ctr"/>
            <a:r>
              <a:rPr lang="ru-RU" sz="1600" dirty="0" smtClean="0"/>
              <a:t>охранения</a:t>
            </a:r>
            <a:endParaRPr lang="ru-RU" sz="1600" dirty="0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427984" y="3717032"/>
            <a:ext cx="1943745" cy="141853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Загрязнение</a:t>
            </a:r>
          </a:p>
          <a:p>
            <a:pPr algn="ctr"/>
            <a:r>
              <a:rPr lang="ru-RU" dirty="0" smtClean="0"/>
              <a:t> окружающей</a:t>
            </a:r>
          </a:p>
          <a:p>
            <a:pPr algn="ctr"/>
            <a:r>
              <a:rPr lang="ru-RU" dirty="0" smtClean="0"/>
              <a:t> среды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-99392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Проблемы малых городов</a:t>
            </a:r>
            <a:endParaRPr lang="ru-RU" sz="4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79512" y="1412776"/>
            <a:ext cx="1944266" cy="1201763"/>
          </a:xfrm>
          <a:prstGeom prst="ellipse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Разорение </a:t>
            </a:r>
          </a:p>
          <a:p>
            <a:pPr algn="ctr"/>
            <a:r>
              <a:rPr lang="ru-RU" sz="1600" dirty="0" smtClean="0"/>
              <a:t>Градообразующих</a:t>
            </a:r>
          </a:p>
          <a:p>
            <a:pPr algn="ctr"/>
            <a:r>
              <a:rPr lang="ru-RU" sz="1600" dirty="0" smtClean="0"/>
              <a:t> предприятий</a:t>
            </a:r>
            <a:endParaRPr lang="ru-RU" sz="1600" b="1" dirty="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995936" y="5656237"/>
            <a:ext cx="1944266" cy="1201763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Низкая </a:t>
            </a:r>
          </a:p>
          <a:p>
            <a:pPr algn="ctr"/>
            <a:r>
              <a:rPr lang="ru-RU" sz="1600" dirty="0" smtClean="0"/>
              <a:t>Платеже</a:t>
            </a:r>
          </a:p>
          <a:p>
            <a:pPr algn="ctr"/>
            <a:r>
              <a:rPr lang="ru-RU" sz="1600" dirty="0" smtClean="0"/>
              <a:t>способность </a:t>
            </a:r>
          </a:p>
          <a:p>
            <a:pPr algn="ctr"/>
            <a:r>
              <a:rPr lang="ru-RU" sz="1600" dirty="0" smtClean="0"/>
              <a:t>населения</a:t>
            </a:r>
            <a:endParaRPr lang="ru-RU" sz="16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267744" y="3356992"/>
            <a:ext cx="1944266" cy="1201763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Отток  </a:t>
            </a:r>
          </a:p>
          <a:p>
            <a:pPr algn="ctr"/>
            <a:r>
              <a:rPr lang="ru-RU" sz="1600" dirty="0" smtClean="0"/>
              <a:t>населения</a:t>
            </a:r>
            <a:endParaRPr lang="ru-RU" sz="1600" dirty="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339752" y="1916832"/>
            <a:ext cx="1944266" cy="12017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Низкий  </a:t>
            </a:r>
          </a:p>
          <a:p>
            <a:pPr algn="ctr"/>
            <a:r>
              <a:rPr lang="ru-RU" sz="1600" dirty="0" smtClean="0"/>
              <a:t>уровень жизни </a:t>
            </a:r>
            <a:endParaRPr lang="ru-RU" sz="1600" dirty="0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084168" y="5445224"/>
            <a:ext cx="2088232" cy="1296144"/>
          </a:xfrm>
          <a:prstGeom prst="ellipse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Мало </a:t>
            </a:r>
            <a:r>
              <a:rPr lang="ru-RU" sz="1600" dirty="0" err="1" smtClean="0"/>
              <a:t>возмож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ностей</a:t>
            </a:r>
            <a:r>
              <a:rPr lang="ru-RU" sz="1600" dirty="0" smtClean="0"/>
              <a:t> для </a:t>
            </a:r>
          </a:p>
          <a:p>
            <a:pPr algn="ctr"/>
            <a:r>
              <a:rPr lang="ru-RU" sz="1600" dirty="0" smtClean="0"/>
              <a:t>трудоустройства</a:t>
            </a:r>
            <a:endParaRPr lang="ru-RU" sz="1600" dirty="0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79512" y="4005064"/>
            <a:ext cx="1944266" cy="1368152"/>
          </a:xfrm>
          <a:prstGeom prst="ellipse">
            <a:avLst/>
          </a:prstGeom>
          <a:gradFill flip="none" rotWithShape="1">
            <a:gsLst>
              <a:gs pos="0">
                <a:srgbClr val="CC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Упадок </a:t>
            </a:r>
          </a:p>
          <a:p>
            <a:pPr algn="ctr"/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95736" y="4725144"/>
            <a:ext cx="1943745" cy="141853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Насыщен</a:t>
            </a:r>
          </a:p>
          <a:p>
            <a:pPr algn="ctr"/>
            <a:r>
              <a:rPr lang="ru-RU" dirty="0" err="1" smtClean="0"/>
              <a:t>ность</a:t>
            </a:r>
            <a:r>
              <a:rPr lang="ru-RU" dirty="0" smtClean="0"/>
              <a:t> </a:t>
            </a:r>
            <a:r>
              <a:rPr lang="ru-RU" dirty="0" err="1" smtClean="0"/>
              <a:t>автомо</a:t>
            </a:r>
            <a:endParaRPr lang="ru-RU" dirty="0" smtClean="0"/>
          </a:p>
          <a:p>
            <a:pPr algn="ctr"/>
            <a:r>
              <a:rPr lang="ru-RU" dirty="0" err="1" smtClean="0"/>
              <a:t>бильным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транспортом </a:t>
            </a:r>
            <a:endParaRPr lang="ru-RU" dirty="0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372200" y="4077072"/>
            <a:ext cx="2016546" cy="13414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Удаленность</a:t>
            </a:r>
          </a:p>
          <a:p>
            <a:pPr algn="ctr"/>
            <a:r>
              <a:rPr lang="ru-RU" dirty="0" smtClean="0"/>
              <a:t> населения</a:t>
            </a:r>
          </a:p>
          <a:p>
            <a:pPr algn="ctr"/>
            <a:r>
              <a:rPr lang="ru-RU" dirty="0" smtClean="0"/>
              <a:t> от природы</a:t>
            </a:r>
            <a:endParaRPr lang="ru-RU" dirty="0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7236296" y="2708920"/>
            <a:ext cx="1907704" cy="136815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Высокие цены</a:t>
            </a:r>
          </a:p>
          <a:p>
            <a:pPr algn="ctr"/>
            <a:r>
              <a:rPr lang="ru-RU" sz="1600" dirty="0" smtClean="0"/>
              <a:t> на </a:t>
            </a:r>
            <a:r>
              <a:rPr lang="ru-RU" sz="1600" dirty="0" err="1" smtClean="0"/>
              <a:t>продовольст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вие</a:t>
            </a:r>
            <a:r>
              <a:rPr lang="ru-RU" sz="1600" dirty="0" smtClean="0"/>
              <a:t> и лекарства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43571E-7 L 2.5E-6 -0.48243 " pathEditMode="relative" ptsTypes="AA">
                                      <p:cBhvr>
                                        <p:cTn id="12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" presetClass="exit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9 0.02266 C -0.15816 0.0178 -0.16875 0.01989 -0.14549 0.01757 C -0.12639 0.01827 -0.10747 0.01804 -0.08837 0.01942 C -0.0691 0.02081 -0.04809 0.02821 -0.02899 0.03122 C -0.02049 0.03677 -0.01146 0.0407 -0.00243 0.04463 C 0.00312 0.04972 0.00937 0.05319 0.01528 0.05805 C 0.02378 0.06498 0.03125 0.07377 0.03941 0.08163 C 0.05069 0.0925 0.03819 0.08163 0.04948 0.09019 C 0.05295 0.09297 0.05972 0.09852 0.05972 0.09875 C 0.06059 0.10014 0.06111 0.10222 0.06215 0.1036 C 0.06319 0.10499 0.0651 0.10545 0.06597 0.10707 C 0.06684 0.10846 0.06649 0.11077 0.06719 0.11216 C 0.06927 0.11632 0.07187 0.11794 0.07482 0.12049 C 0.07812 0.12696 0.0816 0.13089 0.08628 0.13575 C 0.08941 0.1487 0.08472 0.13321 0.09132 0.14408 C 0.09219 0.14546 0.09166 0.14801 0.09253 0.14916 C 0.09462 0.15194 0.10017 0.15587 0.10017 0.1561 C 0.10052 0.15749 0.10052 0.1598 0.10139 0.16096 C 0.10347 0.16373 0.10903 0.16767 0.10903 0.1679 C 0.11128 0.17738 0.10833 0.16859 0.11406 0.17622 C 0.11875 0.18247 0.12014 0.19102 0.12552 0.19796 C 0.12899 0.21253 0.13559 0.23103 0.14201 0.24352 C 0.14479 0.25925 0.14253 0.25323 0.14705 0.26225 C 0.14861 0.26827 0.14774 0.26549 0.14948 0.27058 " pathEditMode="relative" rAng="0" ptsTypes="fffffffffffffffffffffffA">
                                      <p:cBhvr>
                                        <p:cTn id="1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5157 C -0.0967 -0.2648 -0.17431 -0.47779 -0.2033 -0.56544 C -0.23229 -0.65309 -0.21267 -0.6154 -0.19288 -0.57747 " pathEditMode="relative" rAng="0" ptsTypes="aaA"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0.25879 L 0.40347 -0.1399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3 0.08048 C -0.14271 0.07007 -0.20087 0.07631 -0.06857 0.08048 C -0.05729 0.08279 -0.04878 0.08603 -0.03819 0.09042 C -0.03212 0.09597 -0.02621 0.0999 -0.01927 0.10222 C -0.01666 0.10384 -0.01423 0.10592 -0.01163 0.1073 C -0.00955 0.10823 -0.00729 0.10777 -0.00521 0.10892 C 0.00538 0.11447 0.01163 0.12187 0.02257 0.12419 C 0.04202 0.1413 0.02014 0.12372 0.03646 0.13274 C 0.05104 0.14084 0.06424 0.15125 0.07709 0.16304 C 0.08889 0.18686 0.10052 0.21068 0.11111 0.23543 C 0.11528 0.24537 0.12327 0.26225 0.13143 0.26757 C 0.14028 0.27335 0.14983 0.27428 0.15938 0.27428 " pathEditMode="relative" rAng="0" ptsTypes="fffffffffffA"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0.10939 C 0.02587 -0.11077 0.01771 -0.11285 0.00921 -0.11447 C 0.00209 -0.11794 -0.00486 -0.11956 -0.0125 -0.12118 C -0.02413 -0.12396 -0.03437 -0.12835 -0.0467 -0.12974 C -0.05486 -0.13228 -0.06215 -0.13506 -0.07066 -0.13644 C -0.07343 -0.1376 -0.07586 -0.13922 -0.07812 -0.13991 C -0.08437 -0.14153 -0.096 -0.14315 -0.096 -0.14292 C -0.11007 -0.14847 -0.12361 -0.15448 -0.13802 -0.1568 C -0.146 -0.16096 -0.15434 -0.16096 -0.16302 -0.1635 C -0.17986 -0.16836 -0.1967 -0.17113 -0.21371 -0.17345 C -0.22951 -0.1783 -0.24583 -0.18015 -0.2618 -0.18362 C -0.2809 -0.18779 -0.29687 -0.19195 -0.31614 -0.1938 C -0.36666 -0.21114 -0.44427 -0.20952 -0.4934 -0.21068 C -0.5125 -0.21415 -0.49079 -0.21045 -0.51996 -0.21392 C -0.52847 -0.21484 -0.54531 -0.21739 -0.54531 -0.21716 C -0.54791 -0.21692 -0.5552 -0.21438 -0.55295 -0.21577 C -0.54982 -0.21785 -0.54618 -0.21785 -0.5427 -0.21901 C -0.53715 -0.22109 -0.5309 -0.22641 -0.52621 -0.2308 C -0.51267 -0.24352 -0.49861 -0.25508 -0.48454 -0.26642 C -0.471 -0.27729 -0.48055 -0.27266 -0.47187 -0.27636 C -0.47066 -0.27752 -0.46944 -0.2789 -0.46805 -0.27983 C -0.46562 -0.28122 -0.46041 -0.28307 -0.46041 -0.28284 C -0.46215 -0.27474 -0.4618 -0.27613 -0.46423 -0.26642 C -0.46475 -0.2648 -0.46562 -0.26133 -0.46562 -0.2611 C -0.46718 -0.24606 -0.46666 -0.23034 -0.47066 -0.21577 C -0.47239 -0.20097 -0.47395 -0.1857 -0.48073 -0.17345 C -0.48541 -0.15564 -0.49149 -0.13806 -0.49461 -0.11956 C -0.496 -0.11124 -0.49652 -0.10245 -0.49843 -0.09435 C -0.49774 -0.07493 -0.50017 -0.06706 -0.4934 -0.05388 C -0.49305 -0.05226 -0.49218 -0.04879 -0.49218 -0.04856 " pathEditMode="relative" rAng="0" ptsTypes="fffffffffffffffffffffffffffffA">
                                      <p:cBhvr>
                                        <p:cTn id="1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7 0.50139 C 0.03958 0.42669 0.03559 0.35199 0.05156 0.32424 C 0.06753 0.29649 0.10295 0.30343 0.13958 0.33465 C 0.17621 0.36587 0.21719 0.4674 0.27118 0.51203 C 0.32517 0.55666 0.4125 0.61009 0.46337 0.60315 C 0.51423 0.59621 0.52413 0.53331 0.57656 0.46994 C 0.62899 0.40657 0.75104 0.3069 0.77778 0.22248 C 0.80451 0.13807 0.75937 -0.01618 0.73698 -0.037 C 0.71458 -0.05781 0.67899 0.01989 0.64357 0.09783 " pathEditMode="relative" rAng="0" ptsTypes="aaaaaaaaA">
                                      <p:cBhvr>
                                        <p:cTn id="1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438" grpId="0" animBg="1"/>
      <p:bldP spid="18438" grpId="1" animBg="1"/>
      <p:bldP spid="18438" grpId="2" animBg="1"/>
      <p:bldP spid="18439" grpId="0" animBg="1"/>
      <p:bldP spid="18439" grpId="1" animBg="1"/>
      <p:bldP spid="18439" grpId="3" animBg="1"/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  <p:bldP spid="18442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ГРУПП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62068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ОБРАЗОВАНИЯ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62068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УПРАВЛЕНИЕ КУЛЬТУРЫ</a:t>
            </a:r>
            <a:endParaRPr lang="ru-RU" sz="60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ttp://www.nice-places.com/data/article_topics/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5901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133</TotalTime>
  <Words>605</Words>
  <Application>Microsoft Office PowerPoint</Application>
  <PresentationFormat>Экран (4:3)</PresentationFormat>
  <Paragraphs>241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117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Алла</dc:creator>
  <cp:lastModifiedBy>Алла</cp:lastModifiedBy>
  <cp:revision>76</cp:revision>
  <dcterms:created xsi:type="dcterms:W3CDTF">2013-01-20T07:13:47Z</dcterms:created>
  <dcterms:modified xsi:type="dcterms:W3CDTF">2013-01-29T12:56:39Z</dcterms:modified>
</cp:coreProperties>
</file>