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61" r:id="rId3"/>
    <p:sldId id="262" r:id="rId4"/>
    <p:sldId id="313" r:id="rId5"/>
    <p:sldId id="314" r:id="rId6"/>
    <p:sldId id="315" r:id="rId7"/>
    <p:sldId id="316" r:id="rId8"/>
    <p:sldId id="263" r:id="rId9"/>
    <p:sldId id="264" r:id="rId10"/>
    <p:sldId id="266" r:id="rId11"/>
    <p:sldId id="300" r:id="rId12"/>
    <p:sldId id="319" r:id="rId13"/>
    <p:sldId id="290" r:id="rId14"/>
    <p:sldId id="291" r:id="rId15"/>
    <p:sldId id="267" r:id="rId16"/>
    <p:sldId id="269" r:id="rId17"/>
    <p:sldId id="271" r:id="rId18"/>
    <p:sldId id="270" r:id="rId19"/>
    <p:sldId id="272" r:id="rId20"/>
    <p:sldId id="273" r:id="rId21"/>
    <p:sldId id="265" r:id="rId22"/>
    <p:sldId id="274" r:id="rId23"/>
    <p:sldId id="299" r:id="rId24"/>
    <p:sldId id="288" r:id="rId25"/>
    <p:sldId id="294" r:id="rId26"/>
    <p:sldId id="277" r:id="rId27"/>
    <p:sldId id="276" r:id="rId28"/>
    <p:sldId id="309" r:id="rId29"/>
    <p:sldId id="275" r:id="rId30"/>
    <p:sldId id="278" r:id="rId31"/>
    <p:sldId id="286" r:id="rId32"/>
    <p:sldId id="287" r:id="rId33"/>
    <p:sldId id="295" r:id="rId34"/>
    <p:sldId id="297" r:id="rId35"/>
    <p:sldId id="296" r:id="rId36"/>
    <p:sldId id="292" r:id="rId37"/>
    <p:sldId id="293" r:id="rId38"/>
    <p:sldId id="298" r:id="rId39"/>
    <p:sldId id="280" r:id="rId40"/>
    <p:sldId id="281" r:id="rId41"/>
    <p:sldId id="282" r:id="rId42"/>
    <p:sldId id="268" r:id="rId43"/>
    <p:sldId id="321" r:id="rId44"/>
    <p:sldId id="320" r:id="rId45"/>
    <p:sldId id="317" r:id="rId46"/>
    <p:sldId id="318" r:id="rId47"/>
    <p:sldId id="289" r:id="rId48"/>
    <p:sldId id="312" r:id="rId49"/>
    <p:sldId id="310" r:id="rId50"/>
    <p:sldId id="302" r:id="rId51"/>
    <p:sldId id="303" r:id="rId52"/>
    <p:sldId id="301" r:id="rId53"/>
    <p:sldId id="304" r:id="rId54"/>
    <p:sldId id="305" r:id="rId55"/>
    <p:sldId id="306" r:id="rId56"/>
    <p:sldId id="307" r:id="rId57"/>
    <p:sldId id="308" r:id="rId58"/>
    <p:sldId id="311" r:id="rId5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660033"/>
    <a:srgbClr val="800080"/>
    <a:srgbClr val="FF3300"/>
    <a:srgbClr val="CC6600"/>
    <a:srgbClr val="FF9900"/>
    <a:srgbClr val="006600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42" autoAdjust="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76BAF-2B77-44C7-B73F-D54422634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5BF8A-E8E1-4F9D-B3A8-A0C88C052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020F6-4320-43FF-9A18-A0DA5B71E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295275" y="557213"/>
            <a:ext cx="9437688" cy="6632575"/>
            <a:chOff x="-186" y="351"/>
            <a:chExt cx="5945" cy="417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-186" y="351"/>
              <a:ext cx="4316" cy="4178"/>
              <a:chOff x="-186" y="351"/>
              <a:chExt cx="4316" cy="4178"/>
            </a:xfrm>
          </p:grpSpPr>
          <p:grpSp>
            <p:nvGrpSpPr>
              <p:cNvPr id="7" name="Group 4"/>
              <p:cNvGrpSpPr>
                <a:grpSpLocks/>
              </p:cNvGrpSpPr>
              <p:nvPr/>
            </p:nvGrpSpPr>
            <p:grpSpPr bwMode="auto">
              <a:xfrm>
                <a:off x="-186" y="351"/>
                <a:ext cx="4316" cy="4178"/>
                <a:chOff x="-186" y="351"/>
                <a:chExt cx="4316" cy="4178"/>
              </a:xfrm>
            </p:grpSpPr>
            <p:sp>
              <p:nvSpPr>
                <p:cNvPr id="9" name="AutoShape 5"/>
                <p:cNvSpPr>
                  <a:spLocks noChangeArrowheads="1"/>
                </p:cNvSpPr>
                <p:nvPr/>
              </p:nvSpPr>
              <p:spPr bwMode="auto">
                <a:xfrm rot="-9240000">
                  <a:off x="-186" y="351"/>
                  <a:ext cx="4316" cy="4178"/>
                </a:xfrm>
                <a:prstGeom prst="diamond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" name="AutoShape 6" descr="Denim"/>
                <p:cNvSpPr>
                  <a:spLocks noChangeArrowheads="1"/>
                </p:cNvSpPr>
                <p:nvPr/>
              </p:nvSpPr>
              <p:spPr bwMode="auto">
                <a:xfrm rot="-9240000">
                  <a:off x="694" y="1203"/>
                  <a:ext cx="2556" cy="2474"/>
                </a:xfrm>
                <a:prstGeom prst="diamond">
                  <a:avLst/>
                </a:prstGeom>
                <a:blipFill dpi="0" rotWithShape="0">
                  <a:blip r:embed="rId2" cstate="print"/>
                  <a:srcRect/>
                  <a:tile tx="0" ty="0" sx="100000" sy="100000" flip="none" algn="tl"/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" name="Rectangle 7"/>
                <p:cNvSpPr>
                  <a:spLocks noChangeArrowheads="1"/>
                </p:cNvSpPr>
                <p:nvPr/>
              </p:nvSpPr>
              <p:spPr bwMode="auto">
                <a:xfrm rot="-9240000">
                  <a:off x="2249" y="2499"/>
                  <a:ext cx="649" cy="280"/>
                </a:xfrm>
                <a:prstGeom prst="rect">
                  <a:avLst/>
                </a:prstGeom>
                <a:solidFill>
                  <a:schemeClr val="folHlink">
                    <a:alpha val="50195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kumimoji="1" lang="ru-RU" sz="2400">
                    <a:latin typeface="Times New Roman" pitchFamily="18" charset="0"/>
                  </a:endParaRPr>
                </a:p>
              </p:txBody>
            </p:sp>
            <p:sp>
              <p:nvSpPr>
                <p:cNvPr id="12" name="Oval 8"/>
                <p:cNvSpPr>
                  <a:spLocks noChangeArrowheads="1"/>
                </p:cNvSpPr>
                <p:nvPr/>
              </p:nvSpPr>
              <p:spPr bwMode="auto">
                <a:xfrm rot="-9240000">
                  <a:off x="1292" y="2567"/>
                  <a:ext cx="570" cy="528"/>
                </a:xfrm>
                <a:prstGeom prst="ellipse">
                  <a:avLst/>
                </a:prstGeom>
                <a:solidFill>
                  <a:schemeClr val="accent1">
                    <a:alpha val="50195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kumimoji="1" lang="ru-RU" sz="2400">
                    <a:latin typeface="Times New Roman" pitchFamily="18" charset="0"/>
                  </a:endParaRPr>
                </a:p>
              </p:txBody>
            </p:sp>
            <p:sp>
              <p:nvSpPr>
                <p:cNvPr id="13" name="Rectangle 9"/>
                <p:cNvSpPr>
                  <a:spLocks noChangeArrowheads="1"/>
                </p:cNvSpPr>
                <p:nvPr/>
              </p:nvSpPr>
              <p:spPr bwMode="auto">
                <a:xfrm rot="-9240000">
                  <a:off x="2373" y="2047"/>
                  <a:ext cx="446" cy="81"/>
                </a:xfrm>
                <a:prstGeom prst="rect">
                  <a:avLst/>
                </a:prstGeom>
                <a:solidFill>
                  <a:schemeClr val="accent1">
                    <a:alpha val="50195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kumimoji="1" lang="ru-RU" sz="2400">
                    <a:latin typeface="Times New Roman" pitchFamily="18" charset="0"/>
                  </a:endParaRPr>
                </a:p>
              </p:txBody>
            </p:sp>
            <p:sp>
              <p:nvSpPr>
                <p:cNvPr id="14" name="Rectangle 10"/>
                <p:cNvSpPr>
                  <a:spLocks noChangeArrowheads="1"/>
                </p:cNvSpPr>
                <p:nvPr/>
              </p:nvSpPr>
              <p:spPr bwMode="auto">
                <a:xfrm rot="-9240000">
                  <a:off x="1927" y="3071"/>
                  <a:ext cx="445" cy="82"/>
                </a:xfrm>
                <a:prstGeom prst="rect">
                  <a:avLst/>
                </a:prstGeom>
                <a:solidFill>
                  <a:schemeClr val="accent1">
                    <a:alpha val="50195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kumimoji="1" lang="ru-RU" sz="2400">
                    <a:latin typeface="Times New Roman" pitchFamily="18" charset="0"/>
                  </a:endParaRPr>
                </a:p>
              </p:txBody>
            </p:sp>
            <p:sp>
              <p:nvSpPr>
                <p:cNvPr id="15" name="Arc 11"/>
                <p:cNvSpPr>
                  <a:spLocks/>
                </p:cNvSpPr>
                <p:nvPr/>
              </p:nvSpPr>
              <p:spPr bwMode="auto">
                <a:xfrm rot="10485000">
                  <a:off x="1263" y="2240"/>
                  <a:ext cx="723" cy="856"/>
                </a:xfrm>
                <a:custGeom>
                  <a:avLst/>
                  <a:gdLst>
                    <a:gd name="T0" fmla="*/ 721 w 43118"/>
                    <a:gd name="T1" fmla="*/ 0 h 23858"/>
                    <a:gd name="T2" fmla="*/ 0 w 43118"/>
                    <a:gd name="T3" fmla="*/ 149 h 23858"/>
                    <a:gd name="T4" fmla="*/ 361 w 43118"/>
                    <a:gd name="T5" fmla="*/ 81 h 2385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118" h="23858" fill="none" extrusionOk="0">
                      <a:moveTo>
                        <a:pt x="42999" y="0"/>
                      </a:moveTo>
                      <a:cubicBezTo>
                        <a:pt x="43078" y="750"/>
                        <a:pt x="43118" y="1503"/>
                        <a:pt x="43118" y="2258"/>
                      </a:cubicBezTo>
                      <a:cubicBezTo>
                        <a:pt x="43118" y="14187"/>
                        <a:pt x="33447" y="23858"/>
                        <a:pt x="21518" y="23858"/>
                      </a:cubicBezTo>
                      <a:cubicBezTo>
                        <a:pt x="10318" y="23858"/>
                        <a:pt x="976" y="15297"/>
                        <a:pt x="0" y="4140"/>
                      </a:cubicBezTo>
                    </a:path>
                    <a:path w="43118" h="23858" stroke="0" extrusionOk="0">
                      <a:moveTo>
                        <a:pt x="42999" y="0"/>
                      </a:moveTo>
                      <a:cubicBezTo>
                        <a:pt x="43078" y="750"/>
                        <a:pt x="43118" y="1503"/>
                        <a:pt x="43118" y="2258"/>
                      </a:cubicBezTo>
                      <a:cubicBezTo>
                        <a:pt x="43118" y="14187"/>
                        <a:pt x="33447" y="23858"/>
                        <a:pt x="21518" y="23858"/>
                      </a:cubicBezTo>
                      <a:cubicBezTo>
                        <a:pt x="10318" y="23858"/>
                        <a:pt x="976" y="15297"/>
                        <a:pt x="0" y="4140"/>
                      </a:cubicBezTo>
                      <a:lnTo>
                        <a:pt x="21518" y="2258"/>
                      </a:lnTo>
                      <a:lnTo>
                        <a:pt x="42999" y="0"/>
                      </a:lnTo>
                      <a:close/>
                    </a:path>
                  </a:pathLst>
                </a:custGeom>
                <a:solidFill>
                  <a:schemeClr val="folHlink">
                    <a:alpha val="50195"/>
                  </a:scheme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" name="Freeform 12"/>
                <p:cNvSpPr>
                  <a:spLocks/>
                </p:cNvSpPr>
                <p:nvPr/>
              </p:nvSpPr>
              <p:spPr bwMode="auto">
                <a:xfrm>
                  <a:off x="1300" y="1374"/>
                  <a:ext cx="1035" cy="2007"/>
                </a:xfrm>
                <a:custGeom>
                  <a:avLst/>
                  <a:gdLst>
                    <a:gd name="T0" fmla="*/ 56 w 1035"/>
                    <a:gd name="T1" fmla="*/ 2006 h 2007"/>
                    <a:gd name="T2" fmla="*/ 0 w 1035"/>
                    <a:gd name="T3" fmla="*/ 1843 h 2007"/>
                    <a:gd name="T4" fmla="*/ 871 w 1035"/>
                    <a:gd name="T5" fmla="*/ 56 h 2007"/>
                    <a:gd name="T6" fmla="*/ 1034 w 1035"/>
                    <a:gd name="T7" fmla="*/ 0 h 2007"/>
                    <a:gd name="T8" fmla="*/ 56 w 1035"/>
                    <a:gd name="T9" fmla="*/ 2006 h 20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35" h="2007">
                      <a:moveTo>
                        <a:pt x="56" y="2006"/>
                      </a:moveTo>
                      <a:lnTo>
                        <a:pt x="0" y="1843"/>
                      </a:lnTo>
                      <a:lnTo>
                        <a:pt x="871" y="56"/>
                      </a:lnTo>
                      <a:lnTo>
                        <a:pt x="1034" y="0"/>
                      </a:lnTo>
                      <a:lnTo>
                        <a:pt x="56" y="2006"/>
                      </a:lnTo>
                    </a:path>
                  </a:pathLst>
                </a:custGeom>
                <a:solidFill>
                  <a:schemeClr val="hlink">
                    <a:alpha val="50195"/>
                  </a:scheme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8" name="Freeform 13"/>
              <p:cNvSpPr>
                <a:spLocks/>
              </p:cNvSpPr>
              <p:nvPr/>
            </p:nvSpPr>
            <p:spPr bwMode="auto">
              <a:xfrm>
                <a:off x="2448" y="1810"/>
                <a:ext cx="324" cy="231"/>
              </a:xfrm>
              <a:custGeom>
                <a:avLst/>
                <a:gdLst>
                  <a:gd name="T0" fmla="*/ 321 w 324"/>
                  <a:gd name="T1" fmla="*/ 226 h 231"/>
                  <a:gd name="T2" fmla="*/ 287 w 324"/>
                  <a:gd name="T3" fmla="*/ 123 h 231"/>
                  <a:gd name="T4" fmla="*/ 53 w 324"/>
                  <a:gd name="T5" fmla="*/ 9 h 231"/>
                  <a:gd name="T6" fmla="*/ 35 w 324"/>
                  <a:gd name="T7" fmla="*/ 0 h 231"/>
                  <a:gd name="T8" fmla="*/ 0 w 324"/>
                  <a:gd name="T9" fmla="*/ 72 h 231"/>
                  <a:gd name="T10" fmla="*/ 323 w 324"/>
                  <a:gd name="T11" fmla="*/ 230 h 2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4" h="231">
                    <a:moveTo>
                      <a:pt x="321" y="226"/>
                    </a:moveTo>
                    <a:lnTo>
                      <a:pt x="287" y="123"/>
                    </a:lnTo>
                    <a:lnTo>
                      <a:pt x="53" y="9"/>
                    </a:lnTo>
                    <a:lnTo>
                      <a:pt x="35" y="0"/>
                    </a:lnTo>
                    <a:lnTo>
                      <a:pt x="0" y="72"/>
                    </a:lnTo>
                    <a:lnTo>
                      <a:pt x="323" y="230"/>
                    </a:lnTo>
                  </a:path>
                </a:pathLst>
              </a:custGeom>
              <a:solidFill>
                <a:schemeClr val="accent1">
                  <a:alpha val="50195"/>
                </a:schemeClr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768" y="720"/>
              <a:ext cx="4991" cy="816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51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1217613" y="1219200"/>
            <a:ext cx="7772400" cy="1143000"/>
          </a:xfrm>
        </p:spPr>
        <p:txBody>
          <a:bodyPr anchorCtr="0"/>
          <a:lstStyle>
            <a:lvl1pPr algn="l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4352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24400" y="2819400"/>
            <a:ext cx="4267200" cy="3200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dt" sz="quarter" idx="10"/>
          </p:nvPr>
        </p:nvSpPr>
        <p:spPr>
          <a:xfrm>
            <a:off x="152400" y="6248400"/>
            <a:ext cx="1905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C9FAFD-8B3F-4B9E-98B9-4FA5302E0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B86C0-59E3-43A5-87AA-052C56285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4A87E-666D-4C9D-9BD2-315A050E99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4D62D-EC06-4DB9-B641-1E9626E80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9602B-2E44-4426-8CFA-7EAC012FE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4F599-D3D2-4D22-BFE3-C2C0FCF487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39BE8-EE97-4620-9624-BA9C1771E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560E4-0369-4CB8-A20E-1A2DF87E4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8357B-DB46-4843-80BE-C5C5E2CB6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D167E-3FFC-44C5-9C83-8A701627D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4F4A4-DA5D-4C75-B081-E3D10F47B2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6600" y="228600"/>
            <a:ext cx="19812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28600"/>
            <a:ext cx="57912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6D7C8-3603-4092-B02C-0BE56F663D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08116-A785-4F1C-A779-44E0798B0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2ADED-CD23-4EFB-BFCF-6C23FD3C6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71BFF-6DC9-4671-AC5A-4E733BD57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F609D-4316-4328-B95A-D48214D800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8DCC9-9ABA-48C6-B66A-87C80DE6F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41AE0-5DD8-42A0-A986-B41E76FE5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0F6DD-F1BB-4226-B976-EEA286663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1501">
              <a:srgbClr val="C7AC4C"/>
            </a:gs>
            <a:gs pos="27499">
              <a:srgbClr val="E6D78A"/>
            </a:gs>
            <a:gs pos="35001">
              <a:srgbClr val="C7AC4C"/>
            </a:gs>
            <a:gs pos="44000">
              <a:srgbClr val="E6D78A"/>
            </a:gs>
            <a:gs pos="50000">
              <a:srgbClr val="E6DCAC"/>
            </a:gs>
            <a:gs pos="56000">
              <a:srgbClr val="E6D78A"/>
            </a:gs>
            <a:gs pos="64999">
              <a:srgbClr val="C7AC4C"/>
            </a:gs>
            <a:gs pos="72501">
              <a:srgbClr val="E6D78A"/>
            </a:gs>
            <a:gs pos="88499">
              <a:srgbClr val="C7AC4C"/>
            </a:gs>
            <a:gs pos="100000">
              <a:srgbClr val="E6DCA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957B561-F3E1-4271-A047-F768F7000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1501">
              <a:srgbClr val="C7AC4C"/>
            </a:gs>
            <a:gs pos="27499">
              <a:srgbClr val="E6D78A"/>
            </a:gs>
            <a:gs pos="35001">
              <a:srgbClr val="C7AC4C"/>
            </a:gs>
            <a:gs pos="44000">
              <a:srgbClr val="E6D78A"/>
            </a:gs>
            <a:gs pos="50000">
              <a:srgbClr val="E6DCAC"/>
            </a:gs>
            <a:gs pos="56000">
              <a:srgbClr val="E6D78A"/>
            </a:gs>
            <a:gs pos="64999">
              <a:srgbClr val="C7AC4C"/>
            </a:gs>
            <a:gs pos="72501">
              <a:srgbClr val="E6D78A"/>
            </a:gs>
            <a:gs pos="88499">
              <a:srgbClr val="C7AC4C"/>
            </a:gs>
            <a:gs pos="100000">
              <a:srgbClr val="E6DCA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62000" y="6400800"/>
            <a:ext cx="8380413" cy="455613"/>
          </a:xfrm>
          <a:prstGeom prst="rect">
            <a:avLst/>
          </a:prstGeom>
          <a:solidFill>
            <a:schemeClr val="accent2">
              <a:alpha val="50195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06AD9AD-642B-40DC-8B14-449C82022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0" y="0"/>
            <a:ext cx="1066800" cy="6856413"/>
            <a:chOff x="0" y="0"/>
            <a:chExt cx="672" cy="4319"/>
          </a:xfrm>
        </p:grpSpPr>
        <p:grpSp>
          <p:nvGrpSpPr>
            <p:cNvPr id="2058" name="Group 9"/>
            <p:cNvGrpSpPr>
              <a:grpSpLocks/>
            </p:cNvGrpSpPr>
            <p:nvPr/>
          </p:nvGrpSpPr>
          <p:grpSpPr bwMode="auto">
            <a:xfrm>
              <a:off x="0" y="0"/>
              <a:ext cx="599" cy="4319"/>
              <a:chOff x="0" y="0"/>
              <a:chExt cx="599" cy="4319"/>
            </a:xfrm>
          </p:grpSpPr>
          <p:sp>
            <p:nvSpPr>
              <p:cNvPr id="2061" name="Rectangle 10" descr="Denim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6" cy="4319"/>
              </a:xfrm>
              <a:prstGeom prst="rect">
                <a:avLst/>
              </a:prstGeom>
              <a:blipFill dpi="0" rotWithShape="0">
                <a:blip r:embed="rId1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2" name="Rectangle 11"/>
              <p:cNvSpPr>
                <a:spLocks noChangeArrowheads="1"/>
              </p:cNvSpPr>
              <p:nvPr/>
            </p:nvSpPr>
            <p:spPr bwMode="auto">
              <a:xfrm>
                <a:off x="119" y="240"/>
                <a:ext cx="357" cy="2064"/>
              </a:xfrm>
              <a:prstGeom prst="rect">
                <a:avLst/>
              </a:prstGeom>
              <a:solidFill>
                <a:schemeClr val="accent2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3" name="Rectangle 12"/>
              <p:cNvSpPr>
                <a:spLocks noChangeArrowheads="1"/>
              </p:cNvSpPr>
              <p:nvPr/>
            </p:nvSpPr>
            <p:spPr bwMode="auto">
              <a:xfrm>
                <a:off x="0" y="960"/>
                <a:ext cx="476" cy="528"/>
              </a:xfrm>
              <a:prstGeom prst="rect">
                <a:avLst/>
              </a:prstGeom>
              <a:solidFill>
                <a:schemeClr val="folHlink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eaLnBrk="0" hangingPunct="0">
                  <a:spcBef>
                    <a:spcPct val="50000"/>
                  </a:spcBef>
                </a:pPr>
                <a:endParaRPr kumimoji="1" lang="ru-RU" sz="2400">
                  <a:latin typeface="Times New Roman" pitchFamily="18" charset="0"/>
                </a:endParaRPr>
              </a:p>
            </p:txBody>
          </p:sp>
          <p:sp>
            <p:nvSpPr>
              <p:cNvPr id="2064" name="Rectangle 13"/>
              <p:cNvSpPr>
                <a:spLocks noChangeArrowheads="1"/>
              </p:cNvSpPr>
              <p:nvPr/>
            </p:nvSpPr>
            <p:spPr bwMode="auto">
              <a:xfrm>
                <a:off x="297" y="432"/>
                <a:ext cx="89" cy="3792"/>
              </a:xfrm>
              <a:prstGeom prst="rect">
                <a:avLst/>
              </a:prstGeom>
              <a:solidFill>
                <a:schemeClr val="hlink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5" name="Rectangle 14"/>
              <p:cNvSpPr>
                <a:spLocks noChangeArrowheads="1"/>
              </p:cNvSpPr>
              <p:nvPr/>
            </p:nvSpPr>
            <p:spPr bwMode="auto">
              <a:xfrm>
                <a:off x="0" y="3024"/>
                <a:ext cx="327" cy="96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eaLnBrk="0" hangingPunct="0">
                  <a:spcBef>
                    <a:spcPct val="50000"/>
                  </a:spcBef>
                </a:pPr>
                <a:endParaRPr kumimoji="1" lang="ru-RU" sz="2400">
                  <a:latin typeface="Times New Roman" pitchFamily="18" charset="0"/>
                </a:endParaRPr>
              </a:p>
            </p:txBody>
          </p:sp>
          <p:sp>
            <p:nvSpPr>
              <p:cNvPr id="2066" name="Rectangle 15"/>
              <p:cNvSpPr>
                <a:spLocks noChangeArrowheads="1"/>
              </p:cNvSpPr>
              <p:nvPr/>
            </p:nvSpPr>
            <p:spPr bwMode="auto">
              <a:xfrm>
                <a:off x="0" y="3216"/>
                <a:ext cx="327" cy="96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eaLnBrk="0" hangingPunct="0">
                  <a:spcBef>
                    <a:spcPct val="50000"/>
                  </a:spcBef>
                </a:pPr>
                <a:endParaRPr kumimoji="1" lang="ru-RU" sz="2400">
                  <a:latin typeface="Times New Roman" pitchFamily="18" charset="0"/>
                </a:endParaRPr>
              </a:p>
            </p:txBody>
          </p:sp>
          <p:sp>
            <p:nvSpPr>
              <p:cNvPr id="2067" name="Rectangle 16"/>
              <p:cNvSpPr>
                <a:spLocks noChangeArrowheads="1"/>
              </p:cNvSpPr>
              <p:nvPr/>
            </p:nvSpPr>
            <p:spPr bwMode="auto">
              <a:xfrm>
                <a:off x="0" y="3408"/>
                <a:ext cx="327" cy="96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eaLnBrk="0" hangingPunct="0">
                  <a:spcBef>
                    <a:spcPct val="50000"/>
                  </a:spcBef>
                </a:pPr>
                <a:endParaRPr kumimoji="1" lang="ru-RU" sz="2400">
                  <a:latin typeface="Times New Roman" pitchFamily="18" charset="0"/>
                </a:endParaRPr>
              </a:p>
            </p:txBody>
          </p:sp>
          <p:sp>
            <p:nvSpPr>
              <p:cNvPr id="2068" name="Arc 17"/>
              <p:cNvSpPr>
                <a:spLocks/>
              </p:cNvSpPr>
              <p:nvPr/>
            </p:nvSpPr>
            <p:spPr bwMode="auto">
              <a:xfrm>
                <a:off x="474" y="2260"/>
                <a:ext cx="125" cy="1154"/>
              </a:xfrm>
              <a:custGeom>
                <a:avLst/>
                <a:gdLst>
                  <a:gd name="T0" fmla="*/ 0 w 22354"/>
                  <a:gd name="T1" fmla="*/ 0 h 43200"/>
                  <a:gd name="T2" fmla="*/ 4 w 22354"/>
                  <a:gd name="T3" fmla="*/ 1154 h 43200"/>
                  <a:gd name="T4" fmla="*/ 4 w 22354"/>
                  <a:gd name="T5" fmla="*/ 577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54" h="43200" fill="none" extrusionOk="0">
                    <a:moveTo>
                      <a:pt x="0" y="13"/>
                    </a:moveTo>
                    <a:cubicBezTo>
                      <a:pt x="251" y="4"/>
                      <a:pt x="502" y="-1"/>
                      <a:pt x="754" y="0"/>
                    </a:cubicBezTo>
                    <a:cubicBezTo>
                      <a:pt x="12683" y="0"/>
                      <a:pt x="22354" y="9670"/>
                      <a:pt x="22354" y="21600"/>
                    </a:cubicBezTo>
                    <a:cubicBezTo>
                      <a:pt x="22354" y="33529"/>
                      <a:pt x="12683" y="43199"/>
                      <a:pt x="754" y="43200"/>
                    </a:cubicBezTo>
                  </a:path>
                  <a:path w="22354" h="43200" stroke="0" extrusionOk="0">
                    <a:moveTo>
                      <a:pt x="0" y="13"/>
                    </a:moveTo>
                    <a:cubicBezTo>
                      <a:pt x="251" y="4"/>
                      <a:pt x="502" y="-1"/>
                      <a:pt x="754" y="0"/>
                    </a:cubicBezTo>
                    <a:cubicBezTo>
                      <a:pt x="12683" y="0"/>
                      <a:pt x="22354" y="9670"/>
                      <a:pt x="22354" y="21600"/>
                    </a:cubicBezTo>
                    <a:cubicBezTo>
                      <a:pt x="22354" y="33529"/>
                      <a:pt x="12683" y="43199"/>
                      <a:pt x="754" y="43200"/>
                    </a:cubicBezTo>
                    <a:lnTo>
                      <a:pt x="754" y="2160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folHlink">
                  <a:alpha val="50195"/>
                </a:schemeClr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59" name="Oval 18"/>
            <p:cNvSpPr>
              <a:spLocks noChangeArrowheads="1"/>
            </p:cNvSpPr>
            <p:nvPr/>
          </p:nvSpPr>
          <p:spPr bwMode="auto">
            <a:xfrm>
              <a:off x="0" y="672"/>
              <a:ext cx="672" cy="624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2060" name="Rectangle 19"/>
            <p:cNvSpPr>
              <a:spLocks noChangeArrowheads="1"/>
            </p:cNvSpPr>
            <p:nvPr/>
          </p:nvSpPr>
          <p:spPr bwMode="auto">
            <a:xfrm>
              <a:off x="480" y="0"/>
              <a:ext cx="192" cy="43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7" name="Rectangle 20"/>
          <p:cNvSpPr>
            <a:spLocks noChangeArrowheads="1"/>
          </p:cNvSpPr>
          <p:nvPr/>
        </p:nvSpPr>
        <p:spPr bwMode="auto">
          <a:xfrm>
            <a:off x="762000" y="1474788"/>
            <a:ext cx="8380413" cy="125412"/>
          </a:xfrm>
          <a:prstGeom prst="rect">
            <a:avLst/>
          </a:prstGeom>
          <a:solidFill>
            <a:schemeClr val="accent2">
              <a:alpha val="50195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kumimoji="1" lang="ru-RU" sz="2400"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7.xml"/><Relationship Id="rId4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51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50.jpeg"/><Relationship Id="rId4" Type="http://schemas.openxmlformats.org/officeDocument/2006/relationships/image" Target="../media/image29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76475"/>
            <a:ext cx="9144000" cy="402431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66"/>
                </a:solidFill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/>
            </a:r>
            <a:br>
              <a:rPr lang="ru-RU" smtClean="0"/>
            </a:br>
            <a:r>
              <a:rPr lang="ru-RU" sz="4800" smtClean="0"/>
              <a:t/>
            </a:r>
            <a:br>
              <a:rPr lang="ru-RU" sz="4800" smtClean="0"/>
            </a:br>
            <a:endParaRPr lang="ru-RU" sz="48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63713" y="1052513"/>
            <a:ext cx="6407150" cy="1462087"/>
          </a:xfrm>
        </p:spPr>
        <p:txBody>
          <a:bodyPr/>
          <a:lstStyle/>
          <a:p>
            <a:pPr eaLnBrk="1" hangingPunct="1"/>
            <a:endParaRPr lang="ru-RU" sz="800" smtClean="0"/>
          </a:p>
          <a:p>
            <a:pPr eaLnBrk="1" hangingPunct="1"/>
            <a:endParaRPr lang="ru-RU" sz="800" smtClean="0"/>
          </a:p>
          <a:p>
            <a:pPr eaLnBrk="1" hangingPunct="1"/>
            <a:r>
              <a:rPr lang="ru-RU" sz="800" smtClean="0"/>
              <a:t>                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476375" y="1341438"/>
            <a:ext cx="73437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Московская архитектура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148263" y="4940300"/>
            <a:ext cx="3995737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000">
                <a:solidFill>
                  <a:srgbClr val="663300"/>
                </a:solidFill>
              </a:rPr>
              <a:t>Выполнила</a:t>
            </a:r>
          </a:p>
          <a:p>
            <a:pPr algn="r">
              <a:spcBef>
                <a:spcPct val="50000"/>
              </a:spcBef>
            </a:pPr>
            <a:r>
              <a:rPr lang="ru-RU" sz="2000">
                <a:solidFill>
                  <a:srgbClr val="663300"/>
                </a:solidFill>
              </a:rPr>
              <a:t>Учитель начальных классов </a:t>
            </a:r>
          </a:p>
          <a:p>
            <a:pPr algn="r">
              <a:spcBef>
                <a:spcPct val="50000"/>
              </a:spcBef>
            </a:pPr>
            <a:r>
              <a:rPr lang="ru-RU" sz="2000">
                <a:solidFill>
                  <a:srgbClr val="663300"/>
                </a:solidFill>
              </a:rPr>
              <a:t>ГБОУ СОШ №278</a:t>
            </a:r>
          </a:p>
          <a:p>
            <a:pPr algn="r">
              <a:spcBef>
                <a:spcPct val="50000"/>
              </a:spcBef>
            </a:pPr>
            <a:r>
              <a:rPr lang="ru-RU" sz="2800">
                <a:solidFill>
                  <a:srgbClr val="663300"/>
                </a:solidFill>
                <a:latin typeface="Lucida Console" pitchFamily="49" charset="0"/>
              </a:rPr>
              <a:t>Данилова Г.Н</a:t>
            </a:r>
            <a:r>
              <a:rPr lang="ru-RU" sz="2000">
                <a:solidFill>
                  <a:srgbClr val="663300"/>
                </a:solidFill>
              </a:rPr>
              <a:t>.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 rot="-1127370">
            <a:off x="1692275" y="3573463"/>
            <a:ext cx="28082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333300"/>
                </a:solidFill>
              </a:rPr>
              <a:t>Москвоведение 2 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ChangeArrowheads="1"/>
          </p:cNvSpPr>
          <p:nvPr/>
        </p:nvSpPr>
        <p:spPr bwMode="auto">
          <a:xfrm>
            <a:off x="1116013" y="333375"/>
            <a:ext cx="7056437" cy="594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/>
              <a:t>  Знать свой город, знать его историю — </a:t>
            </a:r>
            <a:r>
              <a:rPr lang="ru-RU" sz="4800" i="1">
                <a:solidFill>
                  <a:srgbClr val="0000CC"/>
                </a:solidFill>
              </a:rPr>
              <a:t>почетная обязанность</a:t>
            </a:r>
            <a:r>
              <a:rPr lang="ru-RU" sz="4800"/>
              <a:t> горожанина, ведь это неотъемлемая часть того, что определяет понятие </a:t>
            </a:r>
            <a:r>
              <a:rPr lang="ru-RU" sz="4800">
                <a:solidFill>
                  <a:srgbClr val="FF0000"/>
                </a:solidFill>
              </a:rPr>
              <a:t>Родина</a:t>
            </a:r>
            <a:r>
              <a:rPr lang="ru-RU" sz="4800"/>
              <a:t>, </a:t>
            </a:r>
            <a:r>
              <a:rPr lang="ru-RU" sz="4800">
                <a:solidFill>
                  <a:srgbClr val="FF0000"/>
                </a:solidFill>
              </a:rPr>
              <a:t>Отечество</a:t>
            </a:r>
            <a:r>
              <a:rPr lang="ru-RU" sz="48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панорама Крем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33375"/>
            <a:ext cx="87852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пано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96863"/>
            <a:ext cx="835342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панорама 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42888"/>
            <a:ext cx="8569325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5724525" y="1412875"/>
            <a:ext cx="30956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/>
              <a:t>Старинные   и современные здания</a:t>
            </a:r>
          </a:p>
        </p:txBody>
      </p:sp>
      <p:pic>
        <p:nvPicPr>
          <p:cNvPr id="17411" name="Picture 6" descr="двухэтаж и высот"/>
          <p:cNvPicPr>
            <a:picLocks noChangeAspect="1" noChangeArrowheads="1"/>
          </p:cNvPicPr>
          <p:nvPr/>
        </p:nvPicPr>
        <p:blipFill>
          <a:blip r:embed="rId2" cstate="print"/>
          <a:srcRect r="-703"/>
          <a:stretch>
            <a:fillRect/>
          </a:stretch>
        </p:blipFill>
        <p:spPr bwMode="auto">
          <a:xfrm>
            <a:off x="328613" y="188913"/>
            <a:ext cx="5202237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церк и высот"/>
          <p:cNvPicPr>
            <a:picLocks noChangeAspect="1" noChangeArrowheads="1"/>
          </p:cNvPicPr>
          <p:nvPr/>
        </p:nvPicPr>
        <p:blipFill>
          <a:blip r:embed="rId2" cstate="print"/>
          <a:srcRect b="7474"/>
          <a:stretch>
            <a:fillRect/>
          </a:stretch>
        </p:blipFill>
        <p:spPr bwMode="auto">
          <a:xfrm>
            <a:off x="508000" y="381000"/>
            <a:ext cx="8128000" cy="564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611188" y="6092825"/>
            <a:ext cx="7921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Жилые дома и церкви…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чайный домик на Мясницкой"/>
          <p:cNvPicPr>
            <a:picLocks noChangeAspect="1" noChangeArrowheads="1"/>
          </p:cNvPicPr>
          <p:nvPr/>
        </p:nvPicPr>
        <p:blipFill>
          <a:blip r:embed="rId2" cstate="print"/>
          <a:srcRect b="6927"/>
          <a:stretch>
            <a:fillRect/>
          </a:stretch>
        </p:blipFill>
        <p:spPr bwMode="auto">
          <a:xfrm>
            <a:off x="611188" y="55563"/>
            <a:ext cx="7921625" cy="611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1619250" y="6165850"/>
            <a:ext cx="3673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Магазины…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музей и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8713787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116013" y="5805488"/>
            <a:ext cx="3816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Музеи…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дерев"/>
          <p:cNvPicPr>
            <a:picLocks noChangeAspect="1" noChangeArrowheads="1"/>
          </p:cNvPicPr>
          <p:nvPr/>
        </p:nvPicPr>
        <p:blipFill>
          <a:blip r:embed="rId2" cstate="print"/>
          <a:srcRect b="4593"/>
          <a:stretch>
            <a:fillRect/>
          </a:stretch>
        </p:blipFill>
        <p:spPr bwMode="auto">
          <a:xfrm>
            <a:off x="3995738" y="3141663"/>
            <a:ext cx="4932362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8"/>
          <p:cNvSpPr txBox="1">
            <a:spLocks noChangeArrowheads="1"/>
          </p:cNvSpPr>
          <p:nvPr/>
        </p:nvSpPr>
        <p:spPr bwMode="auto">
          <a:xfrm>
            <a:off x="5795963" y="404813"/>
            <a:ext cx="273685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/>
              <a:t>Дома, в которых жили богатые люди</a:t>
            </a:r>
          </a:p>
        </p:txBody>
      </p:sp>
      <p:sp>
        <p:nvSpPr>
          <p:cNvPr id="21508" name="Text Box 9"/>
          <p:cNvSpPr txBox="1">
            <a:spLocks noChangeArrowheads="1"/>
          </p:cNvSpPr>
          <p:nvPr/>
        </p:nvSpPr>
        <p:spPr bwMode="auto">
          <a:xfrm>
            <a:off x="395288" y="4149725"/>
            <a:ext cx="324008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/>
              <a:t>И  дома, в которых жили бедные люди</a:t>
            </a:r>
          </a:p>
        </p:txBody>
      </p:sp>
      <p:pic>
        <p:nvPicPr>
          <p:cNvPr id="21509" name="Picture 10" descr="теремной дворец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06375"/>
            <a:ext cx="4897438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В конце урока надо ответить на вопросы: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47050" cy="4637088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Можно ли глядя на дом, определить его хозяина и для чего он был построен?</a:t>
            </a:r>
          </a:p>
          <a:p>
            <a:pPr eaLnBrk="1" hangingPunct="1"/>
            <a:endParaRPr lang="ru-RU" sz="1000" smtClean="0">
              <a:solidFill>
                <a:schemeClr val="accent2"/>
              </a:solidFill>
            </a:endParaRPr>
          </a:p>
          <a:p>
            <a:pPr eaLnBrk="1" hangingPunct="1"/>
            <a:r>
              <a:rPr lang="ru-RU" smtClean="0">
                <a:solidFill>
                  <a:srgbClr val="663300"/>
                </a:solidFill>
              </a:rPr>
              <a:t>Что сейчас находится в старых домах?</a:t>
            </a:r>
          </a:p>
          <a:p>
            <a:pPr eaLnBrk="1" hangingPunct="1"/>
            <a:r>
              <a:rPr lang="ru-RU" smtClean="0">
                <a:solidFill>
                  <a:srgbClr val="660066"/>
                </a:solidFill>
              </a:rPr>
              <a:t>Нужно ли сохранять эти старые постройки? </a:t>
            </a:r>
          </a:p>
          <a:p>
            <a:pPr eaLnBrk="1" hangingPunct="1"/>
            <a:r>
              <a:rPr lang="ru-RU" smtClean="0"/>
              <a:t>Что такое </a:t>
            </a:r>
            <a:r>
              <a:rPr lang="ru-RU" i="1" smtClean="0">
                <a:solidFill>
                  <a:srgbClr val="CC6600"/>
                </a:solidFill>
              </a:rPr>
              <a:t>архитектура, изразцы,    колонна, галерея, усадьба.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684213" y="260350"/>
            <a:ext cx="763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971550" y="1125538"/>
            <a:ext cx="75612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/>
              <a:t>Закончи предложения: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395288" y="2636838"/>
            <a:ext cx="8424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1.  Главной улицей Москвы считается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042988" y="3213100"/>
            <a:ext cx="51133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>
                <a:solidFill>
                  <a:srgbClr val="CC0000"/>
                </a:solidFill>
              </a:rPr>
              <a:t>Тверская</a:t>
            </a:r>
            <a:r>
              <a:rPr lang="ru-RU" sz="3600"/>
              <a:t> улица.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1692275" y="3068638"/>
            <a:ext cx="23749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/>
              <a:t>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663300"/>
                </a:solidFill>
              </a:rPr>
              <a:t>А р х и т е к т у р а</a:t>
            </a:r>
            <a:r>
              <a:rPr lang="en-US" sz="5400" b="1" smtClean="0">
                <a:solidFill>
                  <a:srgbClr val="663300"/>
                </a:solidFill>
              </a:rPr>
              <a:t> -</a:t>
            </a:r>
            <a:endParaRPr lang="ru-RU" sz="5400" b="1" smtClean="0">
              <a:solidFill>
                <a:srgbClr val="663300"/>
              </a:solidFill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84213" y="1484313"/>
            <a:ext cx="4392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/>
              <a:t>Что это такое?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68313" y="1341438"/>
            <a:ext cx="828040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>
                <a:solidFill>
                  <a:srgbClr val="663300"/>
                </a:solidFill>
              </a:rPr>
              <a:t>Слово греческое, «</a:t>
            </a:r>
            <a:r>
              <a:rPr lang="en-US" sz="3200">
                <a:solidFill>
                  <a:srgbClr val="663300"/>
                </a:solidFill>
              </a:rPr>
              <a:t>architekton</a:t>
            </a:r>
            <a:r>
              <a:rPr lang="ru-RU" sz="3200">
                <a:solidFill>
                  <a:srgbClr val="663300"/>
                </a:solidFill>
              </a:rPr>
              <a:t>» значит </a:t>
            </a:r>
            <a:r>
              <a:rPr lang="ru-RU" sz="3200">
                <a:solidFill>
                  <a:srgbClr val="006600"/>
                </a:solidFill>
              </a:rPr>
              <a:t>строитель.</a:t>
            </a:r>
          </a:p>
          <a:p>
            <a:pPr algn="ctr">
              <a:spcBef>
                <a:spcPct val="50000"/>
              </a:spcBef>
            </a:pPr>
            <a:r>
              <a:rPr lang="ru-RU" sz="3200">
                <a:solidFill>
                  <a:srgbClr val="663300"/>
                </a:solidFill>
              </a:rPr>
              <a:t>Это значит, что </a:t>
            </a:r>
            <a:r>
              <a:rPr lang="ru-RU" sz="3200">
                <a:solidFill>
                  <a:srgbClr val="FF0000"/>
                </a:solidFill>
              </a:rPr>
              <a:t>архитектура</a:t>
            </a:r>
            <a:r>
              <a:rPr lang="ru-RU" sz="3200">
                <a:solidFill>
                  <a:srgbClr val="663300"/>
                </a:solidFill>
              </a:rPr>
              <a:t> - это здания и другие сооружения, которые нас окружают и необходимы людям для их жизни и деятельности.</a:t>
            </a:r>
          </a:p>
          <a:p>
            <a:pPr algn="ctr">
              <a:spcBef>
                <a:spcPct val="50000"/>
              </a:spcBef>
            </a:pPr>
            <a:r>
              <a:rPr lang="ru-RU" sz="3200">
                <a:solidFill>
                  <a:srgbClr val="FF0000"/>
                </a:solidFill>
              </a:rPr>
              <a:t>Архитектура</a:t>
            </a:r>
            <a:r>
              <a:rPr lang="ru-RU" sz="3200">
                <a:solidFill>
                  <a:srgbClr val="663300"/>
                </a:solidFill>
              </a:rPr>
              <a:t> – это </a:t>
            </a:r>
            <a:r>
              <a:rPr lang="ru-RU" sz="3200" i="1">
                <a:solidFill>
                  <a:srgbClr val="660066"/>
                </a:solidFill>
              </a:rPr>
              <a:t>вид искусства, </a:t>
            </a:r>
            <a:r>
              <a:rPr lang="ru-RU" sz="3200">
                <a:solidFill>
                  <a:srgbClr val="663300"/>
                </a:solidFill>
              </a:rPr>
              <a:t>искусства создавать красоту в домах, на улицах, площадях города.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4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4" grpId="0"/>
      <p:bldP spid="20484" grpId="1"/>
      <p:bldP spid="2048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7"/>
          <p:cNvSpPr txBox="1">
            <a:spLocks noChangeArrowheads="1"/>
          </p:cNvSpPr>
          <p:nvPr/>
        </p:nvSpPr>
        <p:spPr bwMode="auto">
          <a:xfrm>
            <a:off x="1835150" y="5949950"/>
            <a:ext cx="5111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>
                <a:solidFill>
                  <a:srgbClr val="CC0000"/>
                </a:solidFill>
              </a:rPr>
              <a:t>Теремной дворец Кремля</a:t>
            </a:r>
          </a:p>
        </p:txBody>
      </p:sp>
      <p:pic>
        <p:nvPicPr>
          <p:cNvPr id="24579" name="Picture 11" descr="тер"/>
          <p:cNvPicPr>
            <a:picLocks noChangeAspect="1" noChangeArrowheads="1"/>
          </p:cNvPicPr>
          <p:nvPr/>
        </p:nvPicPr>
        <p:blipFill>
          <a:blip r:embed="rId2" cstate="print"/>
          <a:srcRect t="3851"/>
          <a:stretch>
            <a:fillRect/>
          </a:stretch>
        </p:blipFill>
        <p:spPr bwMode="auto">
          <a:xfrm>
            <a:off x="179388" y="115888"/>
            <a:ext cx="8713787" cy="582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539750" y="260350"/>
            <a:ext cx="3889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/>
              <a:t>С л о в а р ь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395288" y="1557338"/>
            <a:ext cx="432117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>
                <a:solidFill>
                  <a:srgbClr val="660066"/>
                </a:solidFill>
              </a:rPr>
              <a:t>И з р а з ц ы</a:t>
            </a:r>
            <a:r>
              <a:rPr lang="ru-RU" sz="3200" i="1"/>
              <a:t> </a:t>
            </a:r>
            <a:r>
              <a:rPr lang="ru-RU" sz="2800"/>
              <a:t>- это</a:t>
            </a:r>
            <a:r>
              <a:rPr lang="ru-RU"/>
              <a:t> </a:t>
            </a:r>
            <a:r>
              <a:rPr lang="ru-RU" sz="2800"/>
              <a:t>керамические (глиняные)  плитки для отделки печей,  расписанные  красками.</a:t>
            </a:r>
          </a:p>
        </p:txBody>
      </p:sp>
      <p:pic>
        <p:nvPicPr>
          <p:cNvPr id="25604" name="Picture 6" descr="печь израз"/>
          <p:cNvPicPr>
            <a:picLocks noChangeAspect="1" noChangeArrowheads="1"/>
          </p:cNvPicPr>
          <p:nvPr/>
        </p:nvPicPr>
        <p:blipFill>
          <a:blip r:embed="rId2" cstate="print"/>
          <a:srcRect l="10284" t="4811" r="2042"/>
          <a:stretch>
            <a:fillRect/>
          </a:stretch>
        </p:blipFill>
        <p:spPr bwMode="auto">
          <a:xfrm>
            <a:off x="5076825" y="333375"/>
            <a:ext cx="3816350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7" descr="изразец"/>
          <p:cNvPicPr>
            <a:picLocks noChangeAspect="1" noChangeArrowheads="1"/>
          </p:cNvPicPr>
          <p:nvPr/>
        </p:nvPicPr>
        <p:blipFill>
          <a:blip r:embed="rId3" cstate="print"/>
          <a:srcRect l="4771" r="5913"/>
          <a:stretch>
            <a:fillRect/>
          </a:stretch>
        </p:blipFill>
        <p:spPr bwMode="auto">
          <a:xfrm>
            <a:off x="2859088" y="4365625"/>
            <a:ext cx="18637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9" descr="ста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4365625"/>
            <a:ext cx="17145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т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590800"/>
            <a:ext cx="5472112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6" descr="те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8175" y="260350"/>
            <a:ext cx="3425825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468313" y="908050"/>
            <a:ext cx="4751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/>
              <a:t>Внутреннее убранство </a:t>
            </a:r>
            <a:r>
              <a:rPr lang="ru-RU" sz="3200"/>
              <a:t>Теремного</a:t>
            </a:r>
            <a:r>
              <a:rPr lang="ru-RU" sz="2800"/>
              <a:t> дворца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золот ца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80975"/>
            <a:ext cx="7920037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 descr="интерьер зо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88913"/>
            <a:ext cx="8170863" cy="573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1403350" y="5911850"/>
            <a:ext cx="70564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/>
              <a:t>Настенная роспись в царицыных палатах Теремного дворца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611188" y="5059363"/>
            <a:ext cx="33131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/>
              <a:t>           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7235825" y="765175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Arial Black" pitchFamily="34" charset="0"/>
              </a:rPr>
              <a:t>колонна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7451725" y="2133600"/>
            <a:ext cx="1441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Arial Black" pitchFamily="34" charset="0"/>
              </a:rPr>
              <a:t>галерея</a:t>
            </a:r>
          </a:p>
        </p:txBody>
      </p:sp>
      <p:pic>
        <p:nvPicPr>
          <p:cNvPr id="36875" name="Picture 11" descr="дом Пашкова1"/>
          <p:cNvPicPr>
            <a:picLocks noChangeAspect="1" noChangeArrowheads="1"/>
          </p:cNvPicPr>
          <p:nvPr/>
        </p:nvPicPr>
        <p:blipFill>
          <a:blip r:embed="rId2" cstate="print"/>
          <a:srcRect b="5898"/>
          <a:stretch>
            <a:fillRect/>
          </a:stretch>
        </p:blipFill>
        <p:spPr bwMode="auto">
          <a:xfrm>
            <a:off x="323850" y="260350"/>
            <a:ext cx="6985000" cy="472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6" name="Line 12"/>
          <p:cNvSpPr>
            <a:spLocks noChangeShapeType="1"/>
          </p:cNvSpPr>
          <p:nvPr/>
        </p:nvSpPr>
        <p:spPr bwMode="auto">
          <a:xfrm flipH="1">
            <a:off x="4716463" y="1125538"/>
            <a:ext cx="2881312" cy="136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H="1">
            <a:off x="4859338" y="2492375"/>
            <a:ext cx="2879725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7667625" y="2997200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hlinkClick r:id="rId3" action="ppaction://hlinksldjump"/>
              </a:rPr>
              <a:t>словарь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6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  <p:bldP spid="36874" grpId="0"/>
      <p:bldP spid="36876" grpId="0" animBg="1"/>
      <p:bldP spid="3687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2916238" y="274638"/>
            <a:ext cx="5770562" cy="1143000"/>
          </a:xfrm>
        </p:spPr>
        <p:txBody>
          <a:bodyPr/>
          <a:lstStyle/>
          <a:p>
            <a:pPr eaLnBrk="1" hangingPunct="1"/>
            <a:r>
              <a:rPr lang="ru-RU" smtClean="0"/>
              <a:t>С л о в а р ь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981075"/>
            <a:ext cx="4038600" cy="514508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660066"/>
                </a:solidFill>
              </a:rPr>
              <a:t>К о л о н н а</a:t>
            </a:r>
            <a:r>
              <a:rPr lang="ru-RU" smtClean="0"/>
              <a:t> – это обработанная круглая вертикальная опора.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716463" y="2708275"/>
            <a:ext cx="4038600" cy="377666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00CC"/>
                </a:solidFill>
              </a:rPr>
              <a:t>Г а л е р е я</a:t>
            </a:r>
            <a:r>
              <a:rPr lang="ru-RU" smtClean="0">
                <a:solidFill>
                  <a:srgbClr val="663300"/>
                </a:solidFill>
              </a:rPr>
              <a:t> – это длинное крытое помещение, 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663300"/>
                </a:solidFill>
              </a:rPr>
              <a:t>   в котором одна из стен заменена колоннами или столбами.</a:t>
            </a:r>
          </a:p>
        </p:txBody>
      </p:sp>
      <p:pic>
        <p:nvPicPr>
          <p:cNvPr id="29701" name="Picture 7"/>
          <p:cNvPicPr>
            <a:picLocks noChangeAspect="1" noChangeArrowheads="1"/>
          </p:cNvPicPr>
          <p:nvPr/>
        </p:nvPicPr>
        <p:blipFill>
          <a:blip r:embed="rId2" cstate="print"/>
          <a:srcRect l="16296" b="15237"/>
          <a:stretch>
            <a:fillRect/>
          </a:stretch>
        </p:blipFill>
        <p:spPr bwMode="auto">
          <a:xfrm>
            <a:off x="1116013" y="2781300"/>
            <a:ext cx="3046412" cy="385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79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дом Пашкова1"/>
          <p:cNvPicPr>
            <a:picLocks noChangeAspect="1" noChangeArrowheads="1"/>
          </p:cNvPicPr>
          <p:nvPr/>
        </p:nvPicPr>
        <p:blipFill>
          <a:blip r:embed="rId2" cstate="print"/>
          <a:srcRect b="5898"/>
          <a:stretch>
            <a:fillRect/>
          </a:stretch>
        </p:blipFill>
        <p:spPr bwMode="auto">
          <a:xfrm>
            <a:off x="900113" y="188913"/>
            <a:ext cx="7416800" cy="502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395288" y="5013325"/>
            <a:ext cx="4608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468313" y="5300663"/>
            <a:ext cx="33131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Дом Пашкова.</a:t>
            </a:r>
          </a:p>
          <a:p>
            <a:pPr algn="ctr">
              <a:spcBef>
                <a:spcPct val="50000"/>
              </a:spcBef>
            </a:pPr>
            <a:r>
              <a:rPr lang="ru-RU" sz="3200"/>
              <a:t>           </a:t>
            </a: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2122488" y="5911850"/>
            <a:ext cx="70215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/>
              <a:t>Сейчас это Российская государственная библиотека.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/>
      <p:bldP spid="860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7" name="Picture 9" descr="остан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2708275"/>
            <a:ext cx="5832475" cy="4005263"/>
          </a:xfrm>
        </p:spPr>
      </p:pic>
      <p:pic>
        <p:nvPicPr>
          <p:cNvPr id="32779" name="Picture 11" descr="Дворец кусково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3772" b="22899"/>
          <a:stretch>
            <a:fillRect/>
          </a:stretch>
        </p:blipFill>
        <p:spPr>
          <a:xfrm>
            <a:off x="2843213" y="115888"/>
            <a:ext cx="6300787" cy="3671887"/>
          </a:xfrm>
          <a:noFill/>
        </p:spPr>
      </p:pic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250825" y="620713"/>
            <a:ext cx="2376488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Agency FB" pitchFamily="34" charset="0"/>
              </a:rPr>
              <a:t>Усадьба </a:t>
            </a:r>
            <a:r>
              <a:rPr lang="ru-RU" sz="3600" b="1">
                <a:latin typeface="Agency FB" pitchFamily="34" charset="0"/>
              </a:rPr>
              <a:t>Кусково</a:t>
            </a: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6156325" y="5445125"/>
            <a:ext cx="2808288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Agency FB" pitchFamily="34" charset="0"/>
              </a:rPr>
              <a:t>Усадьба </a:t>
            </a:r>
            <a:r>
              <a:rPr lang="ru-RU" sz="3600" b="1">
                <a:latin typeface="Agency FB" pitchFamily="34" charset="0"/>
              </a:rPr>
              <a:t>Останкино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2" grpId="0"/>
      <p:bldP spid="3278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 л о в а р ь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3887788" cy="24479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mtClean="0">
                <a:solidFill>
                  <a:srgbClr val="006600"/>
                </a:solidFill>
              </a:rPr>
              <a:t>У с а д ь б а</a:t>
            </a:r>
            <a:r>
              <a:rPr lang="ru-RU" smtClean="0"/>
              <a:t> – это загородные дворцы с большими парками и прудами.</a:t>
            </a:r>
          </a:p>
        </p:txBody>
      </p:sp>
      <p:pic>
        <p:nvPicPr>
          <p:cNvPr id="32772" name="Picture 5" descr="кусково 1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b="5696"/>
          <a:stretch>
            <a:fillRect/>
          </a:stretch>
        </p:blipFill>
        <p:spPr bwMode="auto">
          <a:xfrm>
            <a:off x="2987675" y="2405063"/>
            <a:ext cx="5930900" cy="419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539750" y="1628775"/>
            <a:ext cx="7848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2. Раньше эта улица была большой дорогой из Москвы в старинные русские города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611188" y="260350"/>
            <a:ext cx="7200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/>
              <a:t>Закончи предложения: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3059113" y="3500438"/>
            <a:ext cx="59039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solidFill>
                  <a:srgbClr val="660066"/>
                </a:solidFill>
              </a:rPr>
              <a:t>Тверь и Нижний Новгород</a:t>
            </a: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3924300" y="2492375"/>
            <a:ext cx="31686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/>
              <a:t>……..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8" grpId="0"/>
      <p:bldP spid="901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0"/>
            <a:ext cx="7564437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Музей керамики</a:t>
            </a:r>
            <a:r>
              <a:rPr lang="en-US" sz="4800" b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</a:t>
            </a:r>
            <a:r>
              <a:rPr lang="ru-RU" b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в</a:t>
            </a:r>
            <a:r>
              <a:rPr lang="ru-RU" sz="4800" b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Кусково</a:t>
            </a:r>
          </a:p>
        </p:txBody>
      </p:sp>
      <p:pic>
        <p:nvPicPr>
          <p:cNvPr id="33795" name="Picture 3" descr="Image3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250825" y="1268413"/>
            <a:ext cx="3359150" cy="4248150"/>
          </a:xfrm>
          <a:prstGeom prst="rect">
            <a:avLst/>
          </a:prstGeom>
          <a:noFill/>
          <a:ln w="57150" cmpd="thinThick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33796" name="Picture 4" descr="Image1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 bwMode="auto">
          <a:xfrm>
            <a:off x="3851275" y="3716338"/>
            <a:ext cx="5041900" cy="2916237"/>
          </a:xfrm>
          <a:prstGeom prst="rect">
            <a:avLst/>
          </a:prstGeom>
          <a:noFill/>
          <a:ln w="57150" cmpd="thickThin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3563938" y="1268413"/>
            <a:ext cx="5580062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1932 в Кусково был</a:t>
            </a: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переведен</a:t>
            </a:r>
          </a:p>
          <a:p>
            <a:pPr algn="ctr">
              <a:defRPr/>
            </a:pPr>
            <a: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Государственный музей</a:t>
            </a: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фарфора.</a:t>
            </a:r>
          </a:p>
          <a:p>
            <a:pPr algn="ctr">
              <a:defRPr/>
            </a:pPr>
            <a: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Его коллекции включают сейчас</a:t>
            </a: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свыше 18 тыс. экспонатов.</a:t>
            </a:r>
            <a:endParaRPr lang="ru-RU" sz="28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8224838" y="58975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ru-RU" sz="4400" i="1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34820" name="Picture 8" descr="коллекция осветительных прибор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2566988" cy="645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9" descr="коллекция портрет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765175"/>
            <a:ext cx="32416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 Box 10"/>
          <p:cNvSpPr txBox="1">
            <a:spLocks noChangeArrowheads="1"/>
          </p:cNvSpPr>
          <p:nvPr/>
        </p:nvSpPr>
        <p:spPr bwMode="auto">
          <a:xfrm>
            <a:off x="3708400" y="3933825"/>
            <a:ext cx="3671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4823" name="Text Box 11"/>
          <p:cNvSpPr txBox="1">
            <a:spLocks noChangeArrowheads="1"/>
          </p:cNvSpPr>
          <p:nvPr/>
        </p:nvSpPr>
        <p:spPr bwMode="auto">
          <a:xfrm>
            <a:off x="2700338" y="260350"/>
            <a:ext cx="2808287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В музее </a:t>
            </a:r>
            <a:r>
              <a:rPr lang="ru-RU" sz="3200" b="1" i="1">
                <a:solidFill>
                  <a:srgbClr val="006600"/>
                </a:solidFill>
              </a:rPr>
              <a:t>Останкино</a:t>
            </a:r>
            <a:r>
              <a:rPr lang="ru-RU" sz="2400"/>
              <a:t> собрана большая коллекция </a:t>
            </a:r>
            <a:r>
              <a:rPr lang="ru-RU" sz="2400">
                <a:solidFill>
                  <a:srgbClr val="FF0000"/>
                </a:solidFill>
              </a:rPr>
              <a:t>осветительных приборов.</a:t>
            </a:r>
          </a:p>
        </p:txBody>
      </p:sp>
      <p:sp>
        <p:nvSpPr>
          <p:cNvPr id="34824" name="Text Box 13"/>
          <p:cNvSpPr txBox="1">
            <a:spLocks noChangeArrowheads="1"/>
          </p:cNvSpPr>
          <p:nvPr/>
        </p:nvSpPr>
        <p:spPr bwMode="auto">
          <a:xfrm>
            <a:off x="4643438" y="5013325"/>
            <a:ext cx="42497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В музее также представлена интересная коллекция </a:t>
            </a:r>
            <a:r>
              <a:rPr lang="ru-RU" sz="2400">
                <a:solidFill>
                  <a:srgbClr val="660066"/>
                </a:solidFill>
              </a:rPr>
              <a:t>русского портрета</a:t>
            </a:r>
            <a:r>
              <a:rPr lang="ru-RU" sz="2400"/>
              <a:t> XVIII-XIX веков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2-х эт"/>
          <p:cNvPicPr>
            <a:picLocks noChangeAspect="1" noChangeArrowheads="1"/>
          </p:cNvPicPr>
          <p:nvPr/>
        </p:nvPicPr>
        <p:blipFill>
          <a:blip r:embed="rId2" cstate="print"/>
          <a:srcRect b="16452"/>
          <a:stretch>
            <a:fillRect/>
          </a:stretch>
        </p:blipFill>
        <p:spPr bwMode="auto">
          <a:xfrm>
            <a:off x="323850" y="300038"/>
            <a:ext cx="8569325" cy="51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755650" y="5516563"/>
            <a:ext cx="8208963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/>
              <a:t>Старая улица Москвы – Школьная.                       </a:t>
            </a:r>
            <a:r>
              <a:rPr lang="ru-RU" sz="2400"/>
              <a:t>Ещё один пешеходный московский «Арбат», на котором сохранились двухэтажные домики.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дом Лермонтова М"/>
          <p:cNvPicPr>
            <a:picLocks noChangeAspect="1" noChangeArrowheads="1"/>
          </p:cNvPicPr>
          <p:nvPr/>
        </p:nvPicPr>
        <p:blipFill>
          <a:blip r:embed="rId2" cstate="print"/>
          <a:srcRect b="3979"/>
          <a:stretch>
            <a:fillRect/>
          </a:stretch>
        </p:blipFill>
        <p:spPr bwMode="auto">
          <a:xfrm>
            <a:off x="827088" y="333375"/>
            <a:ext cx="74898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827088" y="5876925"/>
            <a:ext cx="7489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Дом-музей Михаила Юрьевича Лермонтова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дер"/>
          <p:cNvPicPr>
            <a:picLocks noChangeAspect="1" noChangeArrowheads="1"/>
          </p:cNvPicPr>
          <p:nvPr/>
        </p:nvPicPr>
        <p:blipFill>
          <a:blip r:embed="rId2" cstate="print"/>
          <a:srcRect b="10179"/>
          <a:stretch>
            <a:fillRect/>
          </a:stretch>
        </p:blipFill>
        <p:spPr bwMode="auto">
          <a:xfrm>
            <a:off x="539750" y="188913"/>
            <a:ext cx="82804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дом Третьяковых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395288" y="260350"/>
            <a:ext cx="4840287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395288" y="4221163"/>
            <a:ext cx="4824412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/>
              <a:t>Дом, в котором родился         Павел Михайлович Третьяков</a:t>
            </a:r>
          </a:p>
        </p:txBody>
      </p:sp>
      <p:pic>
        <p:nvPicPr>
          <p:cNvPr id="38916" name="Picture 7" descr="Дом васнецова"/>
          <p:cNvPicPr>
            <a:picLocks noChangeAspect="1" noChangeArrowheads="1"/>
          </p:cNvPicPr>
          <p:nvPr/>
        </p:nvPicPr>
        <p:blipFill>
          <a:blip r:embed="rId4" cstate="print"/>
          <a:srcRect t="7472" b="13203"/>
          <a:stretch>
            <a:fillRect/>
          </a:stretch>
        </p:blipFill>
        <p:spPr bwMode="auto">
          <a:xfrm>
            <a:off x="5651500" y="2205038"/>
            <a:ext cx="3325813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 Box 8"/>
          <p:cNvSpPr txBox="1">
            <a:spLocks noChangeArrowheads="1"/>
          </p:cNvSpPr>
          <p:nvPr/>
        </p:nvSpPr>
        <p:spPr bwMode="auto">
          <a:xfrm>
            <a:off x="5903913" y="1628775"/>
            <a:ext cx="324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Дом В.М.Васнецова</a:t>
            </a:r>
          </a:p>
        </p:txBody>
      </p:sp>
      <p:sp>
        <p:nvSpPr>
          <p:cNvPr id="38918" name="Rectangl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067175" y="5445125"/>
            <a:ext cx="504825" cy="2159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19" name="AutoShape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75688" y="6381750"/>
            <a:ext cx="288925" cy="215900"/>
          </a:xfrm>
          <a:prstGeom prst="chevron">
            <a:avLst>
              <a:gd name="adj" fmla="val 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5"/>
          <p:cNvSpPr txBox="1">
            <a:spLocks noChangeArrowheads="1"/>
          </p:cNvSpPr>
          <p:nvPr/>
        </p:nvSpPr>
        <p:spPr bwMode="auto">
          <a:xfrm>
            <a:off x="5364163" y="1052513"/>
            <a:ext cx="3382962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/>
              <a:t>Третьяковская галерея - московская картинная выставка</a:t>
            </a:r>
          </a:p>
        </p:txBody>
      </p:sp>
      <p:sp>
        <p:nvSpPr>
          <p:cNvPr id="39939" name="Text Box 8"/>
          <p:cNvSpPr txBox="1">
            <a:spLocks noChangeArrowheads="1"/>
          </p:cNvSpPr>
          <p:nvPr/>
        </p:nvSpPr>
        <p:spPr bwMode="auto">
          <a:xfrm>
            <a:off x="539750" y="4149725"/>
            <a:ext cx="309562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Три богатыря.</a:t>
            </a:r>
          </a:p>
          <a:p>
            <a:pPr algn="ctr">
              <a:spcBef>
                <a:spcPct val="50000"/>
              </a:spcBef>
            </a:pPr>
            <a:r>
              <a:rPr lang="ru-RU"/>
              <a:t>Картина известного русского художника Виктора Михайловича Васнецова</a:t>
            </a:r>
          </a:p>
        </p:txBody>
      </p:sp>
      <p:pic>
        <p:nvPicPr>
          <p:cNvPr id="39940" name="Picture 9" descr="Тр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4843463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AutoShap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08850" y="3860800"/>
            <a:ext cx="576263" cy="288925"/>
          </a:xfrm>
          <a:prstGeom prst="chevron">
            <a:avLst>
              <a:gd name="adj" fmla="val 49863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 descr="vasnetsov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88913"/>
            <a:ext cx="8137525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7"/>
          <p:cNvSpPr txBox="1">
            <a:spLocks noChangeArrowheads="1"/>
          </p:cNvSpPr>
          <p:nvPr/>
        </p:nvSpPr>
        <p:spPr bwMode="auto">
          <a:xfrm>
            <a:off x="1403350" y="5661025"/>
            <a:ext cx="65532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solidFill>
                  <a:srgbClr val="660066"/>
                </a:solidFill>
              </a:rPr>
              <a:t>Три богатыря.</a:t>
            </a:r>
          </a:p>
          <a:p>
            <a:pPr algn="ctr">
              <a:spcBef>
                <a:spcPct val="50000"/>
              </a:spcBef>
            </a:pPr>
            <a:r>
              <a:rPr lang="ru-RU" sz="2800"/>
              <a:t>Виктор Михайлович Васнецов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рис"/>
          <p:cNvPicPr>
            <a:picLocks noChangeAspect="1" noChangeArrowheads="1"/>
          </p:cNvPicPr>
          <p:nvPr/>
        </p:nvPicPr>
        <p:blipFill>
          <a:blip r:embed="rId2" cstate="print"/>
          <a:srcRect t="7838"/>
          <a:stretch>
            <a:fillRect/>
          </a:stretch>
        </p:blipFill>
        <p:spPr bwMode="auto">
          <a:xfrm>
            <a:off x="179388" y="188913"/>
            <a:ext cx="6300787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 descr="сов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2852738"/>
            <a:ext cx="277812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323850" y="4365625"/>
            <a:ext cx="56880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/>
              <a:t>Палаты бояр Романовых в Зарядье.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3132138" y="6021388"/>
            <a:ext cx="2592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Ныне это музей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333375"/>
            <a:ext cx="7488237" cy="1511300"/>
          </a:xfrm>
        </p:spPr>
        <p:txBody>
          <a:bodyPr/>
          <a:lstStyle/>
          <a:p>
            <a:pPr eaLnBrk="1" hangingPunct="1"/>
            <a:r>
              <a:rPr lang="ru-RU" smtClean="0"/>
              <a:t>Нижний, обычно каменный,  этаж деревянного жилого дома имел хозяйственное значение</a:t>
            </a: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250825" y="5516563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Каменный этаж</a:t>
            </a:r>
          </a:p>
        </p:txBody>
      </p:sp>
      <p:pic>
        <p:nvPicPr>
          <p:cNvPr id="43012" name="Picture 13" descr="кусково дер"/>
          <p:cNvPicPr>
            <a:picLocks noChangeAspect="1" noChangeArrowheads="1"/>
          </p:cNvPicPr>
          <p:nvPr/>
        </p:nvPicPr>
        <p:blipFill>
          <a:blip r:embed="rId2" cstate="print"/>
          <a:srcRect b="7608"/>
          <a:stretch>
            <a:fillRect/>
          </a:stretch>
        </p:blipFill>
        <p:spPr bwMode="auto">
          <a:xfrm>
            <a:off x="2627313" y="2063750"/>
            <a:ext cx="6337300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2" name="Line 14"/>
          <p:cNvSpPr>
            <a:spLocks noChangeShapeType="1"/>
          </p:cNvSpPr>
          <p:nvPr/>
        </p:nvSpPr>
        <p:spPr bwMode="auto">
          <a:xfrm flipV="1">
            <a:off x="2339975" y="5805488"/>
            <a:ext cx="1368425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build="p"/>
      <p:bldP spid="43020" grpId="0"/>
      <p:bldP spid="430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403350" y="476250"/>
            <a:ext cx="6697663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/>
              <a:t>Закончи предложения: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684213" y="2060575"/>
            <a:ext cx="8135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468313" y="1773238"/>
            <a:ext cx="84248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3. В Москву по Тверской улице въезжали через парадные</a:t>
            </a: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2916238" y="2924175"/>
            <a:ext cx="5616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solidFill>
                  <a:srgbClr val="000099"/>
                </a:solidFill>
              </a:rPr>
              <a:t>Триумфальные ворота.</a:t>
            </a: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6227763" y="2133600"/>
            <a:ext cx="2447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/>
              <a:t>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3" grpId="0"/>
      <p:bldP spid="9114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подклет1"/>
          <p:cNvPicPr>
            <a:picLocks noChangeAspect="1" noChangeArrowheads="1"/>
          </p:cNvPicPr>
          <p:nvPr/>
        </p:nvPicPr>
        <p:blipFill>
          <a:blip r:embed="rId2" cstate="print">
            <a:lum contrast="-12000"/>
          </a:blip>
          <a:srcRect/>
          <a:stretch>
            <a:fillRect/>
          </a:stretch>
        </p:blipFill>
        <p:spPr bwMode="auto">
          <a:xfrm>
            <a:off x="4427538" y="3487738"/>
            <a:ext cx="4500562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8" descr="подклет"/>
          <p:cNvPicPr>
            <a:picLocks noChangeAspect="1" noChangeArrowheads="1"/>
          </p:cNvPicPr>
          <p:nvPr/>
        </p:nvPicPr>
        <p:blipFill>
          <a:blip r:embed="rId3" cstate="print">
            <a:lum bright="6000" contrast="18000"/>
          </a:blip>
          <a:srcRect/>
          <a:stretch>
            <a:fillRect/>
          </a:stretch>
        </p:blipFill>
        <p:spPr bwMode="auto">
          <a:xfrm>
            <a:off x="250825" y="188913"/>
            <a:ext cx="511333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 Box 9"/>
          <p:cNvSpPr txBox="1">
            <a:spLocks noChangeArrowheads="1"/>
          </p:cNvSpPr>
          <p:nvPr/>
        </p:nvSpPr>
        <p:spPr bwMode="auto">
          <a:xfrm>
            <a:off x="5580063" y="476250"/>
            <a:ext cx="32766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В нём хранились сундуки для денег, ценностей, тканей, одежды и обуви, железные светцы, посуда, </a:t>
            </a:r>
          </a:p>
        </p:txBody>
      </p:sp>
      <p:sp>
        <p:nvSpPr>
          <p:cNvPr id="44037" name="Text Box 11"/>
          <p:cNvSpPr txBox="1">
            <a:spLocks noChangeArrowheads="1"/>
          </p:cNvSpPr>
          <p:nvPr/>
        </p:nvSpPr>
        <p:spPr bwMode="auto">
          <a:xfrm>
            <a:off x="250825" y="4292600"/>
            <a:ext cx="38163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а также холодное и огнестрельное оружие, доспехи и конский убор - предметы, напоминающие о военной службе боярина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0" descr="инт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4392613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11" descr="интерьер пала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284538"/>
            <a:ext cx="4608513" cy="341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 Box 12"/>
          <p:cNvSpPr txBox="1">
            <a:spLocks noChangeArrowheads="1"/>
          </p:cNvSpPr>
          <p:nvPr/>
        </p:nvSpPr>
        <p:spPr bwMode="auto">
          <a:xfrm>
            <a:off x="5003800" y="981075"/>
            <a:ext cx="36718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/>
              <a:t>Второй этаж  был деревянным.</a:t>
            </a:r>
          </a:p>
        </p:txBody>
      </p:sp>
      <p:sp>
        <p:nvSpPr>
          <p:cNvPr id="45061" name="Text Box 13"/>
          <p:cNvSpPr txBox="1">
            <a:spLocks noChangeArrowheads="1"/>
          </p:cNvSpPr>
          <p:nvPr/>
        </p:nvSpPr>
        <p:spPr bwMode="auto">
          <a:xfrm>
            <a:off x="468313" y="3933825"/>
            <a:ext cx="324008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/>
              <a:t>На втором этаж находились жилые комнаты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подклет1"/>
          <p:cNvPicPr>
            <a:picLocks noChangeAspect="1" noChangeArrowheads="1"/>
          </p:cNvPicPr>
          <p:nvPr/>
        </p:nvPicPr>
        <p:blipFill>
          <a:blip r:embed="rId2" cstate="print">
            <a:lum contrast="-12000"/>
          </a:blip>
          <a:srcRect/>
          <a:stretch>
            <a:fillRect/>
          </a:stretch>
        </p:blipFill>
        <p:spPr bwMode="auto">
          <a:xfrm>
            <a:off x="4427538" y="3487738"/>
            <a:ext cx="4500562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 descr="подклет"/>
          <p:cNvPicPr>
            <a:picLocks noChangeAspect="1" noChangeArrowheads="1"/>
          </p:cNvPicPr>
          <p:nvPr/>
        </p:nvPicPr>
        <p:blipFill>
          <a:blip r:embed="rId3" cstate="print">
            <a:lum bright="6000" contrast="18000"/>
          </a:blip>
          <a:srcRect/>
          <a:stretch>
            <a:fillRect/>
          </a:stretch>
        </p:blipFill>
        <p:spPr bwMode="auto">
          <a:xfrm>
            <a:off x="250825" y="188913"/>
            <a:ext cx="511333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5580063" y="476250"/>
            <a:ext cx="32766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В нём хранились сундуки для денег, ценностей, тканей, одежды и обуви, железные светцы, посуда, 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50825" y="4292600"/>
            <a:ext cx="38163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а также холодное и огнестрельное оружие, доспехи и конский убор - предметы, напоминающие о военной службе боярина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16 па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20478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5" descr="остан"/>
          <p:cNvPicPr>
            <a:picLocks noChangeAspect="1" noChangeArrowheads="1"/>
          </p:cNvPicPr>
          <p:nvPr/>
        </p:nvPicPr>
        <p:blipFill>
          <a:blip r:embed="rId3" cstate="print"/>
          <a:srcRect t="5792" b="10503"/>
          <a:stretch>
            <a:fillRect/>
          </a:stretch>
        </p:blipFill>
        <p:spPr bwMode="auto">
          <a:xfrm>
            <a:off x="107950" y="3786188"/>
            <a:ext cx="5613400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6" descr="Дворец кусково"/>
          <p:cNvPicPr>
            <a:picLocks noChangeAspect="1" noChangeArrowheads="1"/>
          </p:cNvPicPr>
          <p:nvPr/>
        </p:nvPicPr>
        <p:blipFill>
          <a:blip r:embed="rId4" cstate="print"/>
          <a:srcRect b="19368"/>
          <a:stretch>
            <a:fillRect/>
          </a:stretch>
        </p:blipFill>
        <p:spPr bwMode="auto">
          <a:xfrm>
            <a:off x="4751388" y="188913"/>
            <a:ext cx="42132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7" descr="панорама Кр"/>
          <p:cNvPicPr>
            <a:picLocks noChangeAspect="1" noChangeArrowheads="1"/>
          </p:cNvPicPr>
          <p:nvPr/>
        </p:nvPicPr>
        <p:blipFill>
          <a:blip r:embed="rId5" cstate="print">
            <a:lum bright="6000" contrast="54000"/>
          </a:blip>
          <a:srcRect l="11621" t="13373" r="8659" b="8958"/>
          <a:stretch>
            <a:fillRect/>
          </a:stretch>
        </p:blipFill>
        <p:spPr bwMode="auto">
          <a:xfrm>
            <a:off x="4787900" y="2636838"/>
            <a:ext cx="4176713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8" descr="совр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413" y="476250"/>
            <a:ext cx="216058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10" descr="втобус 70-х"/>
          <p:cNvPicPr>
            <a:picLocks noChangeAspect="1" noChangeArrowheads="1"/>
          </p:cNvPicPr>
          <p:nvPr/>
        </p:nvPicPr>
        <p:blipFill>
          <a:blip r:embed="rId7" cstate="print"/>
          <a:srcRect t="5658"/>
          <a:stretch>
            <a:fillRect/>
          </a:stretch>
        </p:blipFill>
        <p:spPr bwMode="auto">
          <a:xfrm>
            <a:off x="6011863" y="4724400"/>
            <a:ext cx="2879725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4284663" y="27082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Д</a:t>
            </a:r>
          </a:p>
        </p:txBody>
      </p:sp>
      <p:sp>
        <p:nvSpPr>
          <p:cNvPr id="48131" name="Rectangle 5"/>
          <p:cNvSpPr>
            <a:spLocks noChangeArrowheads="1"/>
          </p:cNvSpPr>
          <p:nvPr/>
        </p:nvSpPr>
        <p:spPr bwMode="auto">
          <a:xfrm>
            <a:off x="4932363" y="38608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2" name="Rectangle 6"/>
          <p:cNvSpPr>
            <a:spLocks noChangeArrowheads="1"/>
          </p:cNvSpPr>
          <p:nvPr/>
        </p:nvSpPr>
        <p:spPr bwMode="auto">
          <a:xfrm>
            <a:off x="1692275" y="38608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3" name="Rectangle 7"/>
          <p:cNvSpPr>
            <a:spLocks noChangeArrowheads="1"/>
          </p:cNvSpPr>
          <p:nvPr/>
        </p:nvSpPr>
        <p:spPr bwMode="auto">
          <a:xfrm>
            <a:off x="2339975" y="38608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4" name="Rectangle 8"/>
          <p:cNvSpPr>
            <a:spLocks noChangeArrowheads="1"/>
          </p:cNvSpPr>
          <p:nvPr/>
        </p:nvSpPr>
        <p:spPr bwMode="auto">
          <a:xfrm>
            <a:off x="3635375" y="38608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5" name="Rectangle 9"/>
          <p:cNvSpPr>
            <a:spLocks noChangeArrowheads="1"/>
          </p:cNvSpPr>
          <p:nvPr/>
        </p:nvSpPr>
        <p:spPr bwMode="auto">
          <a:xfrm>
            <a:off x="2987675" y="38608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6" name="Rectangle 10"/>
          <p:cNvSpPr>
            <a:spLocks noChangeArrowheads="1"/>
          </p:cNvSpPr>
          <p:nvPr/>
        </p:nvSpPr>
        <p:spPr bwMode="auto">
          <a:xfrm>
            <a:off x="5580063" y="38608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7" name="Rectangle 11"/>
          <p:cNvSpPr>
            <a:spLocks noChangeArrowheads="1"/>
          </p:cNvSpPr>
          <p:nvPr/>
        </p:nvSpPr>
        <p:spPr bwMode="auto">
          <a:xfrm>
            <a:off x="4284663" y="9810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У</a:t>
            </a:r>
          </a:p>
        </p:txBody>
      </p:sp>
      <p:sp>
        <p:nvSpPr>
          <p:cNvPr id="48138" name="Rectangle 12"/>
          <p:cNvSpPr>
            <a:spLocks noChangeArrowheads="1"/>
          </p:cNvSpPr>
          <p:nvPr/>
        </p:nvSpPr>
        <p:spPr bwMode="auto">
          <a:xfrm>
            <a:off x="3635375" y="32845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9" name="Rectangle 13"/>
          <p:cNvSpPr>
            <a:spLocks noChangeArrowheads="1"/>
          </p:cNvSpPr>
          <p:nvPr/>
        </p:nvSpPr>
        <p:spPr bwMode="auto">
          <a:xfrm>
            <a:off x="4284663" y="38608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Б</a:t>
            </a:r>
          </a:p>
        </p:txBody>
      </p:sp>
      <p:sp>
        <p:nvSpPr>
          <p:cNvPr id="48140" name="Rectangle 14"/>
          <p:cNvSpPr>
            <a:spLocks noChangeArrowheads="1"/>
          </p:cNvSpPr>
          <p:nvPr/>
        </p:nvSpPr>
        <p:spPr bwMode="auto">
          <a:xfrm>
            <a:off x="3635375" y="4437063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41" name="Rectangle 15"/>
          <p:cNvSpPr>
            <a:spLocks noChangeArrowheads="1"/>
          </p:cNvSpPr>
          <p:nvPr/>
        </p:nvSpPr>
        <p:spPr bwMode="auto">
          <a:xfrm>
            <a:off x="2987675" y="32845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42" name="Rectangle 16"/>
          <p:cNvSpPr>
            <a:spLocks noChangeArrowheads="1"/>
          </p:cNvSpPr>
          <p:nvPr/>
        </p:nvSpPr>
        <p:spPr bwMode="auto">
          <a:xfrm>
            <a:off x="2339975" y="32845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43" name="Rectangle 17"/>
          <p:cNvSpPr>
            <a:spLocks noChangeArrowheads="1"/>
          </p:cNvSpPr>
          <p:nvPr/>
        </p:nvSpPr>
        <p:spPr bwMode="auto">
          <a:xfrm>
            <a:off x="1692275" y="32845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44" name="Rectangle 18"/>
          <p:cNvSpPr>
            <a:spLocks noChangeArrowheads="1"/>
          </p:cNvSpPr>
          <p:nvPr/>
        </p:nvSpPr>
        <p:spPr bwMode="auto">
          <a:xfrm>
            <a:off x="1042988" y="32845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45" name="Rectangle 19"/>
          <p:cNvSpPr>
            <a:spLocks noChangeArrowheads="1"/>
          </p:cNvSpPr>
          <p:nvPr/>
        </p:nvSpPr>
        <p:spPr bwMode="auto">
          <a:xfrm>
            <a:off x="395288" y="32845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46" name="Rectangle 20"/>
          <p:cNvSpPr>
            <a:spLocks noChangeArrowheads="1"/>
          </p:cNvSpPr>
          <p:nvPr/>
        </p:nvSpPr>
        <p:spPr bwMode="auto">
          <a:xfrm>
            <a:off x="4284663" y="32845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Ь</a:t>
            </a:r>
          </a:p>
        </p:txBody>
      </p:sp>
      <p:sp>
        <p:nvSpPr>
          <p:cNvPr id="48147" name="Rectangle 21"/>
          <p:cNvSpPr>
            <a:spLocks noChangeArrowheads="1"/>
          </p:cNvSpPr>
          <p:nvPr/>
        </p:nvSpPr>
        <p:spPr bwMode="auto">
          <a:xfrm>
            <a:off x="4284663" y="4437063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48148" name="Rectangle 22"/>
          <p:cNvSpPr>
            <a:spLocks noChangeArrowheads="1"/>
          </p:cNvSpPr>
          <p:nvPr/>
        </p:nvSpPr>
        <p:spPr bwMode="auto">
          <a:xfrm>
            <a:off x="4932363" y="4437063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49" name="Rectangle 23"/>
          <p:cNvSpPr>
            <a:spLocks noChangeArrowheads="1"/>
          </p:cNvSpPr>
          <p:nvPr/>
        </p:nvSpPr>
        <p:spPr bwMode="auto">
          <a:xfrm>
            <a:off x="5580063" y="4437063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50" name="Rectangle 24"/>
          <p:cNvSpPr>
            <a:spLocks noChangeArrowheads="1"/>
          </p:cNvSpPr>
          <p:nvPr/>
        </p:nvSpPr>
        <p:spPr bwMode="auto">
          <a:xfrm>
            <a:off x="6227763" y="4437063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51" name="Rectangle 25"/>
          <p:cNvSpPr>
            <a:spLocks noChangeArrowheads="1"/>
          </p:cNvSpPr>
          <p:nvPr/>
        </p:nvSpPr>
        <p:spPr bwMode="auto">
          <a:xfrm>
            <a:off x="6877050" y="4437063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52" name="Rectangle 26"/>
          <p:cNvSpPr>
            <a:spLocks noChangeArrowheads="1"/>
          </p:cNvSpPr>
          <p:nvPr/>
        </p:nvSpPr>
        <p:spPr bwMode="auto">
          <a:xfrm>
            <a:off x="4284663" y="15573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48153" name="Rectangle 27"/>
          <p:cNvSpPr>
            <a:spLocks noChangeArrowheads="1"/>
          </p:cNvSpPr>
          <p:nvPr/>
        </p:nvSpPr>
        <p:spPr bwMode="auto">
          <a:xfrm>
            <a:off x="4932363" y="27082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54" name="Rectangle 28"/>
          <p:cNvSpPr>
            <a:spLocks noChangeArrowheads="1"/>
          </p:cNvSpPr>
          <p:nvPr/>
        </p:nvSpPr>
        <p:spPr bwMode="auto">
          <a:xfrm>
            <a:off x="4284663" y="21336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48155" name="Rectangle 29"/>
          <p:cNvSpPr>
            <a:spLocks noChangeArrowheads="1"/>
          </p:cNvSpPr>
          <p:nvPr/>
        </p:nvSpPr>
        <p:spPr bwMode="auto">
          <a:xfrm>
            <a:off x="7524750" y="21336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56" name="Rectangle 30"/>
          <p:cNvSpPr>
            <a:spLocks noChangeArrowheads="1"/>
          </p:cNvSpPr>
          <p:nvPr/>
        </p:nvSpPr>
        <p:spPr bwMode="auto">
          <a:xfrm>
            <a:off x="5580063" y="27082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57" name="Rectangle 31"/>
          <p:cNvSpPr>
            <a:spLocks noChangeArrowheads="1"/>
          </p:cNvSpPr>
          <p:nvPr/>
        </p:nvSpPr>
        <p:spPr bwMode="auto">
          <a:xfrm>
            <a:off x="6227763" y="27082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58" name="Rectangle 32"/>
          <p:cNvSpPr>
            <a:spLocks noChangeArrowheads="1"/>
          </p:cNvSpPr>
          <p:nvPr/>
        </p:nvSpPr>
        <p:spPr bwMode="auto">
          <a:xfrm>
            <a:off x="6877050" y="2708275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59" name="Rectangle 33"/>
          <p:cNvSpPr>
            <a:spLocks noChangeArrowheads="1"/>
          </p:cNvSpPr>
          <p:nvPr/>
        </p:nvSpPr>
        <p:spPr bwMode="auto">
          <a:xfrm>
            <a:off x="7524750" y="2708275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60" name="Rectangle 34"/>
          <p:cNvSpPr>
            <a:spLocks noChangeArrowheads="1"/>
          </p:cNvSpPr>
          <p:nvPr/>
        </p:nvSpPr>
        <p:spPr bwMode="auto">
          <a:xfrm>
            <a:off x="6877050" y="21336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61" name="Rectangle 35"/>
          <p:cNvSpPr>
            <a:spLocks noChangeArrowheads="1"/>
          </p:cNvSpPr>
          <p:nvPr/>
        </p:nvSpPr>
        <p:spPr bwMode="auto">
          <a:xfrm>
            <a:off x="3635375" y="21336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62" name="Rectangle 36"/>
          <p:cNvSpPr>
            <a:spLocks noChangeArrowheads="1"/>
          </p:cNvSpPr>
          <p:nvPr/>
        </p:nvSpPr>
        <p:spPr bwMode="auto">
          <a:xfrm>
            <a:off x="2987675" y="21336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63" name="Rectangle 37"/>
          <p:cNvSpPr>
            <a:spLocks noChangeArrowheads="1"/>
          </p:cNvSpPr>
          <p:nvPr/>
        </p:nvSpPr>
        <p:spPr bwMode="auto">
          <a:xfrm>
            <a:off x="4932363" y="21336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64" name="Rectangle 38"/>
          <p:cNvSpPr>
            <a:spLocks noChangeArrowheads="1"/>
          </p:cNvSpPr>
          <p:nvPr/>
        </p:nvSpPr>
        <p:spPr bwMode="auto">
          <a:xfrm>
            <a:off x="2339975" y="21336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65" name="Rectangle 39"/>
          <p:cNvSpPr>
            <a:spLocks noChangeArrowheads="1"/>
          </p:cNvSpPr>
          <p:nvPr/>
        </p:nvSpPr>
        <p:spPr bwMode="auto">
          <a:xfrm>
            <a:off x="5580063" y="21336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66" name="Rectangle 40"/>
          <p:cNvSpPr>
            <a:spLocks noChangeArrowheads="1"/>
          </p:cNvSpPr>
          <p:nvPr/>
        </p:nvSpPr>
        <p:spPr bwMode="auto">
          <a:xfrm>
            <a:off x="6227763" y="21336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67" name="Rectangle 41"/>
          <p:cNvSpPr>
            <a:spLocks noChangeArrowheads="1"/>
          </p:cNvSpPr>
          <p:nvPr/>
        </p:nvSpPr>
        <p:spPr bwMode="auto">
          <a:xfrm>
            <a:off x="6227763" y="9810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68" name="Rectangle 42"/>
          <p:cNvSpPr>
            <a:spLocks noChangeArrowheads="1"/>
          </p:cNvSpPr>
          <p:nvPr/>
        </p:nvSpPr>
        <p:spPr bwMode="auto">
          <a:xfrm>
            <a:off x="5580063" y="9810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69" name="Rectangle 43"/>
          <p:cNvSpPr>
            <a:spLocks noChangeArrowheads="1"/>
          </p:cNvSpPr>
          <p:nvPr/>
        </p:nvSpPr>
        <p:spPr bwMode="auto">
          <a:xfrm>
            <a:off x="4932363" y="9810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70" name="Rectangle 44"/>
          <p:cNvSpPr>
            <a:spLocks noChangeArrowheads="1"/>
          </p:cNvSpPr>
          <p:nvPr/>
        </p:nvSpPr>
        <p:spPr bwMode="auto">
          <a:xfrm>
            <a:off x="3635375" y="981075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71" name="Rectangle 45"/>
          <p:cNvSpPr>
            <a:spLocks noChangeArrowheads="1"/>
          </p:cNvSpPr>
          <p:nvPr/>
        </p:nvSpPr>
        <p:spPr bwMode="auto">
          <a:xfrm>
            <a:off x="6877050" y="15573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72" name="Rectangle 46"/>
          <p:cNvSpPr>
            <a:spLocks noChangeArrowheads="1"/>
          </p:cNvSpPr>
          <p:nvPr/>
        </p:nvSpPr>
        <p:spPr bwMode="auto">
          <a:xfrm>
            <a:off x="6227763" y="15573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73" name="Rectangle 47"/>
          <p:cNvSpPr>
            <a:spLocks noChangeArrowheads="1"/>
          </p:cNvSpPr>
          <p:nvPr/>
        </p:nvSpPr>
        <p:spPr bwMode="auto">
          <a:xfrm>
            <a:off x="5580063" y="15573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74" name="Rectangle 48"/>
          <p:cNvSpPr>
            <a:spLocks noChangeArrowheads="1"/>
          </p:cNvSpPr>
          <p:nvPr/>
        </p:nvSpPr>
        <p:spPr bwMode="auto">
          <a:xfrm>
            <a:off x="4932363" y="15573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75" name="Rectangle 49"/>
          <p:cNvSpPr>
            <a:spLocks noChangeArrowheads="1"/>
          </p:cNvSpPr>
          <p:nvPr/>
        </p:nvSpPr>
        <p:spPr bwMode="auto">
          <a:xfrm>
            <a:off x="3635375" y="15573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76" name="Rectangle 50"/>
          <p:cNvSpPr>
            <a:spLocks noChangeArrowheads="1"/>
          </p:cNvSpPr>
          <p:nvPr/>
        </p:nvSpPr>
        <p:spPr bwMode="auto">
          <a:xfrm>
            <a:off x="2987675" y="15573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77" name="Rectangle 51"/>
          <p:cNvSpPr>
            <a:spLocks noChangeArrowheads="1"/>
          </p:cNvSpPr>
          <p:nvPr/>
        </p:nvSpPr>
        <p:spPr bwMode="auto">
          <a:xfrm>
            <a:off x="6877050" y="981075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78" name="Text Box 52"/>
          <p:cNvSpPr txBox="1">
            <a:spLocks noChangeArrowheads="1"/>
          </p:cNvSpPr>
          <p:nvPr/>
        </p:nvSpPr>
        <p:spPr bwMode="auto">
          <a:xfrm>
            <a:off x="3348038" y="1125538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1.</a:t>
            </a:r>
          </a:p>
        </p:txBody>
      </p:sp>
      <p:sp>
        <p:nvSpPr>
          <p:cNvPr id="48179" name="Text Box 53"/>
          <p:cNvSpPr txBox="1">
            <a:spLocks noChangeArrowheads="1"/>
          </p:cNvSpPr>
          <p:nvPr/>
        </p:nvSpPr>
        <p:spPr bwMode="auto">
          <a:xfrm>
            <a:off x="2627313" y="170021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2.</a:t>
            </a:r>
          </a:p>
        </p:txBody>
      </p:sp>
      <p:sp>
        <p:nvSpPr>
          <p:cNvPr id="48180" name="Text Box 54"/>
          <p:cNvSpPr txBox="1">
            <a:spLocks noChangeArrowheads="1"/>
          </p:cNvSpPr>
          <p:nvPr/>
        </p:nvSpPr>
        <p:spPr bwMode="auto">
          <a:xfrm>
            <a:off x="2051050" y="227647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3.</a:t>
            </a:r>
          </a:p>
        </p:txBody>
      </p:sp>
      <p:sp>
        <p:nvSpPr>
          <p:cNvPr id="48181" name="Text Box 55"/>
          <p:cNvSpPr txBox="1">
            <a:spLocks noChangeArrowheads="1"/>
          </p:cNvSpPr>
          <p:nvPr/>
        </p:nvSpPr>
        <p:spPr bwMode="auto">
          <a:xfrm>
            <a:off x="3851275" y="2852738"/>
            <a:ext cx="433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4.</a:t>
            </a:r>
          </a:p>
        </p:txBody>
      </p:sp>
      <p:sp>
        <p:nvSpPr>
          <p:cNvPr id="48182" name="Text Box 56"/>
          <p:cNvSpPr txBox="1">
            <a:spLocks noChangeArrowheads="1"/>
          </p:cNvSpPr>
          <p:nvPr/>
        </p:nvSpPr>
        <p:spPr bwMode="auto">
          <a:xfrm>
            <a:off x="1331913" y="39338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6.</a:t>
            </a:r>
          </a:p>
        </p:txBody>
      </p:sp>
      <p:sp>
        <p:nvSpPr>
          <p:cNvPr id="48183" name="Text Box 57"/>
          <p:cNvSpPr txBox="1">
            <a:spLocks noChangeArrowheads="1"/>
          </p:cNvSpPr>
          <p:nvPr/>
        </p:nvSpPr>
        <p:spPr bwMode="auto">
          <a:xfrm>
            <a:off x="3348038" y="4581525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7.</a:t>
            </a:r>
          </a:p>
        </p:txBody>
      </p:sp>
      <p:sp>
        <p:nvSpPr>
          <p:cNvPr id="48184" name="Text Box 58"/>
          <p:cNvSpPr txBox="1">
            <a:spLocks noChangeArrowheads="1"/>
          </p:cNvSpPr>
          <p:nvPr/>
        </p:nvSpPr>
        <p:spPr bwMode="auto">
          <a:xfrm>
            <a:off x="3779838" y="981075"/>
            <a:ext cx="3743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П</a:t>
            </a:r>
            <a:r>
              <a:rPr lang="ru-RU" sz="3200"/>
              <a:t>        </a:t>
            </a:r>
            <a:r>
              <a:rPr lang="ru-RU" sz="3200" b="1"/>
              <a:t>Ш   К   И   Н</a:t>
            </a:r>
          </a:p>
        </p:txBody>
      </p:sp>
      <p:sp>
        <p:nvSpPr>
          <p:cNvPr id="48185" name="Text Box 59"/>
          <p:cNvSpPr txBox="1">
            <a:spLocks noChangeArrowheads="1"/>
          </p:cNvSpPr>
          <p:nvPr/>
        </p:nvSpPr>
        <p:spPr bwMode="auto">
          <a:xfrm>
            <a:off x="3059113" y="1628775"/>
            <a:ext cx="4537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К    У         К    О   В   О</a:t>
            </a:r>
          </a:p>
        </p:txBody>
      </p:sp>
      <p:sp>
        <p:nvSpPr>
          <p:cNvPr id="48186" name="Text Box 60"/>
          <p:cNvSpPr txBox="1">
            <a:spLocks noChangeArrowheads="1"/>
          </p:cNvSpPr>
          <p:nvPr/>
        </p:nvSpPr>
        <p:spPr bwMode="auto">
          <a:xfrm>
            <a:off x="2339975" y="2133600"/>
            <a:ext cx="5832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 О   С   Т         Н   К    И   Н   О</a:t>
            </a:r>
          </a:p>
        </p:txBody>
      </p:sp>
      <p:sp>
        <p:nvSpPr>
          <p:cNvPr id="48187" name="Text Box 61"/>
          <p:cNvSpPr txBox="1">
            <a:spLocks noChangeArrowheads="1"/>
          </p:cNvSpPr>
          <p:nvPr/>
        </p:nvSpPr>
        <p:spPr bwMode="auto">
          <a:xfrm>
            <a:off x="4211638" y="2781300"/>
            <a:ext cx="39608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       В   О   Р   Е    Ц</a:t>
            </a:r>
          </a:p>
        </p:txBody>
      </p:sp>
      <p:sp>
        <p:nvSpPr>
          <p:cNvPr id="48188" name="Text Box 62"/>
          <p:cNvSpPr txBox="1">
            <a:spLocks noChangeArrowheads="1"/>
          </p:cNvSpPr>
          <p:nvPr/>
        </p:nvSpPr>
        <p:spPr bwMode="auto">
          <a:xfrm>
            <a:off x="395288" y="3284538"/>
            <a:ext cx="3889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П    Л   О   Щ  А   Д</a:t>
            </a:r>
          </a:p>
        </p:txBody>
      </p:sp>
      <p:sp>
        <p:nvSpPr>
          <p:cNvPr id="48189" name="Text Box 63"/>
          <p:cNvSpPr txBox="1">
            <a:spLocks noChangeArrowheads="1"/>
          </p:cNvSpPr>
          <p:nvPr/>
        </p:nvSpPr>
        <p:spPr bwMode="auto">
          <a:xfrm>
            <a:off x="1619250" y="3860800"/>
            <a:ext cx="4537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 А    В   Т   О         У   С</a:t>
            </a:r>
          </a:p>
        </p:txBody>
      </p:sp>
      <p:sp>
        <p:nvSpPr>
          <p:cNvPr id="48190" name="Text Box 64"/>
          <p:cNvSpPr txBox="1">
            <a:spLocks noChangeArrowheads="1"/>
          </p:cNvSpPr>
          <p:nvPr/>
        </p:nvSpPr>
        <p:spPr bwMode="auto">
          <a:xfrm>
            <a:off x="3563938" y="4437063"/>
            <a:ext cx="39608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 П         Л    А   Т   Ы</a:t>
            </a:r>
          </a:p>
        </p:txBody>
      </p:sp>
      <p:sp>
        <p:nvSpPr>
          <p:cNvPr id="48191" name="Text Box 65"/>
          <p:cNvSpPr txBox="1">
            <a:spLocks noChangeArrowheads="1"/>
          </p:cNvSpPr>
          <p:nvPr/>
        </p:nvSpPr>
        <p:spPr bwMode="auto">
          <a:xfrm>
            <a:off x="0" y="3429000"/>
            <a:ext cx="395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5.</a:t>
            </a:r>
          </a:p>
        </p:txBody>
      </p:sp>
      <p:sp>
        <p:nvSpPr>
          <p:cNvPr id="48192" name="Text Box 66"/>
          <p:cNvSpPr txBox="1">
            <a:spLocks noChangeArrowheads="1"/>
          </p:cNvSpPr>
          <p:nvPr/>
        </p:nvSpPr>
        <p:spPr bwMode="auto">
          <a:xfrm>
            <a:off x="755650" y="188913"/>
            <a:ext cx="6408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К р о с с в о р 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4"/>
          <p:cNvSpPr txBox="1">
            <a:spLocks noChangeArrowheads="1"/>
          </p:cNvSpPr>
          <p:nvPr/>
        </p:nvSpPr>
        <p:spPr bwMode="auto">
          <a:xfrm>
            <a:off x="900113" y="188913"/>
            <a:ext cx="72723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Соотнеси название и определение</a:t>
            </a:r>
          </a:p>
        </p:txBody>
      </p:sp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684213" y="1196975"/>
            <a:ext cx="3167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9156" name="Text Box 6"/>
          <p:cNvSpPr txBox="1">
            <a:spLocks noChangeArrowheads="1"/>
          </p:cNvSpPr>
          <p:nvPr/>
        </p:nvSpPr>
        <p:spPr bwMode="auto">
          <a:xfrm>
            <a:off x="684213" y="2997200"/>
            <a:ext cx="3024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9157" name="Text Box 7"/>
          <p:cNvSpPr txBox="1">
            <a:spLocks noChangeArrowheads="1"/>
          </p:cNvSpPr>
          <p:nvPr/>
        </p:nvSpPr>
        <p:spPr bwMode="auto">
          <a:xfrm>
            <a:off x="179388" y="2060575"/>
            <a:ext cx="36734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663300"/>
                </a:solidFill>
              </a:rPr>
              <a:t>2. Здания и другие сооружения, которые нас окружают и необходимы людям для их жизни и деятельности.</a:t>
            </a:r>
            <a:endParaRPr lang="ru-RU"/>
          </a:p>
        </p:txBody>
      </p:sp>
      <p:sp>
        <p:nvSpPr>
          <p:cNvPr id="49158" name="Text Box 8"/>
          <p:cNvSpPr txBox="1">
            <a:spLocks noChangeArrowheads="1"/>
          </p:cNvSpPr>
          <p:nvPr/>
        </p:nvSpPr>
        <p:spPr bwMode="auto">
          <a:xfrm>
            <a:off x="1403350" y="3500438"/>
            <a:ext cx="3240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660066"/>
                </a:solidFill>
              </a:rPr>
              <a:t>3. Обработанная круглая вертикальная опора.</a:t>
            </a:r>
          </a:p>
        </p:txBody>
      </p:sp>
      <p:sp>
        <p:nvSpPr>
          <p:cNvPr id="49159" name="Text Box 9"/>
          <p:cNvSpPr txBox="1">
            <a:spLocks noChangeArrowheads="1"/>
          </p:cNvSpPr>
          <p:nvPr/>
        </p:nvSpPr>
        <p:spPr bwMode="auto">
          <a:xfrm>
            <a:off x="684213" y="4292600"/>
            <a:ext cx="41036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0000FF"/>
                </a:solidFill>
              </a:rPr>
              <a:t>4. Длинное крытое помещение, </a:t>
            </a:r>
          </a:p>
          <a:p>
            <a:r>
              <a:rPr lang="ru-RU">
                <a:solidFill>
                  <a:srgbClr val="0000FF"/>
                </a:solidFill>
              </a:rPr>
              <a:t>   в котором одна из стен заменена колоннами или столбами.</a:t>
            </a:r>
          </a:p>
        </p:txBody>
      </p:sp>
      <p:sp>
        <p:nvSpPr>
          <p:cNvPr id="49160" name="Text Box 10"/>
          <p:cNvSpPr txBox="1">
            <a:spLocks noChangeArrowheads="1"/>
          </p:cNvSpPr>
          <p:nvPr/>
        </p:nvSpPr>
        <p:spPr bwMode="auto">
          <a:xfrm>
            <a:off x="1116013" y="5589588"/>
            <a:ext cx="36004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>
                <a:solidFill>
                  <a:srgbClr val="FF0000"/>
                </a:solidFill>
              </a:rPr>
              <a:t>5. Загородные дворцы с большими парками и прудами.</a:t>
            </a:r>
          </a:p>
        </p:txBody>
      </p:sp>
      <p:sp>
        <p:nvSpPr>
          <p:cNvPr id="49161" name="Text Box 11"/>
          <p:cNvSpPr txBox="1">
            <a:spLocks noChangeArrowheads="1"/>
          </p:cNvSpPr>
          <p:nvPr/>
        </p:nvSpPr>
        <p:spPr bwMode="auto">
          <a:xfrm>
            <a:off x="6011863" y="4508500"/>
            <a:ext cx="2592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3399"/>
                </a:solidFill>
              </a:rPr>
              <a:t>4. И з р а з ц ы</a:t>
            </a:r>
          </a:p>
        </p:txBody>
      </p:sp>
      <p:sp>
        <p:nvSpPr>
          <p:cNvPr id="49162" name="Text Box 12"/>
          <p:cNvSpPr txBox="1">
            <a:spLocks noChangeArrowheads="1"/>
          </p:cNvSpPr>
          <p:nvPr/>
        </p:nvSpPr>
        <p:spPr bwMode="auto">
          <a:xfrm>
            <a:off x="5724525" y="1989138"/>
            <a:ext cx="259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00FF"/>
                </a:solidFill>
              </a:rPr>
              <a:t>2. У с а д ь б а</a:t>
            </a:r>
          </a:p>
        </p:txBody>
      </p:sp>
      <p:sp>
        <p:nvSpPr>
          <p:cNvPr id="49163" name="Text Box 13"/>
          <p:cNvSpPr txBox="1">
            <a:spLocks noChangeArrowheads="1"/>
          </p:cNvSpPr>
          <p:nvPr/>
        </p:nvSpPr>
        <p:spPr bwMode="auto">
          <a:xfrm>
            <a:off x="5435600" y="1052513"/>
            <a:ext cx="2665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660066"/>
                </a:solidFill>
              </a:rPr>
              <a:t>1. Г а л е р е я</a:t>
            </a:r>
          </a:p>
        </p:txBody>
      </p:sp>
      <p:sp>
        <p:nvSpPr>
          <p:cNvPr id="49164" name="Text Box 14"/>
          <p:cNvSpPr txBox="1">
            <a:spLocks noChangeArrowheads="1"/>
          </p:cNvSpPr>
          <p:nvPr/>
        </p:nvSpPr>
        <p:spPr bwMode="auto">
          <a:xfrm>
            <a:off x="6227763" y="3357563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663300"/>
                </a:solidFill>
              </a:rPr>
              <a:t>3. К о л о н н а</a:t>
            </a:r>
          </a:p>
        </p:txBody>
      </p:sp>
      <p:sp>
        <p:nvSpPr>
          <p:cNvPr id="49165" name="Text Box 15"/>
          <p:cNvSpPr txBox="1">
            <a:spLocks noChangeArrowheads="1"/>
          </p:cNvSpPr>
          <p:nvPr/>
        </p:nvSpPr>
        <p:spPr bwMode="auto">
          <a:xfrm>
            <a:off x="5580063" y="5661025"/>
            <a:ext cx="3313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0000"/>
                </a:solidFill>
              </a:rPr>
              <a:t>5. А р х и т е к т у р а</a:t>
            </a:r>
          </a:p>
        </p:txBody>
      </p:sp>
      <p:sp>
        <p:nvSpPr>
          <p:cNvPr id="49166" name="Line 20"/>
          <p:cNvSpPr>
            <a:spLocks noChangeShapeType="1"/>
          </p:cNvSpPr>
          <p:nvPr/>
        </p:nvSpPr>
        <p:spPr bwMode="auto">
          <a:xfrm>
            <a:off x="3635375" y="2636838"/>
            <a:ext cx="2376488" cy="28797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67" name="Text Box 21"/>
          <p:cNvSpPr txBox="1">
            <a:spLocks noChangeArrowheads="1"/>
          </p:cNvSpPr>
          <p:nvPr/>
        </p:nvSpPr>
        <p:spPr bwMode="auto">
          <a:xfrm>
            <a:off x="395288" y="981075"/>
            <a:ext cx="36718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1. Керамические (глиняные)  плитки для облицовки стен, каминов, печей.</a:t>
            </a:r>
          </a:p>
        </p:txBody>
      </p:sp>
      <p:sp>
        <p:nvSpPr>
          <p:cNvPr id="49168" name="Text Box 22"/>
          <p:cNvSpPr txBox="1">
            <a:spLocks noChangeArrowheads="1"/>
          </p:cNvSpPr>
          <p:nvPr/>
        </p:nvSpPr>
        <p:spPr bwMode="auto">
          <a:xfrm>
            <a:off x="4356100" y="6237288"/>
            <a:ext cx="4248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1-4;  2-5;  3-3;  4-1;  5-2.</a:t>
            </a:r>
          </a:p>
        </p:txBody>
      </p:sp>
      <p:sp>
        <p:nvSpPr>
          <p:cNvPr id="49169" name="Line 23"/>
          <p:cNvSpPr>
            <a:spLocks noChangeShapeType="1"/>
          </p:cNvSpPr>
          <p:nvPr/>
        </p:nvSpPr>
        <p:spPr bwMode="auto">
          <a:xfrm>
            <a:off x="3708400" y="1412875"/>
            <a:ext cx="2592388" cy="3024188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70" name="Line 24"/>
          <p:cNvSpPr>
            <a:spLocks noChangeShapeType="1"/>
          </p:cNvSpPr>
          <p:nvPr/>
        </p:nvSpPr>
        <p:spPr bwMode="auto">
          <a:xfrm flipV="1">
            <a:off x="4140200" y="1412875"/>
            <a:ext cx="1368425" cy="31686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71" name="Line 26"/>
          <p:cNvSpPr>
            <a:spLocks noChangeShapeType="1"/>
          </p:cNvSpPr>
          <p:nvPr/>
        </p:nvSpPr>
        <p:spPr bwMode="auto">
          <a:xfrm flipV="1">
            <a:off x="3779838" y="3500438"/>
            <a:ext cx="2520950" cy="504825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72" name="Line 27"/>
          <p:cNvSpPr>
            <a:spLocks noChangeShapeType="1"/>
          </p:cNvSpPr>
          <p:nvPr/>
        </p:nvSpPr>
        <p:spPr bwMode="auto">
          <a:xfrm flipV="1">
            <a:off x="4356100" y="2349500"/>
            <a:ext cx="1728788" cy="3313113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611188" y="260350"/>
            <a:ext cx="75612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И т о г    у р о к а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900113" y="908050"/>
            <a:ext cx="7991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6600"/>
                </a:solidFill>
              </a:rPr>
              <a:t>1. С какими домами мы с вами познакомились в нашем путешествии по городу?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395288" y="2060575"/>
            <a:ext cx="813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663300"/>
                </a:solidFill>
              </a:rPr>
              <a:t>2. Для чего эти дома были построены?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1547813" y="2781300"/>
            <a:ext cx="68405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</a:rPr>
              <a:t>3. Можно ли по внешнему виду определить хозяина дома?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539750" y="4149725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660066"/>
                </a:solidFill>
              </a:rPr>
              <a:t>4. Что сейчас находится в этих домах?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684213" y="5084763"/>
            <a:ext cx="68405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660033"/>
                </a:solidFill>
              </a:rPr>
              <a:t>5. Нужно ли сохранять эти дома в городе? Почему?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/>
      <p:bldP spid="59398" grpId="0"/>
      <p:bldP spid="59399" grpId="0"/>
      <p:bldP spid="59400" grpId="0"/>
      <p:bldP spid="5940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ДОМАШНЕЕ ЗАДАНИЕ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rgbClr val="FF0000"/>
                </a:solidFill>
              </a:rPr>
              <a:t>Прочитать учебник стр. 51 – 53.</a:t>
            </a:r>
          </a:p>
          <a:p>
            <a:pPr eaLnBrk="1" hangingPunct="1"/>
            <a:r>
              <a:rPr lang="ru-RU" sz="4000" smtClean="0">
                <a:solidFill>
                  <a:srgbClr val="663300"/>
                </a:solidFill>
              </a:rPr>
              <a:t>Ответить на вопрос на стр.53.</a:t>
            </a:r>
          </a:p>
          <a:p>
            <a:pPr eaLnBrk="1" hangingPunct="1"/>
            <a:r>
              <a:rPr lang="ru-RU" sz="4000" smtClean="0">
                <a:solidFill>
                  <a:srgbClr val="009900"/>
                </a:solidFill>
              </a:rPr>
              <a:t>Рассказать об одном доме из тех, о которых мы говорили на уроке.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1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150"/>
                            </p:stCondLst>
                            <p:childTnLst>
                              <p:par>
                                <p:cTn id="1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ChangeArrowheads="1"/>
          </p:cNvSpPr>
          <p:nvPr/>
        </p:nvSpPr>
        <p:spPr bwMode="auto">
          <a:xfrm>
            <a:off x="4284663" y="27082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Д</a:t>
            </a:r>
          </a:p>
        </p:txBody>
      </p:sp>
      <p:sp>
        <p:nvSpPr>
          <p:cNvPr id="52227" name="Rectangle 5"/>
          <p:cNvSpPr>
            <a:spLocks noChangeArrowheads="1"/>
          </p:cNvSpPr>
          <p:nvPr/>
        </p:nvSpPr>
        <p:spPr bwMode="auto">
          <a:xfrm>
            <a:off x="4932363" y="38608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28" name="Rectangle 6"/>
          <p:cNvSpPr>
            <a:spLocks noChangeArrowheads="1"/>
          </p:cNvSpPr>
          <p:nvPr/>
        </p:nvSpPr>
        <p:spPr bwMode="auto">
          <a:xfrm>
            <a:off x="1692275" y="38608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29" name="Rectangle 7"/>
          <p:cNvSpPr>
            <a:spLocks noChangeArrowheads="1"/>
          </p:cNvSpPr>
          <p:nvPr/>
        </p:nvSpPr>
        <p:spPr bwMode="auto">
          <a:xfrm>
            <a:off x="2339975" y="38608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30" name="Rectangle 8"/>
          <p:cNvSpPr>
            <a:spLocks noChangeArrowheads="1"/>
          </p:cNvSpPr>
          <p:nvPr/>
        </p:nvSpPr>
        <p:spPr bwMode="auto">
          <a:xfrm>
            <a:off x="3635375" y="38608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31" name="Rectangle 9"/>
          <p:cNvSpPr>
            <a:spLocks noChangeArrowheads="1"/>
          </p:cNvSpPr>
          <p:nvPr/>
        </p:nvSpPr>
        <p:spPr bwMode="auto">
          <a:xfrm>
            <a:off x="2987675" y="38608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32" name="Rectangle 10"/>
          <p:cNvSpPr>
            <a:spLocks noChangeArrowheads="1"/>
          </p:cNvSpPr>
          <p:nvPr/>
        </p:nvSpPr>
        <p:spPr bwMode="auto">
          <a:xfrm>
            <a:off x="5580063" y="38608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33" name="Rectangle 11"/>
          <p:cNvSpPr>
            <a:spLocks noChangeArrowheads="1"/>
          </p:cNvSpPr>
          <p:nvPr/>
        </p:nvSpPr>
        <p:spPr bwMode="auto">
          <a:xfrm>
            <a:off x="4284663" y="9810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У</a:t>
            </a:r>
          </a:p>
        </p:txBody>
      </p:sp>
      <p:sp>
        <p:nvSpPr>
          <p:cNvPr id="52234" name="Rectangle 12"/>
          <p:cNvSpPr>
            <a:spLocks noChangeArrowheads="1"/>
          </p:cNvSpPr>
          <p:nvPr/>
        </p:nvSpPr>
        <p:spPr bwMode="auto">
          <a:xfrm>
            <a:off x="3635375" y="32845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35" name="Rectangle 13"/>
          <p:cNvSpPr>
            <a:spLocks noChangeArrowheads="1"/>
          </p:cNvSpPr>
          <p:nvPr/>
        </p:nvSpPr>
        <p:spPr bwMode="auto">
          <a:xfrm>
            <a:off x="4284663" y="38608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Б</a:t>
            </a:r>
          </a:p>
        </p:txBody>
      </p:sp>
      <p:sp>
        <p:nvSpPr>
          <p:cNvPr id="52236" name="Rectangle 14"/>
          <p:cNvSpPr>
            <a:spLocks noChangeArrowheads="1"/>
          </p:cNvSpPr>
          <p:nvPr/>
        </p:nvSpPr>
        <p:spPr bwMode="auto">
          <a:xfrm>
            <a:off x="3635375" y="4437063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37" name="Rectangle 15"/>
          <p:cNvSpPr>
            <a:spLocks noChangeArrowheads="1"/>
          </p:cNvSpPr>
          <p:nvPr/>
        </p:nvSpPr>
        <p:spPr bwMode="auto">
          <a:xfrm>
            <a:off x="2987675" y="32845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38" name="Rectangle 16"/>
          <p:cNvSpPr>
            <a:spLocks noChangeArrowheads="1"/>
          </p:cNvSpPr>
          <p:nvPr/>
        </p:nvSpPr>
        <p:spPr bwMode="auto">
          <a:xfrm>
            <a:off x="2339975" y="32845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39" name="Rectangle 17"/>
          <p:cNvSpPr>
            <a:spLocks noChangeArrowheads="1"/>
          </p:cNvSpPr>
          <p:nvPr/>
        </p:nvSpPr>
        <p:spPr bwMode="auto">
          <a:xfrm>
            <a:off x="1692275" y="32845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40" name="Rectangle 18"/>
          <p:cNvSpPr>
            <a:spLocks noChangeArrowheads="1"/>
          </p:cNvSpPr>
          <p:nvPr/>
        </p:nvSpPr>
        <p:spPr bwMode="auto">
          <a:xfrm>
            <a:off x="1042988" y="32845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41" name="Rectangle 19"/>
          <p:cNvSpPr>
            <a:spLocks noChangeArrowheads="1"/>
          </p:cNvSpPr>
          <p:nvPr/>
        </p:nvSpPr>
        <p:spPr bwMode="auto">
          <a:xfrm>
            <a:off x="395288" y="32845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42" name="Rectangle 20"/>
          <p:cNvSpPr>
            <a:spLocks noChangeArrowheads="1"/>
          </p:cNvSpPr>
          <p:nvPr/>
        </p:nvSpPr>
        <p:spPr bwMode="auto">
          <a:xfrm>
            <a:off x="4284663" y="32845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Ь</a:t>
            </a:r>
          </a:p>
        </p:txBody>
      </p:sp>
      <p:sp>
        <p:nvSpPr>
          <p:cNvPr id="52243" name="Rectangle 21"/>
          <p:cNvSpPr>
            <a:spLocks noChangeArrowheads="1"/>
          </p:cNvSpPr>
          <p:nvPr/>
        </p:nvSpPr>
        <p:spPr bwMode="auto">
          <a:xfrm>
            <a:off x="4284663" y="4437063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52244" name="Rectangle 22"/>
          <p:cNvSpPr>
            <a:spLocks noChangeArrowheads="1"/>
          </p:cNvSpPr>
          <p:nvPr/>
        </p:nvSpPr>
        <p:spPr bwMode="auto">
          <a:xfrm>
            <a:off x="4932363" y="4437063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45" name="Rectangle 23"/>
          <p:cNvSpPr>
            <a:spLocks noChangeArrowheads="1"/>
          </p:cNvSpPr>
          <p:nvPr/>
        </p:nvSpPr>
        <p:spPr bwMode="auto">
          <a:xfrm>
            <a:off x="5580063" y="4437063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46" name="Rectangle 24"/>
          <p:cNvSpPr>
            <a:spLocks noChangeArrowheads="1"/>
          </p:cNvSpPr>
          <p:nvPr/>
        </p:nvSpPr>
        <p:spPr bwMode="auto">
          <a:xfrm>
            <a:off x="6227763" y="4437063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47" name="Rectangle 25"/>
          <p:cNvSpPr>
            <a:spLocks noChangeArrowheads="1"/>
          </p:cNvSpPr>
          <p:nvPr/>
        </p:nvSpPr>
        <p:spPr bwMode="auto">
          <a:xfrm>
            <a:off x="6877050" y="4437063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48" name="Rectangle 26"/>
          <p:cNvSpPr>
            <a:spLocks noChangeArrowheads="1"/>
          </p:cNvSpPr>
          <p:nvPr/>
        </p:nvSpPr>
        <p:spPr bwMode="auto">
          <a:xfrm>
            <a:off x="4284663" y="15573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52249" name="Rectangle 27"/>
          <p:cNvSpPr>
            <a:spLocks noChangeArrowheads="1"/>
          </p:cNvSpPr>
          <p:nvPr/>
        </p:nvSpPr>
        <p:spPr bwMode="auto">
          <a:xfrm>
            <a:off x="4932363" y="27082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50" name="Rectangle 28"/>
          <p:cNvSpPr>
            <a:spLocks noChangeArrowheads="1"/>
          </p:cNvSpPr>
          <p:nvPr/>
        </p:nvSpPr>
        <p:spPr bwMode="auto">
          <a:xfrm>
            <a:off x="4284663" y="21336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52251" name="Rectangle 29"/>
          <p:cNvSpPr>
            <a:spLocks noChangeArrowheads="1"/>
          </p:cNvSpPr>
          <p:nvPr/>
        </p:nvSpPr>
        <p:spPr bwMode="auto">
          <a:xfrm>
            <a:off x="7524750" y="21336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52" name="Rectangle 30"/>
          <p:cNvSpPr>
            <a:spLocks noChangeArrowheads="1"/>
          </p:cNvSpPr>
          <p:nvPr/>
        </p:nvSpPr>
        <p:spPr bwMode="auto">
          <a:xfrm>
            <a:off x="5580063" y="27082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53" name="Rectangle 31"/>
          <p:cNvSpPr>
            <a:spLocks noChangeArrowheads="1"/>
          </p:cNvSpPr>
          <p:nvPr/>
        </p:nvSpPr>
        <p:spPr bwMode="auto">
          <a:xfrm>
            <a:off x="6227763" y="27082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54" name="Rectangle 32"/>
          <p:cNvSpPr>
            <a:spLocks noChangeArrowheads="1"/>
          </p:cNvSpPr>
          <p:nvPr/>
        </p:nvSpPr>
        <p:spPr bwMode="auto">
          <a:xfrm>
            <a:off x="6877050" y="2708275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55" name="Rectangle 33"/>
          <p:cNvSpPr>
            <a:spLocks noChangeArrowheads="1"/>
          </p:cNvSpPr>
          <p:nvPr/>
        </p:nvSpPr>
        <p:spPr bwMode="auto">
          <a:xfrm>
            <a:off x="7524750" y="2708275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56" name="Rectangle 34"/>
          <p:cNvSpPr>
            <a:spLocks noChangeArrowheads="1"/>
          </p:cNvSpPr>
          <p:nvPr/>
        </p:nvSpPr>
        <p:spPr bwMode="auto">
          <a:xfrm>
            <a:off x="6877050" y="21336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57" name="Rectangle 35"/>
          <p:cNvSpPr>
            <a:spLocks noChangeArrowheads="1"/>
          </p:cNvSpPr>
          <p:nvPr/>
        </p:nvSpPr>
        <p:spPr bwMode="auto">
          <a:xfrm>
            <a:off x="3635375" y="21336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58" name="Rectangle 36"/>
          <p:cNvSpPr>
            <a:spLocks noChangeArrowheads="1"/>
          </p:cNvSpPr>
          <p:nvPr/>
        </p:nvSpPr>
        <p:spPr bwMode="auto">
          <a:xfrm>
            <a:off x="2987675" y="21336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59" name="Rectangle 37"/>
          <p:cNvSpPr>
            <a:spLocks noChangeArrowheads="1"/>
          </p:cNvSpPr>
          <p:nvPr/>
        </p:nvSpPr>
        <p:spPr bwMode="auto">
          <a:xfrm>
            <a:off x="4932363" y="21336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60" name="Rectangle 38"/>
          <p:cNvSpPr>
            <a:spLocks noChangeArrowheads="1"/>
          </p:cNvSpPr>
          <p:nvPr/>
        </p:nvSpPr>
        <p:spPr bwMode="auto">
          <a:xfrm>
            <a:off x="2339975" y="21336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61" name="Rectangle 39"/>
          <p:cNvSpPr>
            <a:spLocks noChangeArrowheads="1"/>
          </p:cNvSpPr>
          <p:nvPr/>
        </p:nvSpPr>
        <p:spPr bwMode="auto">
          <a:xfrm>
            <a:off x="5580063" y="21336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62" name="Rectangle 40"/>
          <p:cNvSpPr>
            <a:spLocks noChangeArrowheads="1"/>
          </p:cNvSpPr>
          <p:nvPr/>
        </p:nvSpPr>
        <p:spPr bwMode="auto">
          <a:xfrm>
            <a:off x="6227763" y="21336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63" name="Rectangle 41"/>
          <p:cNvSpPr>
            <a:spLocks noChangeArrowheads="1"/>
          </p:cNvSpPr>
          <p:nvPr/>
        </p:nvSpPr>
        <p:spPr bwMode="auto">
          <a:xfrm>
            <a:off x="6227763" y="9810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64" name="Rectangle 42"/>
          <p:cNvSpPr>
            <a:spLocks noChangeArrowheads="1"/>
          </p:cNvSpPr>
          <p:nvPr/>
        </p:nvSpPr>
        <p:spPr bwMode="auto">
          <a:xfrm>
            <a:off x="5580063" y="9810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65" name="Rectangle 43"/>
          <p:cNvSpPr>
            <a:spLocks noChangeArrowheads="1"/>
          </p:cNvSpPr>
          <p:nvPr/>
        </p:nvSpPr>
        <p:spPr bwMode="auto">
          <a:xfrm>
            <a:off x="4932363" y="9810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66" name="Rectangle 44"/>
          <p:cNvSpPr>
            <a:spLocks noChangeArrowheads="1"/>
          </p:cNvSpPr>
          <p:nvPr/>
        </p:nvSpPr>
        <p:spPr bwMode="auto">
          <a:xfrm>
            <a:off x="3635375" y="981075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67" name="Rectangle 45"/>
          <p:cNvSpPr>
            <a:spLocks noChangeArrowheads="1"/>
          </p:cNvSpPr>
          <p:nvPr/>
        </p:nvSpPr>
        <p:spPr bwMode="auto">
          <a:xfrm>
            <a:off x="6877050" y="15573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68" name="Rectangle 46"/>
          <p:cNvSpPr>
            <a:spLocks noChangeArrowheads="1"/>
          </p:cNvSpPr>
          <p:nvPr/>
        </p:nvSpPr>
        <p:spPr bwMode="auto">
          <a:xfrm>
            <a:off x="6227763" y="15573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69" name="Rectangle 47"/>
          <p:cNvSpPr>
            <a:spLocks noChangeArrowheads="1"/>
          </p:cNvSpPr>
          <p:nvPr/>
        </p:nvSpPr>
        <p:spPr bwMode="auto">
          <a:xfrm>
            <a:off x="5580063" y="15573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70" name="Rectangle 48"/>
          <p:cNvSpPr>
            <a:spLocks noChangeArrowheads="1"/>
          </p:cNvSpPr>
          <p:nvPr/>
        </p:nvSpPr>
        <p:spPr bwMode="auto">
          <a:xfrm>
            <a:off x="4932363" y="15573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71" name="Rectangle 49"/>
          <p:cNvSpPr>
            <a:spLocks noChangeArrowheads="1"/>
          </p:cNvSpPr>
          <p:nvPr/>
        </p:nvSpPr>
        <p:spPr bwMode="auto">
          <a:xfrm>
            <a:off x="3635375" y="15573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72" name="Rectangle 50"/>
          <p:cNvSpPr>
            <a:spLocks noChangeArrowheads="1"/>
          </p:cNvSpPr>
          <p:nvPr/>
        </p:nvSpPr>
        <p:spPr bwMode="auto">
          <a:xfrm>
            <a:off x="2987675" y="15573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73" name="Rectangle 51"/>
          <p:cNvSpPr>
            <a:spLocks noChangeArrowheads="1"/>
          </p:cNvSpPr>
          <p:nvPr/>
        </p:nvSpPr>
        <p:spPr bwMode="auto">
          <a:xfrm>
            <a:off x="6877050" y="981075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74" name="Text Box 52"/>
          <p:cNvSpPr txBox="1">
            <a:spLocks noChangeArrowheads="1"/>
          </p:cNvSpPr>
          <p:nvPr/>
        </p:nvSpPr>
        <p:spPr bwMode="auto">
          <a:xfrm>
            <a:off x="3348038" y="1125538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1.</a:t>
            </a:r>
          </a:p>
        </p:txBody>
      </p:sp>
      <p:sp>
        <p:nvSpPr>
          <p:cNvPr id="52275" name="Text Box 53"/>
          <p:cNvSpPr txBox="1">
            <a:spLocks noChangeArrowheads="1"/>
          </p:cNvSpPr>
          <p:nvPr/>
        </p:nvSpPr>
        <p:spPr bwMode="auto">
          <a:xfrm>
            <a:off x="2627313" y="170021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2.</a:t>
            </a:r>
          </a:p>
        </p:txBody>
      </p:sp>
      <p:sp>
        <p:nvSpPr>
          <p:cNvPr id="52276" name="Text Box 54"/>
          <p:cNvSpPr txBox="1">
            <a:spLocks noChangeArrowheads="1"/>
          </p:cNvSpPr>
          <p:nvPr/>
        </p:nvSpPr>
        <p:spPr bwMode="auto">
          <a:xfrm>
            <a:off x="2051050" y="227647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3.</a:t>
            </a:r>
          </a:p>
        </p:txBody>
      </p:sp>
      <p:sp>
        <p:nvSpPr>
          <p:cNvPr id="52277" name="Text Box 55"/>
          <p:cNvSpPr txBox="1">
            <a:spLocks noChangeArrowheads="1"/>
          </p:cNvSpPr>
          <p:nvPr/>
        </p:nvSpPr>
        <p:spPr bwMode="auto">
          <a:xfrm>
            <a:off x="3851275" y="2852738"/>
            <a:ext cx="433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4.</a:t>
            </a:r>
          </a:p>
        </p:txBody>
      </p:sp>
      <p:sp>
        <p:nvSpPr>
          <p:cNvPr id="52278" name="Text Box 56"/>
          <p:cNvSpPr txBox="1">
            <a:spLocks noChangeArrowheads="1"/>
          </p:cNvSpPr>
          <p:nvPr/>
        </p:nvSpPr>
        <p:spPr bwMode="auto">
          <a:xfrm>
            <a:off x="1331913" y="39338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6.</a:t>
            </a:r>
          </a:p>
        </p:txBody>
      </p:sp>
      <p:sp>
        <p:nvSpPr>
          <p:cNvPr id="52279" name="Text Box 57"/>
          <p:cNvSpPr txBox="1">
            <a:spLocks noChangeArrowheads="1"/>
          </p:cNvSpPr>
          <p:nvPr/>
        </p:nvSpPr>
        <p:spPr bwMode="auto">
          <a:xfrm>
            <a:off x="3348038" y="4581525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7.</a:t>
            </a:r>
          </a:p>
        </p:txBody>
      </p:sp>
      <p:sp>
        <p:nvSpPr>
          <p:cNvPr id="52280" name="Text Box 59"/>
          <p:cNvSpPr txBox="1">
            <a:spLocks noChangeArrowheads="1"/>
          </p:cNvSpPr>
          <p:nvPr/>
        </p:nvSpPr>
        <p:spPr bwMode="auto">
          <a:xfrm>
            <a:off x="971550" y="188913"/>
            <a:ext cx="66960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/>
              <a:t>Реши кроссворд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ChangeArrowheads="1"/>
          </p:cNvSpPr>
          <p:nvPr/>
        </p:nvSpPr>
        <p:spPr bwMode="auto">
          <a:xfrm>
            <a:off x="4284663" y="27082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Д</a:t>
            </a:r>
          </a:p>
        </p:txBody>
      </p:sp>
      <p:sp>
        <p:nvSpPr>
          <p:cNvPr id="53251" name="Rectangle 5"/>
          <p:cNvSpPr>
            <a:spLocks noChangeArrowheads="1"/>
          </p:cNvSpPr>
          <p:nvPr/>
        </p:nvSpPr>
        <p:spPr bwMode="auto">
          <a:xfrm>
            <a:off x="4932363" y="38608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52" name="Rectangle 6"/>
          <p:cNvSpPr>
            <a:spLocks noChangeArrowheads="1"/>
          </p:cNvSpPr>
          <p:nvPr/>
        </p:nvSpPr>
        <p:spPr bwMode="auto">
          <a:xfrm>
            <a:off x="1692275" y="38608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53" name="Rectangle 7"/>
          <p:cNvSpPr>
            <a:spLocks noChangeArrowheads="1"/>
          </p:cNvSpPr>
          <p:nvPr/>
        </p:nvSpPr>
        <p:spPr bwMode="auto">
          <a:xfrm>
            <a:off x="2339975" y="38608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54" name="Rectangle 8"/>
          <p:cNvSpPr>
            <a:spLocks noChangeArrowheads="1"/>
          </p:cNvSpPr>
          <p:nvPr/>
        </p:nvSpPr>
        <p:spPr bwMode="auto">
          <a:xfrm>
            <a:off x="3635375" y="38608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55" name="Rectangle 9"/>
          <p:cNvSpPr>
            <a:spLocks noChangeArrowheads="1"/>
          </p:cNvSpPr>
          <p:nvPr/>
        </p:nvSpPr>
        <p:spPr bwMode="auto">
          <a:xfrm>
            <a:off x="2987675" y="38608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56" name="Rectangle 10"/>
          <p:cNvSpPr>
            <a:spLocks noChangeArrowheads="1"/>
          </p:cNvSpPr>
          <p:nvPr/>
        </p:nvSpPr>
        <p:spPr bwMode="auto">
          <a:xfrm>
            <a:off x="5580063" y="38608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57" name="Rectangle 11"/>
          <p:cNvSpPr>
            <a:spLocks noChangeArrowheads="1"/>
          </p:cNvSpPr>
          <p:nvPr/>
        </p:nvSpPr>
        <p:spPr bwMode="auto">
          <a:xfrm>
            <a:off x="4284663" y="9810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У</a:t>
            </a:r>
          </a:p>
        </p:txBody>
      </p:sp>
      <p:sp>
        <p:nvSpPr>
          <p:cNvPr id="53258" name="Rectangle 12"/>
          <p:cNvSpPr>
            <a:spLocks noChangeArrowheads="1"/>
          </p:cNvSpPr>
          <p:nvPr/>
        </p:nvSpPr>
        <p:spPr bwMode="auto">
          <a:xfrm>
            <a:off x="3635375" y="32845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59" name="Rectangle 13"/>
          <p:cNvSpPr>
            <a:spLocks noChangeArrowheads="1"/>
          </p:cNvSpPr>
          <p:nvPr/>
        </p:nvSpPr>
        <p:spPr bwMode="auto">
          <a:xfrm>
            <a:off x="4284663" y="38608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Б</a:t>
            </a:r>
          </a:p>
        </p:txBody>
      </p:sp>
      <p:sp>
        <p:nvSpPr>
          <p:cNvPr id="53260" name="Rectangle 14"/>
          <p:cNvSpPr>
            <a:spLocks noChangeArrowheads="1"/>
          </p:cNvSpPr>
          <p:nvPr/>
        </p:nvSpPr>
        <p:spPr bwMode="auto">
          <a:xfrm>
            <a:off x="3635375" y="4437063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61" name="Rectangle 15"/>
          <p:cNvSpPr>
            <a:spLocks noChangeArrowheads="1"/>
          </p:cNvSpPr>
          <p:nvPr/>
        </p:nvSpPr>
        <p:spPr bwMode="auto">
          <a:xfrm>
            <a:off x="2987675" y="32845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62" name="Rectangle 16"/>
          <p:cNvSpPr>
            <a:spLocks noChangeArrowheads="1"/>
          </p:cNvSpPr>
          <p:nvPr/>
        </p:nvSpPr>
        <p:spPr bwMode="auto">
          <a:xfrm>
            <a:off x="2339975" y="32845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63" name="Rectangle 17"/>
          <p:cNvSpPr>
            <a:spLocks noChangeArrowheads="1"/>
          </p:cNvSpPr>
          <p:nvPr/>
        </p:nvSpPr>
        <p:spPr bwMode="auto">
          <a:xfrm>
            <a:off x="1692275" y="32845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64" name="Rectangle 18"/>
          <p:cNvSpPr>
            <a:spLocks noChangeArrowheads="1"/>
          </p:cNvSpPr>
          <p:nvPr/>
        </p:nvSpPr>
        <p:spPr bwMode="auto">
          <a:xfrm>
            <a:off x="1042988" y="32845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65" name="Rectangle 19"/>
          <p:cNvSpPr>
            <a:spLocks noChangeArrowheads="1"/>
          </p:cNvSpPr>
          <p:nvPr/>
        </p:nvSpPr>
        <p:spPr bwMode="auto">
          <a:xfrm>
            <a:off x="395288" y="32845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66" name="Rectangle 20"/>
          <p:cNvSpPr>
            <a:spLocks noChangeArrowheads="1"/>
          </p:cNvSpPr>
          <p:nvPr/>
        </p:nvSpPr>
        <p:spPr bwMode="auto">
          <a:xfrm>
            <a:off x="4284663" y="32845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Ь</a:t>
            </a:r>
          </a:p>
        </p:txBody>
      </p:sp>
      <p:sp>
        <p:nvSpPr>
          <p:cNvPr id="53267" name="Rectangle 21"/>
          <p:cNvSpPr>
            <a:spLocks noChangeArrowheads="1"/>
          </p:cNvSpPr>
          <p:nvPr/>
        </p:nvSpPr>
        <p:spPr bwMode="auto">
          <a:xfrm>
            <a:off x="4284663" y="4437063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53268" name="Rectangle 22"/>
          <p:cNvSpPr>
            <a:spLocks noChangeArrowheads="1"/>
          </p:cNvSpPr>
          <p:nvPr/>
        </p:nvSpPr>
        <p:spPr bwMode="auto">
          <a:xfrm>
            <a:off x="4932363" y="4437063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69" name="Rectangle 23"/>
          <p:cNvSpPr>
            <a:spLocks noChangeArrowheads="1"/>
          </p:cNvSpPr>
          <p:nvPr/>
        </p:nvSpPr>
        <p:spPr bwMode="auto">
          <a:xfrm>
            <a:off x="5580063" y="4437063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70" name="Rectangle 24"/>
          <p:cNvSpPr>
            <a:spLocks noChangeArrowheads="1"/>
          </p:cNvSpPr>
          <p:nvPr/>
        </p:nvSpPr>
        <p:spPr bwMode="auto">
          <a:xfrm>
            <a:off x="6227763" y="4437063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71" name="Rectangle 25"/>
          <p:cNvSpPr>
            <a:spLocks noChangeArrowheads="1"/>
          </p:cNvSpPr>
          <p:nvPr/>
        </p:nvSpPr>
        <p:spPr bwMode="auto">
          <a:xfrm>
            <a:off x="6877050" y="4437063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72" name="Rectangle 27"/>
          <p:cNvSpPr>
            <a:spLocks noChangeArrowheads="1"/>
          </p:cNvSpPr>
          <p:nvPr/>
        </p:nvSpPr>
        <p:spPr bwMode="auto">
          <a:xfrm>
            <a:off x="4284663" y="15573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53273" name="Rectangle 28"/>
          <p:cNvSpPr>
            <a:spLocks noChangeArrowheads="1"/>
          </p:cNvSpPr>
          <p:nvPr/>
        </p:nvSpPr>
        <p:spPr bwMode="auto">
          <a:xfrm>
            <a:off x="4932363" y="27082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74" name="Rectangle 30"/>
          <p:cNvSpPr>
            <a:spLocks noChangeArrowheads="1"/>
          </p:cNvSpPr>
          <p:nvPr/>
        </p:nvSpPr>
        <p:spPr bwMode="auto">
          <a:xfrm>
            <a:off x="4284663" y="21336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53275" name="Rectangle 31"/>
          <p:cNvSpPr>
            <a:spLocks noChangeArrowheads="1"/>
          </p:cNvSpPr>
          <p:nvPr/>
        </p:nvSpPr>
        <p:spPr bwMode="auto">
          <a:xfrm>
            <a:off x="7524750" y="21336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76" name="Rectangle 32"/>
          <p:cNvSpPr>
            <a:spLocks noChangeArrowheads="1"/>
          </p:cNvSpPr>
          <p:nvPr/>
        </p:nvSpPr>
        <p:spPr bwMode="auto">
          <a:xfrm>
            <a:off x="5580063" y="27082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77" name="Rectangle 33"/>
          <p:cNvSpPr>
            <a:spLocks noChangeArrowheads="1"/>
          </p:cNvSpPr>
          <p:nvPr/>
        </p:nvSpPr>
        <p:spPr bwMode="auto">
          <a:xfrm>
            <a:off x="6227763" y="27082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78" name="Rectangle 34"/>
          <p:cNvSpPr>
            <a:spLocks noChangeArrowheads="1"/>
          </p:cNvSpPr>
          <p:nvPr/>
        </p:nvSpPr>
        <p:spPr bwMode="auto">
          <a:xfrm>
            <a:off x="6877050" y="2708275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79" name="Rectangle 35"/>
          <p:cNvSpPr>
            <a:spLocks noChangeArrowheads="1"/>
          </p:cNvSpPr>
          <p:nvPr/>
        </p:nvSpPr>
        <p:spPr bwMode="auto">
          <a:xfrm>
            <a:off x="7524750" y="2708275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80" name="Rectangle 36"/>
          <p:cNvSpPr>
            <a:spLocks noChangeArrowheads="1"/>
          </p:cNvSpPr>
          <p:nvPr/>
        </p:nvSpPr>
        <p:spPr bwMode="auto">
          <a:xfrm>
            <a:off x="6877050" y="21336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81" name="Rectangle 37"/>
          <p:cNvSpPr>
            <a:spLocks noChangeArrowheads="1"/>
          </p:cNvSpPr>
          <p:nvPr/>
        </p:nvSpPr>
        <p:spPr bwMode="auto">
          <a:xfrm>
            <a:off x="3635375" y="21336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82" name="Rectangle 38"/>
          <p:cNvSpPr>
            <a:spLocks noChangeArrowheads="1"/>
          </p:cNvSpPr>
          <p:nvPr/>
        </p:nvSpPr>
        <p:spPr bwMode="auto">
          <a:xfrm>
            <a:off x="2987675" y="21336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83" name="Rectangle 39"/>
          <p:cNvSpPr>
            <a:spLocks noChangeArrowheads="1"/>
          </p:cNvSpPr>
          <p:nvPr/>
        </p:nvSpPr>
        <p:spPr bwMode="auto">
          <a:xfrm>
            <a:off x="4932363" y="21336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84" name="Rectangle 40"/>
          <p:cNvSpPr>
            <a:spLocks noChangeArrowheads="1"/>
          </p:cNvSpPr>
          <p:nvPr/>
        </p:nvSpPr>
        <p:spPr bwMode="auto">
          <a:xfrm>
            <a:off x="2339975" y="21336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85" name="Rectangle 41"/>
          <p:cNvSpPr>
            <a:spLocks noChangeArrowheads="1"/>
          </p:cNvSpPr>
          <p:nvPr/>
        </p:nvSpPr>
        <p:spPr bwMode="auto">
          <a:xfrm>
            <a:off x="5580063" y="21336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86" name="Rectangle 42"/>
          <p:cNvSpPr>
            <a:spLocks noChangeArrowheads="1"/>
          </p:cNvSpPr>
          <p:nvPr/>
        </p:nvSpPr>
        <p:spPr bwMode="auto">
          <a:xfrm>
            <a:off x="6227763" y="21336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87" name="Rectangle 43"/>
          <p:cNvSpPr>
            <a:spLocks noChangeArrowheads="1"/>
          </p:cNvSpPr>
          <p:nvPr/>
        </p:nvSpPr>
        <p:spPr bwMode="auto">
          <a:xfrm>
            <a:off x="6227763" y="9810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88" name="Rectangle 44"/>
          <p:cNvSpPr>
            <a:spLocks noChangeArrowheads="1"/>
          </p:cNvSpPr>
          <p:nvPr/>
        </p:nvSpPr>
        <p:spPr bwMode="auto">
          <a:xfrm>
            <a:off x="5580063" y="9810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89" name="Rectangle 45"/>
          <p:cNvSpPr>
            <a:spLocks noChangeArrowheads="1"/>
          </p:cNvSpPr>
          <p:nvPr/>
        </p:nvSpPr>
        <p:spPr bwMode="auto">
          <a:xfrm>
            <a:off x="4932363" y="9810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90" name="Rectangle 46"/>
          <p:cNvSpPr>
            <a:spLocks noChangeArrowheads="1"/>
          </p:cNvSpPr>
          <p:nvPr/>
        </p:nvSpPr>
        <p:spPr bwMode="auto">
          <a:xfrm>
            <a:off x="3635375" y="981075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91" name="Rectangle 47"/>
          <p:cNvSpPr>
            <a:spLocks noChangeArrowheads="1"/>
          </p:cNvSpPr>
          <p:nvPr/>
        </p:nvSpPr>
        <p:spPr bwMode="auto">
          <a:xfrm>
            <a:off x="6877050" y="15573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92" name="Rectangle 48"/>
          <p:cNvSpPr>
            <a:spLocks noChangeArrowheads="1"/>
          </p:cNvSpPr>
          <p:nvPr/>
        </p:nvSpPr>
        <p:spPr bwMode="auto">
          <a:xfrm>
            <a:off x="6227763" y="15573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93" name="Rectangle 49"/>
          <p:cNvSpPr>
            <a:spLocks noChangeArrowheads="1"/>
          </p:cNvSpPr>
          <p:nvPr/>
        </p:nvSpPr>
        <p:spPr bwMode="auto">
          <a:xfrm>
            <a:off x="5580063" y="15573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94" name="Rectangle 50"/>
          <p:cNvSpPr>
            <a:spLocks noChangeArrowheads="1"/>
          </p:cNvSpPr>
          <p:nvPr/>
        </p:nvSpPr>
        <p:spPr bwMode="auto">
          <a:xfrm>
            <a:off x="4932363" y="15573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95" name="Rectangle 51"/>
          <p:cNvSpPr>
            <a:spLocks noChangeArrowheads="1"/>
          </p:cNvSpPr>
          <p:nvPr/>
        </p:nvSpPr>
        <p:spPr bwMode="auto">
          <a:xfrm>
            <a:off x="3635375" y="15573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96" name="Rectangle 52"/>
          <p:cNvSpPr>
            <a:spLocks noChangeArrowheads="1"/>
          </p:cNvSpPr>
          <p:nvPr/>
        </p:nvSpPr>
        <p:spPr bwMode="auto">
          <a:xfrm>
            <a:off x="2987675" y="15573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97" name="Rectangle 53"/>
          <p:cNvSpPr>
            <a:spLocks noChangeArrowheads="1"/>
          </p:cNvSpPr>
          <p:nvPr/>
        </p:nvSpPr>
        <p:spPr bwMode="auto">
          <a:xfrm>
            <a:off x="6877050" y="981075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98" name="Text Box 54"/>
          <p:cNvSpPr txBox="1">
            <a:spLocks noChangeArrowheads="1"/>
          </p:cNvSpPr>
          <p:nvPr/>
        </p:nvSpPr>
        <p:spPr bwMode="auto">
          <a:xfrm>
            <a:off x="3348038" y="1125538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1.</a:t>
            </a:r>
          </a:p>
        </p:txBody>
      </p:sp>
      <p:sp>
        <p:nvSpPr>
          <p:cNvPr id="53299" name="Text Box 55"/>
          <p:cNvSpPr txBox="1">
            <a:spLocks noChangeArrowheads="1"/>
          </p:cNvSpPr>
          <p:nvPr/>
        </p:nvSpPr>
        <p:spPr bwMode="auto">
          <a:xfrm>
            <a:off x="2627313" y="170021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2.</a:t>
            </a:r>
          </a:p>
        </p:txBody>
      </p:sp>
      <p:sp>
        <p:nvSpPr>
          <p:cNvPr id="53300" name="Text Box 56"/>
          <p:cNvSpPr txBox="1">
            <a:spLocks noChangeArrowheads="1"/>
          </p:cNvSpPr>
          <p:nvPr/>
        </p:nvSpPr>
        <p:spPr bwMode="auto">
          <a:xfrm>
            <a:off x="2051050" y="227647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3.</a:t>
            </a:r>
          </a:p>
        </p:txBody>
      </p:sp>
      <p:sp>
        <p:nvSpPr>
          <p:cNvPr id="53301" name="Text Box 57"/>
          <p:cNvSpPr txBox="1">
            <a:spLocks noChangeArrowheads="1"/>
          </p:cNvSpPr>
          <p:nvPr/>
        </p:nvSpPr>
        <p:spPr bwMode="auto">
          <a:xfrm>
            <a:off x="3851275" y="2852738"/>
            <a:ext cx="433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4.</a:t>
            </a:r>
          </a:p>
        </p:txBody>
      </p:sp>
      <p:sp>
        <p:nvSpPr>
          <p:cNvPr id="53302" name="Text Box 58"/>
          <p:cNvSpPr txBox="1">
            <a:spLocks noChangeArrowheads="1"/>
          </p:cNvSpPr>
          <p:nvPr/>
        </p:nvSpPr>
        <p:spPr bwMode="auto">
          <a:xfrm>
            <a:off x="0" y="3357563"/>
            <a:ext cx="395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5.</a:t>
            </a:r>
          </a:p>
        </p:txBody>
      </p:sp>
      <p:sp>
        <p:nvSpPr>
          <p:cNvPr id="53303" name="Text Box 59"/>
          <p:cNvSpPr txBox="1">
            <a:spLocks noChangeArrowheads="1"/>
          </p:cNvSpPr>
          <p:nvPr/>
        </p:nvSpPr>
        <p:spPr bwMode="auto">
          <a:xfrm>
            <a:off x="1331913" y="39338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6.</a:t>
            </a:r>
          </a:p>
        </p:txBody>
      </p:sp>
      <p:sp>
        <p:nvSpPr>
          <p:cNvPr id="53304" name="Text Box 60"/>
          <p:cNvSpPr txBox="1">
            <a:spLocks noChangeArrowheads="1"/>
          </p:cNvSpPr>
          <p:nvPr/>
        </p:nvSpPr>
        <p:spPr bwMode="auto">
          <a:xfrm>
            <a:off x="3348038" y="4581525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7.</a:t>
            </a:r>
          </a:p>
        </p:txBody>
      </p:sp>
      <p:sp>
        <p:nvSpPr>
          <p:cNvPr id="77886" name="Text Box 62"/>
          <p:cNvSpPr txBox="1">
            <a:spLocks noChangeArrowheads="1"/>
          </p:cNvSpPr>
          <p:nvPr/>
        </p:nvSpPr>
        <p:spPr bwMode="auto">
          <a:xfrm>
            <a:off x="3708400" y="981075"/>
            <a:ext cx="3743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П</a:t>
            </a:r>
            <a:r>
              <a:rPr lang="ru-RU" sz="3200"/>
              <a:t>         </a:t>
            </a:r>
            <a:r>
              <a:rPr lang="ru-RU" sz="3200" b="1"/>
              <a:t>Ш   К   И  Н</a:t>
            </a:r>
          </a:p>
        </p:txBody>
      </p:sp>
      <p:sp>
        <p:nvSpPr>
          <p:cNvPr id="77887" name="Text Box 63"/>
          <p:cNvSpPr txBox="1">
            <a:spLocks noChangeArrowheads="1"/>
          </p:cNvSpPr>
          <p:nvPr/>
        </p:nvSpPr>
        <p:spPr bwMode="auto">
          <a:xfrm>
            <a:off x="250825" y="5516563"/>
            <a:ext cx="88931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1.Какому великому русскому поэту стоит памятник на одной из площадей Тверской улицы?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778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778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778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86" grpId="0"/>
      <p:bldP spid="778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836613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tx1"/>
                </a:solidFill>
              </a:rPr>
              <a:t>Закончи предложения:</a:t>
            </a:r>
            <a:br>
              <a:rPr lang="ru-RU" sz="4000" smtClean="0">
                <a:solidFill>
                  <a:schemeClr val="tx1"/>
                </a:solidFill>
              </a:rPr>
            </a:br>
            <a:endParaRPr lang="ru-RU" sz="4000" smtClean="0">
              <a:solidFill>
                <a:schemeClr val="tx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133600"/>
            <a:ext cx="8229600" cy="11080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smtClean="0"/>
              <a:t>4. Красно-белое здание с гербом Москвы расположено на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4140200" y="3357563"/>
            <a:ext cx="4752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solidFill>
                  <a:srgbClr val="006600"/>
                </a:solidFill>
              </a:rPr>
              <a:t>Тверской площади.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6227763" y="2420938"/>
            <a:ext cx="25923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/>
              <a:t>……..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/>
      <p:bldP spid="9216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ChangeArrowheads="1"/>
          </p:cNvSpPr>
          <p:nvPr/>
        </p:nvSpPr>
        <p:spPr bwMode="auto">
          <a:xfrm>
            <a:off x="4284663" y="27082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Д</a:t>
            </a:r>
          </a:p>
        </p:txBody>
      </p:sp>
      <p:sp>
        <p:nvSpPr>
          <p:cNvPr id="54275" name="Rectangle 5"/>
          <p:cNvSpPr>
            <a:spLocks noChangeArrowheads="1"/>
          </p:cNvSpPr>
          <p:nvPr/>
        </p:nvSpPr>
        <p:spPr bwMode="auto">
          <a:xfrm>
            <a:off x="4932363" y="38608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76" name="Rectangle 6"/>
          <p:cNvSpPr>
            <a:spLocks noChangeArrowheads="1"/>
          </p:cNvSpPr>
          <p:nvPr/>
        </p:nvSpPr>
        <p:spPr bwMode="auto">
          <a:xfrm>
            <a:off x="1692275" y="38608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77" name="Rectangle 7"/>
          <p:cNvSpPr>
            <a:spLocks noChangeArrowheads="1"/>
          </p:cNvSpPr>
          <p:nvPr/>
        </p:nvSpPr>
        <p:spPr bwMode="auto">
          <a:xfrm>
            <a:off x="2339975" y="38608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78" name="Rectangle 8"/>
          <p:cNvSpPr>
            <a:spLocks noChangeArrowheads="1"/>
          </p:cNvSpPr>
          <p:nvPr/>
        </p:nvSpPr>
        <p:spPr bwMode="auto">
          <a:xfrm>
            <a:off x="3635375" y="38608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79" name="Rectangle 9"/>
          <p:cNvSpPr>
            <a:spLocks noChangeArrowheads="1"/>
          </p:cNvSpPr>
          <p:nvPr/>
        </p:nvSpPr>
        <p:spPr bwMode="auto">
          <a:xfrm>
            <a:off x="2987675" y="38608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0" name="Rectangle 10"/>
          <p:cNvSpPr>
            <a:spLocks noChangeArrowheads="1"/>
          </p:cNvSpPr>
          <p:nvPr/>
        </p:nvSpPr>
        <p:spPr bwMode="auto">
          <a:xfrm>
            <a:off x="5580063" y="38608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1" name="Rectangle 11"/>
          <p:cNvSpPr>
            <a:spLocks noChangeArrowheads="1"/>
          </p:cNvSpPr>
          <p:nvPr/>
        </p:nvSpPr>
        <p:spPr bwMode="auto">
          <a:xfrm>
            <a:off x="4284663" y="9810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У</a:t>
            </a:r>
          </a:p>
        </p:txBody>
      </p:sp>
      <p:sp>
        <p:nvSpPr>
          <p:cNvPr id="54282" name="Rectangle 12"/>
          <p:cNvSpPr>
            <a:spLocks noChangeArrowheads="1"/>
          </p:cNvSpPr>
          <p:nvPr/>
        </p:nvSpPr>
        <p:spPr bwMode="auto">
          <a:xfrm>
            <a:off x="3635375" y="32845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3" name="Rectangle 13"/>
          <p:cNvSpPr>
            <a:spLocks noChangeArrowheads="1"/>
          </p:cNvSpPr>
          <p:nvPr/>
        </p:nvSpPr>
        <p:spPr bwMode="auto">
          <a:xfrm>
            <a:off x="4284663" y="38608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Б</a:t>
            </a:r>
          </a:p>
        </p:txBody>
      </p:sp>
      <p:sp>
        <p:nvSpPr>
          <p:cNvPr id="54284" name="Rectangle 14"/>
          <p:cNvSpPr>
            <a:spLocks noChangeArrowheads="1"/>
          </p:cNvSpPr>
          <p:nvPr/>
        </p:nvSpPr>
        <p:spPr bwMode="auto">
          <a:xfrm>
            <a:off x="3635375" y="4437063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5" name="Rectangle 15"/>
          <p:cNvSpPr>
            <a:spLocks noChangeArrowheads="1"/>
          </p:cNvSpPr>
          <p:nvPr/>
        </p:nvSpPr>
        <p:spPr bwMode="auto">
          <a:xfrm>
            <a:off x="2987675" y="32845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6" name="Rectangle 16"/>
          <p:cNvSpPr>
            <a:spLocks noChangeArrowheads="1"/>
          </p:cNvSpPr>
          <p:nvPr/>
        </p:nvSpPr>
        <p:spPr bwMode="auto">
          <a:xfrm>
            <a:off x="2339975" y="32845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7" name="Rectangle 17"/>
          <p:cNvSpPr>
            <a:spLocks noChangeArrowheads="1"/>
          </p:cNvSpPr>
          <p:nvPr/>
        </p:nvSpPr>
        <p:spPr bwMode="auto">
          <a:xfrm>
            <a:off x="1692275" y="32845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8" name="Rectangle 18"/>
          <p:cNvSpPr>
            <a:spLocks noChangeArrowheads="1"/>
          </p:cNvSpPr>
          <p:nvPr/>
        </p:nvSpPr>
        <p:spPr bwMode="auto">
          <a:xfrm>
            <a:off x="1042988" y="32845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9" name="Rectangle 19"/>
          <p:cNvSpPr>
            <a:spLocks noChangeArrowheads="1"/>
          </p:cNvSpPr>
          <p:nvPr/>
        </p:nvSpPr>
        <p:spPr bwMode="auto">
          <a:xfrm>
            <a:off x="395288" y="32845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0" name="Rectangle 20"/>
          <p:cNvSpPr>
            <a:spLocks noChangeArrowheads="1"/>
          </p:cNvSpPr>
          <p:nvPr/>
        </p:nvSpPr>
        <p:spPr bwMode="auto">
          <a:xfrm>
            <a:off x="4284663" y="32845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Ь</a:t>
            </a:r>
          </a:p>
        </p:txBody>
      </p:sp>
      <p:sp>
        <p:nvSpPr>
          <p:cNvPr id="54291" name="Rectangle 21"/>
          <p:cNvSpPr>
            <a:spLocks noChangeArrowheads="1"/>
          </p:cNvSpPr>
          <p:nvPr/>
        </p:nvSpPr>
        <p:spPr bwMode="auto">
          <a:xfrm>
            <a:off x="4284663" y="4437063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54292" name="Rectangle 22"/>
          <p:cNvSpPr>
            <a:spLocks noChangeArrowheads="1"/>
          </p:cNvSpPr>
          <p:nvPr/>
        </p:nvSpPr>
        <p:spPr bwMode="auto">
          <a:xfrm>
            <a:off x="4932363" y="4437063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3" name="Rectangle 23"/>
          <p:cNvSpPr>
            <a:spLocks noChangeArrowheads="1"/>
          </p:cNvSpPr>
          <p:nvPr/>
        </p:nvSpPr>
        <p:spPr bwMode="auto">
          <a:xfrm>
            <a:off x="5580063" y="4437063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4" name="Rectangle 24"/>
          <p:cNvSpPr>
            <a:spLocks noChangeArrowheads="1"/>
          </p:cNvSpPr>
          <p:nvPr/>
        </p:nvSpPr>
        <p:spPr bwMode="auto">
          <a:xfrm>
            <a:off x="6227763" y="4437063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5" name="Rectangle 25"/>
          <p:cNvSpPr>
            <a:spLocks noChangeArrowheads="1"/>
          </p:cNvSpPr>
          <p:nvPr/>
        </p:nvSpPr>
        <p:spPr bwMode="auto">
          <a:xfrm>
            <a:off x="6877050" y="4437063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6" name="Rectangle 27"/>
          <p:cNvSpPr>
            <a:spLocks noChangeArrowheads="1"/>
          </p:cNvSpPr>
          <p:nvPr/>
        </p:nvSpPr>
        <p:spPr bwMode="auto">
          <a:xfrm>
            <a:off x="4284663" y="15573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54297" name="Rectangle 28"/>
          <p:cNvSpPr>
            <a:spLocks noChangeArrowheads="1"/>
          </p:cNvSpPr>
          <p:nvPr/>
        </p:nvSpPr>
        <p:spPr bwMode="auto">
          <a:xfrm>
            <a:off x="4932363" y="27082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8" name="Rectangle 29"/>
          <p:cNvSpPr>
            <a:spLocks noChangeArrowheads="1"/>
          </p:cNvSpPr>
          <p:nvPr/>
        </p:nvSpPr>
        <p:spPr bwMode="auto">
          <a:xfrm>
            <a:off x="4284663" y="21336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54299" name="Rectangle 30"/>
          <p:cNvSpPr>
            <a:spLocks noChangeArrowheads="1"/>
          </p:cNvSpPr>
          <p:nvPr/>
        </p:nvSpPr>
        <p:spPr bwMode="auto">
          <a:xfrm>
            <a:off x="7524750" y="21336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00" name="Rectangle 31"/>
          <p:cNvSpPr>
            <a:spLocks noChangeArrowheads="1"/>
          </p:cNvSpPr>
          <p:nvPr/>
        </p:nvSpPr>
        <p:spPr bwMode="auto">
          <a:xfrm>
            <a:off x="5580063" y="27082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01" name="Rectangle 32"/>
          <p:cNvSpPr>
            <a:spLocks noChangeArrowheads="1"/>
          </p:cNvSpPr>
          <p:nvPr/>
        </p:nvSpPr>
        <p:spPr bwMode="auto">
          <a:xfrm>
            <a:off x="6227763" y="27082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02" name="Rectangle 33"/>
          <p:cNvSpPr>
            <a:spLocks noChangeArrowheads="1"/>
          </p:cNvSpPr>
          <p:nvPr/>
        </p:nvSpPr>
        <p:spPr bwMode="auto">
          <a:xfrm>
            <a:off x="6877050" y="2708275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03" name="Rectangle 34"/>
          <p:cNvSpPr>
            <a:spLocks noChangeArrowheads="1"/>
          </p:cNvSpPr>
          <p:nvPr/>
        </p:nvSpPr>
        <p:spPr bwMode="auto">
          <a:xfrm>
            <a:off x="7524750" y="2708275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04" name="Rectangle 35"/>
          <p:cNvSpPr>
            <a:spLocks noChangeArrowheads="1"/>
          </p:cNvSpPr>
          <p:nvPr/>
        </p:nvSpPr>
        <p:spPr bwMode="auto">
          <a:xfrm>
            <a:off x="6877050" y="21336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05" name="Rectangle 36"/>
          <p:cNvSpPr>
            <a:spLocks noChangeArrowheads="1"/>
          </p:cNvSpPr>
          <p:nvPr/>
        </p:nvSpPr>
        <p:spPr bwMode="auto">
          <a:xfrm>
            <a:off x="3635375" y="21336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06" name="Rectangle 37"/>
          <p:cNvSpPr>
            <a:spLocks noChangeArrowheads="1"/>
          </p:cNvSpPr>
          <p:nvPr/>
        </p:nvSpPr>
        <p:spPr bwMode="auto">
          <a:xfrm>
            <a:off x="2987675" y="21336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07" name="Rectangle 38"/>
          <p:cNvSpPr>
            <a:spLocks noChangeArrowheads="1"/>
          </p:cNvSpPr>
          <p:nvPr/>
        </p:nvSpPr>
        <p:spPr bwMode="auto">
          <a:xfrm>
            <a:off x="4932363" y="21336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08" name="Rectangle 39"/>
          <p:cNvSpPr>
            <a:spLocks noChangeArrowheads="1"/>
          </p:cNvSpPr>
          <p:nvPr/>
        </p:nvSpPr>
        <p:spPr bwMode="auto">
          <a:xfrm>
            <a:off x="2339975" y="21336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09" name="Rectangle 40"/>
          <p:cNvSpPr>
            <a:spLocks noChangeArrowheads="1"/>
          </p:cNvSpPr>
          <p:nvPr/>
        </p:nvSpPr>
        <p:spPr bwMode="auto">
          <a:xfrm>
            <a:off x="5580063" y="21336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10" name="Rectangle 41"/>
          <p:cNvSpPr>
            <a:spLocks noChangeArrowheads="1"/>
          </p:cNvSpPr>
          <p:nvPr/>
        </p:nvSpPr>
        <p:spPr bwMode="auto">
          <a:xfrm>
            <a:off x="6227763" y="21336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11" name="Rectangle 42"/>
          <p:cNvSpPr>
            <a:spLocks noChangeArrowheads="1"/>
          </p:cNvSpPr>
          <p:nvPr/>
        </p:nvSpPr>
        <p:spPr bwMode="auto">
          <a:xfrm>
            <a:off x="6227763" y="9810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12" name="Rectangle 43"/>
          <p:cNvSpPr>
            <a:spLocks noChangeArrowheads="1"/>
          </p:cNvSpPr>
          <p:nvPr/>
        </p:nvSpPr>
        <p:spPr bwMode="auto">
          <a:xfrm>
            <a:off x="5580063" y="9810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13" name="Rectangle 44"/>
          <p:cNvSpPr>
            <a:spLocks noChangeArrowheads="1"/>
          </p:cNvSpPr>
          <p:nvPr/>
        </p:nvSpPr>
        <p:spPr bwMode="auto">
          <a:xfrm>
            <a:off x="4932363" y="9810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14" name="Rectangle 45"/>
          <p:cNvSpPr>
            <a:spLocks noChangeArrowheads="1"/>
          </p:cNvSpPr>
          <p:nvPr/>
        </p:nvSpPr>
        <p:spPr bwMode="auto">
          <a:xfrm>
            <a:off x="3635375" y="981075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15" name="Rectangle 46"/>
          <p:cNvSpPr>
            <a:spLocks noChangeArrowheads="1"/>
          </p:cNvSpPr>
          <p:nvPr/>
        </p:nvSpPr>
        <p:spPr bwMode="auto">
          <a:xfrm>
            <a:off x="6877050" y="15573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16" name="Rectangle 47"/>
          <p:cNvSpPr>
            <a:spLocks noChangeArrowheads="1"/>
          </p:cNvSpPr>
          <p:nvPr/>
        </p:nvSpPr>
        <p:spPr bwMode="auto">
          <a:xfrm>
            <a:off x="6227763" y="15573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17" name="Rectangle 48"/>
          <p:cNvSpPr>
            <a:spLocks noChangeArrowheads="1"/>
          </p:cNvSpPr>
          <p:nvPr/>
        </p:nvSpPr>
        <p:spPr bwMode="auto">
          <a:xfrm>
            <a:off x="5580063" y="15573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18" name="Rectangle 49"/>
          <p:cNvSpPr>
            <a:spLocks noChangeArrowheads="1"/>
          </p:cNvSpPr>
          <p:nvPr/>
        </p:nvSpPr>
        <p:spPr bwMode="auto">
          <a:xfrm>
            <a:off x="4932363" y="15573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19" name="Rectangle 50"/>
          <p:cNvSpPr>
            <a:spLocks noChangeArrowheads="1"/>
          </p:cNvSpPr>
          <p:nvPr/>
        </p:nvSpPr>
        <p:spPr bwMode="auto">
          <a:xfrm>
            <a:off x="3635375" y="15573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20" name="Rectangle 51"/>
          <p:cNvSpPr>
            <a:spLocks noChangeArrowheads="1"/>
          </p:cNvSpPr>
          <p:nvPr/>
        </p:nvSpPr>
        <p:spPr bwMode="auto">
          <a:xfrm>
            <a:off x="2987675" y="15573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21" name="Rectangle 52"/>
          <p:cNvSpPr>
            <a:spLocks noChangeArrowheads="1"/>
          </p:cNvSpPr>
          <p:nvPr/>
        </p:nvSpPr>
        <p:spPr bwMode="auto">
          <a:xfrm>
            <a:off x="6877050" y="981075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322" name="Text Box 53"/>
          <p:cNvSpPr txBox="1">
            <a:spLocks noChangeArrowheads="1"/>
          </p:cNvSpPr>
          <p:nvPr/>
        </p:nvSpPr>
        <p:spPr bwMode="auto">
          <a:xfrm>
            <a:off x="3348038" y="1125538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1.</a:t>
            </a:r>
          </a:p>
        </p:txBody>
      </p:sp>
      <p:sp>
        <p:nvSpPr>
          <p:cNvPr id="54323" name="Text Box 54"/>
          <p:cNvSpPr txBox="1">
            <a:spLocks noChangeArrowheads="1"/>
          </p:cNvSpPr>
          <p:nvPr/>
        </p:nvSpPr>
        <p:spPr bwMode="auto">
          <a:xfrm>
            <a:off x="2627313" y="170021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2.</a:t>
            </a:r>
          </a:p>
        </p:txBody>
      </p:sp>
      <p:sp>
        <p:nvSpPr>
          <p:cNvPr id="54324" name="Text Box 55"/>
          <p:cNvSpPr txBox="1">
            <a:spLocks noChangeArrowheads="1"/>
          </p:cNvSpPr>
          <p:nvPr/>
        </p:nvSpPr>
        <p:spPr bwMode="auto">
          <a:xfrm>
            <a:off x="2051050" y="227647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3.</a:t>
            </a:r>
          </a:p>
        </p:txBody>
      </p:sp>
      <p:sp>
        <p:nvSpPr>
          <p:cNvPr id="54325" name="Text Box 56"/>
          <p:cNvSpPr txBox="1">
            <a:spLocks noChangeArrowheads="1"/>
          </p:cNvSpPr>
          <p:nvPr/>
        </p:nvSpPr>
        <p:spPr bwMode="auto">
          <a:xfrm>
            <a:off x="3851275" y="2852738"/>
            <a:ext cx="433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4.</a:t>
            </a:r>
          </a:p>
        </p:txBody>
      </p:sp>
      <p:sp>
        <p:nvSpPr>
          <p:cNvPr id="54326" name="Text Box 57"/>
          <p:cNvSpPr txBox="1">
            <a:spLocks noChangeArrowheads="1"/>
          </p:cNvSpPr>
          <p:nvPr/>
        </p:nvSpPr>
        <p:spPr bwMode="auto">
          <a:xfrm>
            <a:off x="1331913" y="39338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6.</a:t>
            </a:r>
          </a:p>
        </p:txBody>
      </p:sp>
      <p:sp>
        <p:nvSpPr>
          <p:cNvPr id="54327" name="Text Box 58"/>
          <p:cNvSpPr txBox="1">
            <a:spLocks noChangeArrowheads="1"/>
          </p:cNvSpPr>
          <p:nvPr/>
        </p:nvSpPr>
        <p:spPr bwMode="auto">
          <a:xfrm>
            <a:off x="3348038" y="4581525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7.</a:t>
            </a:r>
          </a:p>
        </p:txBody>
      </p:sp>
      <p:sp>
        <p:nvSpPr>
          <p:cNvPr id="54328" name="Text Box 59"/>
          <p:cNvSpPr txBox="1">
            <a:spLocks noChangeArrowheads="1"/>
          </p:cNvSpPr>
          <p:nvPr/>
        </p:nvSpPr>
        <p:spPr bwMode="auto">
          <a:xfrm>
            <a:off x="3779838" y="981075"/>
            <a:ext cx="3743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П</a:t>
            </a:r>
            <a:r>
              <a:rPr lang="ru-RU" sz="3200"/>
              <a:t>        </a:t>
            </a:r>
            <a:r>
              <a:rPr lang="ru-RU" sz="3200" b="1"/>
              <a:t>Ш   К   И   Н</a:t>
            </a:r>
          </a:p>
        </p:txBody>
      </p:sp>
      <p:sp>
        <p:nvSpPr>
          <p:cNvPr id="79932" name="Text Box 60"/>
          <p:cNvSpPr txBox="1">
            <a:spLocks noChangeArrowheads="1"/>
          </p:cNvSpPr>
          <p:nvPr/>
        </p:nvSpPr>
        <p:spPr bwMode="auto">
          <a:xfrm>
            <a:off x="395288" y="5445125"/>
            <a:ext cx="82089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2. Усадьба в Москве, знаменитая своим музеем керамики?</a:t>
            </a:r>
          </a:p>
        </p:txBody>
      </p:sp>
      <p:sp>
        <p:nvSpPr>
          <p:cNvPr id="79933" name="Text Box 61"/>
          <p:cNvSpPr txBox="1">
            <a:spLocks noChangeArrowheads="1"/>
          </p:cNvSpPr>
          <p:nvPr/>
        </p:nvSpPr>
        <p:spPr bwMode="auto">
          <a:xfrm>
            <a:off x="3059113" y="1628775"/>
            <a:ext cx="4537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К    У         К    О   В   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9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9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32" grpId="0"/>
      <p:bldP spid="7993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42"/>
          <p:cNvSpPr txBox="1">
            <a:spLocks noChangeArrowheads="1"/>
          </p:cNvSpPr>
          <p:nvPr/>
        </p:nvSpPr>
        <p:spPr bwMode="auto">
          <a:xfrm>
            <a:off x="1042988" y="188913"/>
            <a:ext cx="5113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5299" name="Rectangle 103"/>
          <p:cNvSpPr>
            <a:spLocks noChangeArrowheads="1"/>
          </p:cNvSpPr>
          <p:nvPr/>
        </p:nvSpPr>
        <p:spPr bwMode="auto">
          <a:xfrm>
            <a:off x="4284663" y="27082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Д</a:t>
            </a:r>
          </a:p>
        </p:txBody>
      </p:sp>
      <p:sp>
        <p:nvSpPr>
          <p:cNvPr id="55300" name="Rectangle 104"/>
          <p:cNvSpPr>
            <a:spLocks noChangeArrowheads="1"/>
          </p:cNvSpPr>
          <p:nvPr/>
        </p:nvSpPr>
        <p:spPr bwMode="auto">
          <a:xfrm>
            <a:off x="4932363" y="38608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01" name="Rectangle 105"/>
          <p:cNvSpPr>
            <a:spLocks noChangeArrowheads="1"/>
          </p:cNvSpPr>
          <p:nvPr/>
        </p:nvSpPr>
        <p:spPr bwMode="auto">
          <a:xfrm>
            <a:off x="1692275" y="38608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02" name="Rectangle 106"/>
          <p:cNvSpPr>
            <a:spLocks noChangeArrowheads="1"/>
          </p:cNvSpPr>
          <p:nvPr/>
        </p:nvSpPr>
        <p:spPr bwMode="auto">
          <a:xfrm>
            <a:off x="2339975" y="38608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03" name="Rectangle 107"/>
          <p:cNvSpPr>
            <a:spLocks noChangeArrowheads="1"/>
          </p:cNvSpPr>
          <p:nvPr/>
        </p:nvSpPr>
        <p:spPr bwMode="auto">
          <a:xfrm>
            <a:off x="3635375" y="38608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04" name="Rectangle 108"/>
          <p:cNvSpPr>
            <a:spLocks noChangeArrowheads="1"/>
          </p:cNvSpPr>
          <p:nvPr/>
        </p:nvSpPr>
        <p:spPr bwMode="auto">
          <a:xfrm>
            <a:off x="2987675" y="38608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05" name="Rectangle 109"/>
          <p:cNvSpPr>
            <a:spLocks noChangeArrowheads="1"/>
          </p:cNvSpPr>
          <p:nvPr/>
        </p:nvSpPr>
        <p:spPr bwMode="auto">
          <a:xfrm>
            <a:off x="5580063" y="38608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06" name="Rectangle 110"/>
          <p:cNvSpPr>
            <a:spLocks noChangeArrowheads="1"/>
          </p:cNvSpPr>
          <p:nvPr/>
        </p:nvSpPr>
        <p:spPr bwMode="auto">
          <a:xfrm>
            <a:off x="4284663" y="9810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У</a:t>
            </a:r>
          </a:p>
        </p:txBody>
      </p:sp>
      <p:sp>
        <p:nvSpPr>
          <p:cNvPr id="55307" name="Rectangle 111"/>
          <p:cNvSpPr>
            <a:spLocks noChangeArrowheads="1"/>
          </p:cNvSpPr>
          <p:nvPr/>
        </p:nvSpPr>
        <p:spPr bwMode="auto">
          <a:xfrm>
            <a:off x="3635375" y="32845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08" name="Rectangle 112"/>
          <p:cNvSpPr>
            <a:spLocks noChangeArrowheads="1"/>
          </p:cNvSpPr>
          <p:nvPr/>
        </p:nvSpPr>
        <p:spPr bwMode="auto">
          <a:xfrm>
            <a:off x="4284663" y="38608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Б</a:t>
            </a:r>
          </a:p>
        </p:txBody>
      </p:sp>
      <p:sp>
        <p:nvSpPr>
          <p:cNvPr id="55309" name="Rectangle 113"/>
          <p:cNvSpPr>
            <a:spLocks noChangeArrowheads="1"/>
          </p:cNvSpPr>
          <p:nvPr/>
        </p:nvSpPr>
        <p:spPr bwMode="auto">
          <a:xfrm>
            <a:off x="3635375" y="4437063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10" name="Rectangle 114"/>
          <p:cNvSpPr>
            <a:spLocks noChangeArrowheads="1"/>
          </p:cNvSpPr>
          <p:nvPr/>
        </p:nvSpPr>
        <p:spPr bwMode="auto">
          <a:xfrm>
            <a:off x="2987675" y="32845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11" name="Rectangle 115"/>
          <p:cNvSpPr>
            <a:spLocks noChangeArrowheads="1"/>
          </p:cNvSpPr>
          <p:nvPr/>
        </p:nvSpPr>
        <p:spPr bwMode="auto">
          <a:xfrm>
            <a:off x="2339975" y="32845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12" name="Rectangle 116"/>
          <p:cNvSpPr>
            <a:spLocks noChangeArrowheads="1"/>
          </p:cNvSpPr>
          <p:nvPr/>
        </p:nvSpPr>
        <p:spPr bwMode="auto">
          <a:xfrm>
            <a:off x="1692275" y="32845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13" name="Rectangle 117"/>
          <p:cNvSpPr>
            <a:spLocks noChangeArrowheads="1"/>
          </p:cNvSpPr>
          <p:nvPr/>
        </p:nvSpPr>
        <p:spPr bwMode="auto">
          <a:xfrm>
            <a:off x="1042988" y="32845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14" name="Rectangle 118"/>
          <p:cNvSpPr>
            <a:spLocks noChangeArrowheads="1"/>
          </p:cNvSpPr>
          <p:nvPr/>
        </p:nvSpPr>
        <p:spPr bwMode="auto">
          <a:xfrm>
            <a:off x="395288" y="32845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15" name="Rectangle 119"/>
          <p:cNvSpPr>
            <a:spLocks noChangeArrowheads="1"/>
          </p:cNvSpPr>
          <p:nvPr/>
        </p:nvSpPr>
        <p:spPr bwMode="auto">
          <a:xfrm>
            <a:off x="4284663" y="32845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Ь</a:t>
            </a:r>
          </a:p>
        </p:txBody>
      </p:sp>
      <p:sp>
        <p:nvSpPr>
          <p:cNvPr id="55316" name="Rectangle 120"/>
          <p:cNvSpPr>
            <a:spLocks noChangeArrowheads="1"/>
          </p:cNvSpPr>
          <p:nvPr/>
        </p:nvSpPr>
        <p:spPr bwMode="auto">
          <a:xfrm>
            <a:off x="4284663" y="4437063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55317" name="Rectangle 121"/>
          <p:cNvSpPr>
            <a:spLocks noChangeArrowheads="1"/>
          </p:cNvSpPr>
          <p:nvPr/>
        </p:nvSpPr>
        <p:spPr bwMode="auto">
          <a:xfrm>
            <a:off x="4932363" y="4437063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18" name="Rectangle 122"/>
          <p:cNvSpPr>
            <a:spLocks noChangeArrowheads="1"/>
          </p:cNvSpPr>
          <p:nvPr/>
        </p:nvSpPr>
        <p:spPr bwMode="auto">
          <a:xfrm>
            <a:off x="5580063" y="4437063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19" name="Rectangle 123"/>
          <p:cNvSpPr>
            <a:spLocks noChangeArrowheads="1"/>
          </p:cNvSpPr>
          <p:nvPr/>
        </p:nvSpPr>
        <p:spPr bwMode="auto">
          <a:xfrm>
            <a:off x="6227763" y="4437063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20" name="Rectangle 124"/>
          <p:cNvSpPr>
            <a:spLocks noChangeArrowheads="1"/>
          </p:cNvSpPr>
          <p:nvPr/>
        </p:nvSpPr>
        <p:spPr bwMode="auto">
          <a:xfrm>
            <a:off x="6877050" y="4437063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21" name="Rectangle 126"/>
          <p:cNvSpPr>
            <a:spLocks noChangeArrowheads="1"/>
          </p:cNvSpPr>
          <p:nvPr/>
        </p:nvSpPr>
        <p:spPr bwMode="auto">
          <a:xfrm>
            <a:off x="4284663" y="15573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55322" name="Rectangle 127"/>
          <p:cNvSpPr>
            <a:spLocks noChangeArrowheads="1"/>
          </p:cNvSpPr>
          <p:nvPr/>
        </p:nvSpPr>
        <p:spPr bwMode="auto">
          <a:xfrm>
            <a:off x="4932363" y="27082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23" name="Rectangle 128"/>
          <p:cNvSpPr>
            <a:spLocks noChangeArrowheads="1"/>
          </p:cNvSpPr>
          <p:nvPr/>
        </p:nvSpPr>
        <p:spPr bwMode="auto">
          <a:xfrm>
            <a:off x="4284663" y="21336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55324" name="Rectangle 129"/>
          <p:cNvSpPr>
            <a:spLocks noChangeArrowheads="1"/>
          </p:cNvSpPr>
          <p:nvPr/>
        </p:nvSpPr>
        <p:spPr bwMode="auto">
          <a:xfrm>
            <a:off x="7524750" y="21336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25" name="Rectangle 130"/>
          <p:cNvSpPr>
            <a:spLocks noChangeArrowheads="1"/>
          </p:cNvSpPr>
          <p:nvPr/>
        </p:nvSpPr>
        <p:spPr bwMode="auto">
          <a:xfrm>
            <a:off x="5580063" y="27082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26" name="Rectangle 131"/>
          <p:cNvSpPr>
            <a:spLocks noChangeArrowheads="1"/>
          </p:cNvSpPr>
          <p:nvPr/>
        </p:nvSpPr>
        <p:spPr bwMode="auto">
          <a:xfrm>
            <a:off x="6227763" y="27082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27" name="Rectangle 132"/>
          <p:cNvSpPr>
            <a:spLocks noChangeArrowheads="1"/>
          </p:cNvSpPr>
          <p:nvPr/>
        </p:nvSpPr>
        <p:spPr bwMode="auto">
          <a:xfrm>
            <a:off x="6877050" y="2708275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28" name="Rectangle 133"/>
          <p:cNvSpPr>
            <a:spLocks noChangeArrowheads="1"/>
          </p:cNvSpPr>
          <p:nvPr/>
        </p:nvSpPr>
        <p:spPr bwMode="auto">
          <a:xfrm>
            <a:off x="7524750" y="2708275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29" name="Rectangle 134"/>
          <p:cNvSpPr>
            <a:spLocks noChangeArrowheads="1"/>
          </p:cNvSpPr>
          <p:nvPr/>
        </p:nvSpPr>
        <p:spPr bwMode="auto">
          <a:xfrm>
            <a:off x="6877050" y="21336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30" name="Rectangle 135"/>
          <p:cNvSpPr>
            <a:spLocks noChangeArrowheads="1"/>
          </p:cNvSpPr>
          <p:nvPr/>
        </p:nvSpPr>
        <p:spPr bwMode="auto">
          <a:xfrm>
            <a:off x="3635375" y="21336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31" name="Rectangle 136"/>
          <p:cNvSpPr>
            <a:spLocks noChangeArrowheads="1"/>
          </p:cNvSpPr>
          <p:nvPr/>
        </p:nvSpPr>
        <p:spPr bwMode="auto">
          <a:xfrm>
            <a:off x="2987675" y="21336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32" name="Rectangle 137"/>
          <p:cNvSpPr>
            <a:spLocks noChangeArrowheads="1"/>
          </p:cNvSpPr>
          <p:nvPr/>
        </p:nvSpPr>
        <p:spPr bwMode="auto">
          <a:xfrm>
            <a:off x="4932363" y="21336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33" name="Rectangle 138"/>
          <p:cNvSpPr>
            <a:spLocks noChangeArrowheads="1"/>
          </p:cNvSpPr>
          <p:nvPr/>
        </p:nvSpPr>
        <p:spPr bwMode="auto">
          <a:xfrm>
            <a:off x="2339975" y="21336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34" name="Rectangle 139"/>
          <p:cNvSpPr>
            <a:spLocks noChangeArrowheads="1"/>
          </p:cNvSpPr>
          <p:nvPr/>
        </p:nvSpPr>
        <p:spPr bwMode="auto">
          <a:xfrm>
            <a:off x="5580063" y="21336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35" name="Rectangle 140"/>
          <p:cNvSpPr>
            <a:spLocks noChangeArrowheads="1"/>
          </p:cNvSpPr>
          <p:nvPr/>
        </p:nvSpPr>
        <p:spPr bwMode="auto">
          <a:xfrm>
            <a:off x="6227763" y="21336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36" name="Rectangle 141"/>
          <p:cNvSpPr>
            <a:spLocks noChangeArrowheads="1"/>
          </p:cNvSpPr>
          <p:nvPr/>
        </p:nvSpPr>
        <p:spPr bwMode="auto">
          <a:xfrm>
            <a:off x="6227763" y="9810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37" name="Rectangle 142"/>
          <p:cNvSpPr>
            <a:spLocks noChangeArrowheads="1"/>
          </p:cNvSpPr>
          <p:nvPr/>
        </p:nvSpPr>
        <p:spPr bwMode="auto">
          <a:xfrm>
            <a:off x="5580063" y="9810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38" name="Rectangle 143"/>
          <p:cNvSpPr>
            <a:spLocks noChangeArrowheads="1"/>
          </p:cNvSpPr>
          <p:nvPr/>
        </p:nvSpPr>
        <p:spPr bwMode="auto">
          <a:xfrm>
            <a:off x="4932363" y="9810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39" name="Rectangle 144"/>
          <p:cNvSpPr>
            <a:spLocks noChangeArrowheads="1"/>
          </p:cNvSpPr>
          <p:nvPr/>
        </p:nvSpPr>
        <p:spPr bwMode="auto">
          <a:xfrm>
            <a:off x="3635375" y="981075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40" name="Rectangle 145"/>
          <p:cNvSpPr>
            <a:spLocks noChangeArrowheads="1"/>
          </p:cNvSpPr>
          <p:nvPr/>
        </p:nvSpPr>
        <p:spPr bwMode="auto">
          <a:xfrm>
            <a:off x="6877050" y="15573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41" name="Rectangle 146"/>
          <p:cNvSpPr>
            <a:spLocks noChangeArrowheads="1"/>
          </p:cNvSpPr>
          <p:nvPr/>
        </p:nvSpPr>
        <p:spPr bwMode="auto">
          <a:xfrm>
            <a:off x="6227763" y="15573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42" name="Rectangle 147"/>
          <p:cNvSpPr>
            <a:spLocks noChangeArrowheads="1"/>
          </p:cNvSpPr>
          <p:nvPr/>
        </p:nvSpPr>
        <p:spPr bwMode="auto">
          <a:xfrm>
            <a:off x="5580063" y="15573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43" name="Rectangle 148"/>
          <p:cNvSpPr>
            <a:spLocks noChangeArrowheads="1"/>
          </p:cNvSpPr>
          <p:nvPr/>
        </p:nvSpPr>
        <p:spPr bwMode="auto">
          <a:xfrm>
            <a:off x="4932363" y="15573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44" name="Rectangle 149"/>
          <p:cNvSpPr>
            <a:spLocks noChangeArrowheads="1"/>
          </p:cNvSpPr>
          <p:nvPr/>
        </p:nvSpPr>
        <p:spPr bwMode="auto">
          <a:xfrm>
            <a:off x="3635375" y="15573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45" name="Rectangle 150"/>
          <p:cNvSpPr>
            <a:spLocks noChangeArrowheads="1"/>
          </p:cNvSpPr>
          <p:nvPr/>
        </p:nvSpPr>
        <p:spPr bwMode="auto">
          <a:xfrm>
            <a:off x="2987675" y="15573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46" name="Rectangle 151"/>
          <p:cNvSpPr>
            <a:spLocks noChangeArrowheads="1"/>
          </p:cNvSpPr>
          <p:nvPr/>
        </p:nvSpPr>
        <p:spPr bwMode="auto">
          <a:xfrm>
            <a:off x="6877050" y="981075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47" name="Text Box 152"/>
          <p:cNvSpPr txBox="1">
            <a:spLocks noChangeArrowheads="1"/>
          </p:cNvSpPr>
          <p:nvPr/>
        </p:nvSpPr>
        <p:spPr bwMode="auto">
          <a:xfrm>
            <a:off x="3348038" y="1125538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1.</a:t>
            </a:r>
          </a:p>
        </p:txBody>
      </p:sp>
      <p:sp>
        <p:nvSpPr>
          <p:cNvPr id="55348" name="Text Box 153"/>
          <p:cNvSpPr txBox="1">
            <a:spLocks noChangeArrowheads="1"/>
          </p:cNvSpPr>
          <p:nvPr/>
        </p:nvSpPr>
        <p:spPr bwMode="auto">
          <a:xfrm>
            <a:off x="2627313" y="170021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2.</a:t>
            </a:r>
          </a:p>
        </p:txBody>
      </p:sp>
      <p:sp>
        <p:nvSpPr>
          <p:cNvPr id="55349" name="Text Box 154"/>
          <p:cNvSpPr txBox="1">
            <a:spLocks noChangeArrowheads="1"/>
          </p:cNvSpPr>
          <p:nvPr/>
        </p:nvSpPr>
        <p:spPr bwMode="auto">
          <a:xfrm>
            <a:off x="2051050" y="227647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3.</a:t>
            </a:r>
          </a:p>
        </p:txBody>
      </p:sp>
      <p:sp>
        <p:nvSpPr>
          <p:cNvPr id="55350" name="Text Box 155"/>
          <p:cNvSpPr txBox="1">
            <a:spLocks noChangeArrowheads="1"/>
          </p:cNvSpPr>
          <p:nvPr/>
        </p:nvSpPr>
        <p:spPr bwMode="auto">
          <a:xfrm>
            <a:off x="3851275" y="2852738"/>
            <a:ext cx="433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4.</a:t>
            </a:r>
          </a:p>
        </p:txBody>
      </p:sp>
      <p:sp>
        <p:nvSpPr>
          <p:cNvPr id="55351" name="Text Box 156"/>
          <p:cNvSpPr txBox="1">
            <a:spLocks noChangeArrowheads="1"/>
          </p:cNvSpPr>
          <p:nvPr/>
        </p:nvSpPr>
        <p:spPr bwMode="auto">
          <a:xfrm>
            <a:off x="1331913" y="39338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6.</a:t>
            </a:r>
          </a:p>
        </p:txBody>
      </p:sp>
      <p:sp>
        <p:nvSpPr>
          <p:cNvPr id="55352" name="Text Box 157"/>
          <p:cNvSpPr txBox="1">
            <a:spLocks noChangeArrowheads="1"/>
          </p:cNvSpPr>
          <p:nvPr/>
        </p:nvSpPr>
        <p:spPr bwMode="auto">
          <a:xfrm>
            <a:off x="3348038" y="4581525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7.</a:t>
            </a:r>
          </a:p>
        </p:txBody>
      </p:sp>
      <p:sp>
        <p:nvSpPr>
          <p:cNvPr id="55353" name="Text Box 158"/>
          <p:cNvSpPr txBox="1">
            <a:spLocks noChangeArrowheads="1"/>
          </p:cNvSpPr>
          <p:nvPr/>
        </p:nvSpPr>
        <p:spPr bwMode="auto">
          <a:xfrm>
            <a:off x="3779838" y="981075"/>
            <a:ext cx="3743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П</a:t>
            </a:r>
            <a:r>
              <a:rPr lang="ru-RU" sz="3200"/>
              <a:t>        </a:t>
            </a:r>
            <a:r>
              <a:rPr lang="ru-RU" sz="3200" b="1"/>
              <a:t>Ш   К   И   Н</a:t>
            </a:r>
          </a:p>
        </p:txBody>
      </p:sp>
      <p:sp>
        <p:nvSpPr>
          <p:cNvPr id="55354" name="Text Box 159"/>
          <p:cNvSpPr txBox="1">
            <a:spLocks noChangeArrowheads="1"/>
          </p:cNvSpPr>
          <p:nvPr/>
        </p:nvSpPr>
        <p:spPr bwMode="auto">
          <a:xfrm>
            <a:off x="3059113" y="1628775"/>
            <a:ext cx="4537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К    У         К    О   В   О</a:t>
            </a:r>
          </a:p>
        </p:txBody>
      </p:sp>
      <p:sp>
        <p:nvSpPr>
          <p:cNvPr id="76960" name="Text Box 160"/>
          <p:cNvSpPr txBox="1">
            <a:spLocks noChangeArrowheads="1"/>
          </p:cNvSpPr>
          <p:nvPr/>
        </p:nvSpPr>
        <p:spPr bwMode="auto">
          <a:xfrm>
            <a:off x="611188" y="5445125"/>
            <a:ext cx="81375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3. Архитектурный ансамбль, давший название московской телебашне?</a:t>
            </a:r>
          </a:p>
        </p:txBody>
      </p:sp>
      <p:sp>
        <p:nvSpPr>
          <p:cNvPr id="76961" name="Text Box 161"/>
          <p:cNvSpPr txBox="1">
            <a:spLocks noChangeArrowheads="1"/>
          </p:cNvSpPr>
          <p:nvPr/>
        </p:nvSpPr>
        <p:spPr bwMode="auto">
          <a:xfrm>
            <a:off x="2339975" y="2133600"/>
            <a:ext cx="5832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 О   С   Т         Н   К    И   Н   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69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6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6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60" grpId="0"/>
      <p:bldP spid="7696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4284663" y="27082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Д</a:t>
            </a: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4932363" y="38608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1692275" y="38608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2339975" y="38608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26" name="Rectangle 8"/>
          <p:cNvSpPr>
            <a:spLocks noChangeArrowheads="1"/>
          </p:cNvSpPr>
          <p:nvPr/>
        </p:nvSpPr>
        <p:spPr bwMode="auto">
          <a:xfrm>
            <a:off x="3635375" y="38608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27" name="Rectangle 9"/>
          <p:cNvSpPr>
            <a:spLocks noChangeArrowheads="1"/>
          </p:cNvSpPr>
          <p:nvPr/>
        </p:nvSpPr>
        <p:spPr bwMode="auto">
          <a:xfrm>
            <a:off x="2987675" y="38608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28" name="Rectangle 10"/>
          <p:cNvSpPr>
            <a:spLocks noChangeArrowheads="1"/>
          </p:cNvSpPr>
          <p:nvPr/>
        </p:nvSpPr>
        <p:spPr bwMode="auto">
          <a:xfrm>
            <a:off x="5580063" y="38608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29" name="Rectangle 11"/>
          <p:cNvSpPr>
            <a:spLocks noChangeArrowheads="1"/>
          </p:cNvSpPr>
          <p:nvPr/>
        </p:nvSpPr>
        <p:spPr bwMode="auto">
          <a:xfrm>
            <a:off x="4284663" y="9810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У</a:t>
            </a:r>
          </a:p>
        </p:txBody>
      </p:sp>
      <p:sp>
        <p:nvSpPr>
          <p:cNvPr id="56330" name="Rectangle 12"/>
          <p:cNvSpPr>
            <a:spLocks noChangeArrowheads="1"/>
          </p:cNvSpPr>
          <p:nvPr/>
        </p:nvSpPr>
        <p:spPr bwMode="auto">
          <a:xfrm>
            <a:off x="3635375" y="32845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31" name="Rectangle 13"/>
          <p:cNvSpPr>
            <a:spLocks noChangeArrowheads="1"/>
          </p:cNvSpPr>
          <p:nvPr/>
        </p:nvSpPr>
        <p:spPr bwMode="auto">
          <a:xfrm>
            <a:off x="4284663" y="38608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Б</a:t>
            </a:r>
          </a:p>
        </p:txBody>
      </p:sp>
      <p:sp>
        <p:nvSpPr>
          <p:cNvPr id="56332" name="Rectangle 14"/>
          <p:cNvSpPr>
            <a:spLocks noChangeArrowheads="1"/>
          </p:cNvSpPr>
          <p:nvPr/>
        </p:nvSpPr>
        <p:spPr bwMode="auto">
          <a:xfrm>
            <a:off x="3635375" y="4437063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33" name="Rectangle 15"/>
          <p:cNvSpPr>
            <a:spLocks noChangeArrowheads="1"/>
          </p:cNvSpPr>
          <p:nvPr/>
        </p:nvSpPr>
        <p:spPr bwMode="auto">
          <a:xfrm>
            <a:off x="2987675" y="32845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34" name="Rectangle 16"/>
          <p:cNvSpPr>
            <a:spLocks noChangeArrowheads="1"/>
          </p:cNvSpPr>
          <p:nvPr/>
        </p:nvSpPr>
        <p:spPr bwMode="auto">
          <a:xfrm>
            <a:off x="2339975" y="32845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35" name="Rectangle 17"/>
          <p:cNvSpPr>
            <a:spLocks noChangeArrowheads="1"/>
          </p:cNvSpPr>
          <p:nvPr/>
        </p:nvSpPr>
        <p:spPr bwMode="auto">
          <a:xfrm>
            <a:off x="1692275" y="32845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36" name="Rectangle 18"/>
          <p:cNvSpPr>
            <a:spLocks noChangeArrowheads="1"/>
          </p:cNvSpPr>
          <p:nvPr/>
        </p:nvSpPr>
        <p:spPr bwMode="auto">
          <a:xfrm>
            <a:off x="1042988" y="32845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37" name="Rectangle 19"/>
          <p:cNvSpPr>
            <a:spLocks noChangeArrowheads="1"/>
          </p:cNvSpPr>
          <p:nvPr/>
        </p:nvSpPr>
        <p:spPr bwMode="auto">
          <a:xfrm>
            <a:off x="395288" y="32845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38" name="Rectangle 20"/>
          <p:cNvSpPr>
            <a:spLocks noChangeArrowheads="1"/>
          </p:cNvSpPr>
          <p:nvPr/>
        </p:nvSpPr>
        <p:spPr bwMode="auto">
          <a:xfrm>
            <a:off x="4284663" y="32845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Ь</a:t>
            </a:r>
          </a:p>
        </p:txBody>
      </p:sp>
      <p:sp>
        <p:nvSpPr>
          <p:cNvPr id="56339" name="Rectangle 21"/>
          <p:cNvSpPr>
            <a:spLocks noChangeArrowheads="1"/>
          </p:cNvSpPr>
          <p:nvPr/>
        </p:nvSpPr>
        <p:spPr bwMode="auto">
          <a:xfrm>
            <a:off x="4284663" y="4437063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56340" name="Rectangle 22"/>
          <p:cNvSpPr>
            <a:spLocks noChangeArrowheads="1"/>
          </p:cNvSpPr>
          <p:nvPr/>
        </p:nvSpPr>
        <p:spPr bwMode="auto">
          <a:xfrm>
            <a:off x="4932363" y="4437063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41" name="Rectangle 23"/>
          <p:cNvSpPr>
            <a:spLocks noChangeArrowheads="1"/>
          </p:cNvSpPr>
          <p:nvPr/>
        </p:nvSpPr>
        <p:spPr bwMode="auto">
          <a:xfrm>
            <a:off x="5580063" y="4437063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42" name="Rectangle 24"/>
          <p:cNvSpPr>
            <a:spLocks noChangeArrowheads="1"/>
          </p:cNvSpPr>
          <p:nvPr/>
        </p:nvSpPr>
        <p:spPr bwMode="auto">
          <a:xfrm>
            <a:off x="6227763" y="4437063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43" name="Rectangle 25"/>
          <p:cNvSpPr>
            <a:spLocks noChangeArrowheads="1"/>
          </p:cNvSpPr>
          <p:nvPr/>
        </p:nvSpPr>
        <p:spPr bwMode="auto">
          <a:xfrm>
            <a:off x="6877050" y="4437063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44" name="Rectangle 27"/>
          <p:cNvSpPr>
            <a:spLocks noChangeArrowheads="1"/>
          </p:cNvSpPr>
          <p:nvPr/>
        </p:nvSpPr>
        <p:spPr bwMode="auto">
          <a:xfrm>
            <a:off x="4284663" y="15573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56345" name="Rectangle 28"/>
          <p:cNvSpPr>
            <a:spLocks noChangeArrowheads="1"/>
          </p:cNvSpPr>
          <p:nvPr/>
        </p:nvSpPr>
        <p:spPr bwMode="auto">
          <a:xfrm>
            <a:off x="4932363" y="27082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46" name="Rectangle 29"/>
          <p:cNvSpPr>
            <a:spLocks noChangeArrowheads="1"/>
          </p:cNvSpPr>
          <p:nvPr/>
        </p:nvSpPr>
        <p:spPr bwMode="auto">
          <a:xfrm>
            <a:off x="4284663" y="21336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56347" name="Rectangle 30"/>
          <p:cNvSpPr>
            <a:spLocks noChangeArrowheads="1"/>
          </p:cNvSpPr>
          <p:nvPr/>
        </p:nvSpPr>
        <p:spPr bwMode="auto">
          <a:xfrm>
            <a:off x="7524750" y="21336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48" name="Rectangle 31"/>
          <p:cNvSpPr>
            <a:spLocks noChangeArrowheads="1"/>
          </p:cNvSpPr>
          <p:nvPr/>
        </p:nvSpPr>
        <p:spPr bwMode="auto">
          <a:xfrm>
            <a:off x="5580063" y="27082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49" name="Rectangle 32"/>
          <p:cNvSpPr>
            <a:spLocks noChangeArrowheads="1"/>
          </p:cNvSpPr>
          <p:nvPr/>
        </p:nvSpPr>
        <p:spPr bwMode="auto">
          <a:xfrm>
            <a:off x="6227763" y="27082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50" name="Rectangle 33"/>
          <p:cNvSpPr>
            <a:spLocks noChangeArrowheads="1"/>
          </p:cNvSpPr>
          <p:nvPr/>
        </p:nvSpPr>
        <p:spPr bwMode="auto">
          <a:xfrm>
            <a:off x="6877050" y="2708275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51" name="Rectangle 34"/>
          <p:cNvSpPr>
            <a:spLocks noChangeArrowheads="1"/>
          </p:cNvSpPr>
          <p:nvPr/>
        </p:nvSpPr>
        <p:spPr bwMode="auto">
          <a:xfrm>
            <a:off x="7524750" y="2708275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52" name="Rectangle 35"/>
          <p:cNvSpPr>
            <a:spLocks noChangeArrowheads="1"/>
          </p:cNvSpPr>
          <p:nvPr/>
        </p:nvSpPr>
        <p:spPr bwMode="auto">
          <a:xfrm>
            <a:off x="6877050" y="21336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53" name="Rectangle 36"/>
          <p:cNvSpPr>
            <a:spLocks noChangeArrowheads="1"/>
          </p:cNvSpPr>
          <p:nvPr/>
        </p:nvSpPr>
        <p:spPr bwMode="auto">
          <a:xfrm>
            <a:off x="3635375" y="21336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54" name="Rectangle 37"/>
          <p:cNvSpPr>
            <a:spLocks noChangeArrowheads="1"/>
          </p:cNvSpPr>
          <p:nvPr/>
        </p:nvSpPr>
        <p:spPr bwMode="auto">
          <a:xfrm>
            <a:off x="2987675" y="21336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55" name="Rectangle 38"/>
          <p:cNvSpPr>
            <a:spLocks noChangeArrowheads="1"/>
          </p:cNvSpPr>
          <p:nvPr/>
        </p:nvSpPr>
        <p:spPr bwMode="auto">
          <a:xfrm>
            <a:off x="4932363" y="21336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56" name="Rectangle 39"/>
          <p:cNvSpPr>
            <a:spLocks noChangeArrowheads="1"/>
          </p:cNvSpPr>
          <p:nvPr/>
        </p:nvSpPr>
        <p:spPr bwMode="auto">
          <a:xfrm>
            <a:off x="2339975" y="21336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57" name="Rectangle 40"/>
          <p:cNvSpPr>
            <a:spLocks noChangeArrowheads="1"/>
          </p:cNvSpPr>
          <p:nvPr/>
        </p:nvSpPr>
        <p:spPr bwMode="auto">
          <a:xfrm>
            <a:off x="5580063" y="21336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58" name="Rectangle 41"/>
          <p:cNvSpPr>
            <a:spLocks noChangeArrowheads="1"/>
          </p:cNvSpPr>
          <p:nvPr/>
        </p:nvSpPr>
        <p:spPr bwMode="auto">
          <a:xfrm>
            <a:off x="6227763" y="21336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59" name="Rectangle 42"/>
          <p:cNvSpPr>
            <a:spLocks noChangeArrowheads="1"/>
          </p:cNvSpPr>
          <p:nvPr/>
        </p:nvSpPr>
        <p:spPr bwMode="auto">
          <a:xfrm>
            <a:off x="6227763" y="9810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60" name="Rectangle 43"/>
          <p:cNvSpPr>
            <a:spLocks noChangeArrowheads="1"/>
          </p:cNvSpPr>
          <p:nvPr/>
        </p:nvSpPr>
        <p:spPr bwMode="auto">
          <a:xfrm>
            <a:off x="5580063" y="9810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61" name="Rectangle 44"/>
          <p:cNvSpPr>
            <a:spLocks noChangeArrowheads="1"/>
          </p:cNvSpPr>
          <p:nvPr/>
        </p:nvSpPr>
        <p:spPr bwMode="auto">
          <a:xfrm>
            <a:off x="4932363" y="9810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62" name="Rectangle 45"/>
          <p:cNvSpPr>
            <a:spLocks noChangeArrowheads="1"/>
          </p:cNvSpPr>
          <p:nvPr/>
        </p:nvSpPr>
        <p:spPr bwMode="auto">
          <a:xfrm>
            <a:off x="3635375" y="981075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63" name="Rectangle 46"/>
          <p:cNvSpPr>
            <a:spLocks noChangeArrowheads="1"/>
          </p:cNvSpPr>
          <p:nvPr/>
        </p:nvSpPr>
        <p:spPr bwMode="auto">
          <a:xfrm>
            <a:off x="6877050" y="15573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64" name="Rectangle 47"/>
          <p:cNvSpPr>
            <a:spLocks noChangeArrowheads="1"/>
          </p:cNvSpPr>
          <p:nvPr/>
        </p:nvSpPr>
        <p:spPr bwMode="auto">
          <a:xfrm>
            <a:off x="6227763" y="15573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65" name="Rectangle 48"/>
          <p:cNvSpPr>
            <a:spLocks noChangeArrowheads="1"/>
          </p:cNvSpPr>
          <p:nvPr/>
        </p:nvSpPr>
        <p:spPr bwMode="auto">
          <a:xfrm>
            <a:off x="5580063" y="15573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66" name="Rectangle 49"/>
          <p:cNvSpPr>
            <a:spLocks noChangeArrowheads="1"/>
          </p:cNvSpPr>
          <p:nvPr/>
        </p:nvSpPr>
        <p:spPr bwMode="auto">
          <a:xfrm>
            <a:off x="4932363" y="15573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67" name="Rectangle 50"/>
          <p:cNvSpPr>
            <a:spLocks noChangeArrowheads="1"/>
          </p:cNvSpPr>
          <p:nvPr/>
        </p:nvSpPr>
        <p:spPr bwMode="auto">
          <a:xfrm>
            <a:off x="3635375" y="15573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68" name="Rectangle 51"/>
          <p:cNvSpPr>
            <a:spLocks noChangeArrowheads="1"/>
          </p:cNvSpPr>
          <p:nvPr/>
        </p:nvSpPr>
        <p:spPr bwMode="auto">
          <a:xfrm>
            <a:off x="2987675" y="15573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69" name="Rectangle 52"/>
          <p:cNvSpPr>
            <a:spLocks noChangeArrowheads="1"/>
          </p:cNvSpPr>
          <p:nvPr/>
        </p:nvSpPr>
        <p:spPr bwMode="auto">
          <a:xfrm>
            <a:off x="6877050" y="981075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70" name="Text Box 53"/>
          <p:cNvSpPr txBox="1">
            <a:spLocks noChangeArrowheads="1"/>
          </p:cNvSpPr>
          <p:nvPr/>
        </p:nvSpPr>
        <p:spPr bwMode="auto">
          <a:xfrm>
            <a:off x="3348038" y="1125538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1.</a:t>
            </a:r>
          </a:p>
        </p:txBody>
      </p:sp>
      <p:sp>
        <p:nvSpPr>
          <p:cNvPr id="56371" name="Text Box 54"/>
          <p:cNvSpPr txBox="1">
            <a:spLocks noChangeArrowheads="1"/>
          </p:cNvSpPr>
          <p:nvPr/>
        </p:nvSpPr>
        <p:spPr bwMode="auto">
          <a:xfrm>
            <a:off x="2627313" y="170021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2.</a:t>
            </a:r>
          </a:p>
        </p:txBody>
      </p:sp>
      <p:sp>
        <p:nvSpPr>
          <p:cNvPr id="56372" name="Text Box 55"/>
          <p:cNvSpPr txBox="1">
            <a:spLocks noChangeArrowheads="1"/>
          </p:cNvSpPr>
          <p:nvPr/>
        </p:nvSpPr>
        <p:spPr bwMode="auto">
          <a:xfrm>
            <a:off x="2051050" y="227647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3.</a:t>
            </a:r>
          </a:p>
        </p:txBody>
      </p:sp>
      <p:sp>
        <p:nvSpPr>
          <p:cNvPr id="56373" name="Text Box 56"/>
          <p:cNvSpPr txBox="1">
            <a:spLocks noChangeArrowheads="1"/>
          </p:cNvSpPr>
          <p:nvPr/>
        </p:nvSpPr>
        <p:spPr bwMode="auto">
          <a:xfrm>
            <a:off x="3851275" y="2852738"/>
            <a:ext cx="433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4.</a:t>
            </a:r>
          </a:p>
        </p:txBody>
      </p:sp>
      <p:sp>
        <p:nvSpPr>
          <p:cNvPr id="56374" name="Text Box 57"/>
          <p:cNvSpPr txBox="1">
            <a:spLocks noChangeArrowheads="1"/>
          </p:cNvSpPr>
          <p:nvPr/>
        </p:nvSpPr>
        <p:spPr bwMode="auto">
          <a:xfrm>
            <a:off x="1331913" y="39338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6.</a:t>
            </a:r>
          </a:p>
        </p:txBody>
      </p:sp>
      <p:sp>
        <p:nvSpPr>
          <p:cNvPr id="56375" name="Text Box 58"/>
          <p:cNvSpPr txBox="1">
            <a:spLocks noChangeArrowheads="1"/>
          </p:cNvSpPr>
          <p:nvPr/>
        </p:nvSpPr>
        <p:spPr bwMode="auto">
          <a:xfrm>
            <a:off x="3348038" y="4581525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7.</a:t>
            </a:r>
          </a:p>
        </p:txBody>
      </p:sp>
      <p:sp>
        <p:nvSpPr>
          <p:cNvPr id="56376" name="Text Box 59"/>
          <p:cNvSpPr txBox="1">
            <a:spLocks noChangeArrowheads="1"/>
          </p:cNvSpPr>
          <p:nvPr/>
        </p:nvSpPr>
        <p:spPr bwMode="auto">
          <a:xfrm>
            <a:off x="3779838" y="981075"/>
            <a:ext cx="3743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П</a:t>
            </a:r>
            <a:r>
              <a:rPr lang="ru-RU" sz="3200"/>
              <a:t>        </a:t>
            </a:r>
            <a:r>
              <a:rPr lang="ru-RU" sz="3200" b="1"/>
              <a:t>Ш   К   И   Н</a:t>
            </a:r>
          </a:p>
        </p:txBody>
      </p:sp>
      <p:sp>
        <p:nvSpPr>
          <p:cNvPr id="56377" name="Text Box 60"/>
          <p:cNvSpPr txBox="1">
            <a:spLocks noChangeArrowheads="1"/>
          </p:cNvSpPr>
          <p:nvPr/>
        </p:nvSpPr>
        <p:spPr bwMode="auto">
          <a:xfrm>
            <a:off x="3059113" y="1628775"/>
            <a:ext cx="4537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К    У         К    О   В   О</a:t>
            </a:r>
          </a:p>
        </p:txBody>
      </p:sp>
      <p:sp>
        <p:nvSpPr>
          <p:cNvPr id="56378" name="Text Box 61"/>
          <p:cNvSpPr txBox="1">
            <a:spLocks noChangeArrowheads="1"/>
          </p:cNvSpPr>
          <p:nvPr/>
        </p:nvSpPr>
        <p:spPr bwMode="auto">
          <a:xfrm>
            <a:off x="2339975" y="2133600"/>
            <a:ext cx="5832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 О   С   Т         Н   К    И   Н   О</a:t>
            </a:r>
          </a:p>
        </p:txBody>
      </p:sp>
      <p:sp>
        <p:nvSpPr>
          <p:cNvPr id="80958" name="Text Box 62"/>
          <p:cNvSpPr txBox="1">
            <a:spLocks noChangeArrowheads="1"/>
          </p:cNvSpPr>
          <p:nvPr/>
        </p:nvSpPr>
        <p:spPr bwMode="auto">
          <a:xfrm>
            <a:off x="684213" y="5373688"/>
            <a:ext cx="7848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4. Главная постройка усадьбы.</a:t>
            </a:r>
          </a:p>
        </p:txBody>
      </p:sp>
      <p:sp>
        <p:nvSpPr>
          <p:cNvPr id="80959" name="Text Box 63"/>
          <p:cNvSpPr txBox="1">
            <a:spLocks noChangeArrowheads="1"/>
          </p:cNvSpPr>
          <p:nvPr/>
        </p:nvSpPr>
        <p:spPr bwMode="auto">
          <a:xfrm>
            <a:off x="4211638" y="2781300"/>
            <a:ext cx="39608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       В   О   Р   Е    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9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1000"/>
                                        <p:tgtEl>
                                          <p:spTgt spid="80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1000"/>
                                        <p:tgtEl>
                                          <p:spTgt spid="80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000"/>
                                        <p:tgtEl>
                                          <p:spTgt spid="80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5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ChangeArrowheads="1"/>
          </p:cNvSpPr>
          <p:nvPr/>
        </p:nvSpPr>
        <p:spPr bwMode="auto">
          <a:xfrm>
            <a:off x="4284663" y="27082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Д</a:t>
            </a:r>
          </a:p>
        </p:txBody>
      </p:sp>
      <p:sp>
        <p:nvSpPr>
          <p:cNvPr id="57347" name="Rectangle 5"/>
          <p:cNvSpPr>
            <a:spLocks noChangeArrowheads="1"/>
          </p:cNvSpPr>
          <p:nvPr/>
        </p:nvSpPr>
        <p:spPr bwMode="auto">
          <a:xfrm>
            <a:off x="4932363" y="38608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48" name="Rectangle 6"/>
          <p:cNvSpPr>
            <a:spLocks noChangeArrowheads="1"/>
          </p:cNvSpPr>
          <p:nvPr/>
        </p:nvSpPr>
        <p:spPr bwMode="auto">
          <a:xfrm>
            <a:off x="1692275" y="38608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49" name="Rectangle 7"/>
          <p:cNvSpPr>
            <a:spLocks noChangeArrowheads="1"/>
          </p:cNvSpPr>
          <p:nvPr/>
        </p:nvSpPr>
        <p:spPr bwMode="auto">
          <a:xfrm>
            <a:off x="2339975" y="38608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50" name="Rectangle 8"/>
          <p:cNvSpPr>
            <a:spLocks noChangeArrowheads="1"/>
          </p:cNvSpPr>
          <p:nvPr/>
        </p:nvSpPr>
        <p:spPr bwMode="auto">
          <a:xfrm>
            <a:off x="3635375" y="38608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51" name="Rectangle 9"/>
          <p:cNvSpPr>
            <a:spLocks noChangeArrowheads="1"/>
          </p:cNvSpPr>
          <p:nvPr/>
        </p:nvSpPr>
        <p:spPr bwMode="auto">
          <a:xfrm>
            <a:off x="2987675" y="38608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52" name="Rectangle 10"/>
          <p:cNvSpPr>
            <a:spLocks noChangeArrowheads="1"/>
          </p:cNvSpPr>
          <p:nvPr/>
        </p:nvSpPr>
        <p:spPr bwMode="auto">
          <a:xfrm>
            <a:off x="5580063" y="38608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53" name="Rectangle 11"/>
          <p:cNvSpPr>
            <a:spLocks noChangeArrowheads="1"/>
          </p:cNvSpPr>
          <p:nvPr/>
        </p:nvSpPr>
        <p:spPr bwMode="auto">
          <a:xfrm>
            <a:off x="4284663" y="9810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У</a:t>
            </a:r>
          </a:p>
        </p:txBody>
      </p:sp>
      <p:sp>
        <p:nvSpPr>
          <p:cNvPr id="57354" name="Rectangle 12"/>
          <p:cNvSpPr>
            <a:spLocks noChangeArrowheads="1"/>
          </p:cNvSpPr>
          <p:nvPr/>
        </p:nvSpPr>
        <p:spPr bwMode="auto">
          <a:xfrm>
            <a:off x="3635375" y="32845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55" name="Rectangle 13"/>
          <p:cNvSpPr>
            <a:spLocks noChangeArrowheads="1"/>
          </p:cNvSpPr>
          <p:nvPr/>
        </p:nvSpPr>
        <p:spPr bwMode="auto">
          <a:xfrm>
            <a:off x="4284663" y="38608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Б</a:t>
            </a:r>
          </a:p>
        </p:txBody>
      </p:sp>
      <p:sp>
        <p:nvSpPr>
          <p:cNvPr id="57356" name="Rectangle 14"/>
          <p:cNvSpPr>
            <a:spLocks noChangeArrowheads="1"/>
          </p:cNvSpPr>
          <p:nvPr/>
        </p:nvSpPr>
        <p:spPr bwMode="auto">
          <a:xfrm>
            <a:off x="3635375" y="4437063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57" name="Rectangle 15"/>
          <p:cNvSpPr>
            <a:spLocks noChangeArrowheads="1"/>
          </p:cNvSpPr>
          <p:nvPr/>
        </p:nvSpPr>
        <p:spPr bwMode="auto">
          <a:xfrm>
            <a:off x="2987675" y="32845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58" name="Rectangle 16"/>
          <p:cNvSpPr>
            <a:spLocks noChangeArrowheads="1"/>
          </p:cNvSpPr>
          <p:nvPr/>
        </p:nvSpPr>
        <p:spPr bwMode="auto">
          <a:xfrm>
            <a:off x="2339975" y="32845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59" name="Rectangle 17"/>
          <p:cNvSpPr>
            <a:spLocks noChangeArrowheads="1"/>
          </p:cNvSpPr>
          <p:nvPr/>
        </p:nvSpPr>
        <p:spPr bwMode="auto">
          <a:xfrm>
            <a:off x="1692275" y="32845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60" name="Rectangle 18"/>
          <p:cNvSpPr>
            <a:spLocks noChangeArrowheads="1"/>
          </p:cNvSpPr>
          <p:nvPr/>
        </p:nvSpPr>
        <p:spPr bwMode="auto">
          <a:xfrm>
            <a:off x="1042988" y="32845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61" name="Rectangle 19"/>
          <p:cNvSpPr>
            <a:spLocks noChangeArrowheads="1"/>
          </p:cNvSpPr>
          <p:nvPr/>
        </p:nvSpPr>
        <p:spPr bwMode="auto">
          <a:xfrm>
            <a:off x="395288" y="32845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62" name="Rectangle 20"/>
          <p:cNvSpPr>
            <a:spLocks noChangeArrowheads="1"/>
          </p:cNvSpPr>
          <p:nvPr/>
        </p:nvSpPr>
        <p:spPr bwMode="auto">
          <a:xfrm>
            <a:off x="4284663" y="32845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Ь</a:t>
            </a:r>
          </a:p>
        </p:txBody>
      </p:sp>
      <p:sp>
        <p:nvSpPr>
          <p:cNvPr id="57363" name="Rectangle 21"/>
          <p:cNvSpPr>
            <a:spLocks noChangeArrowheads="1"/>
          </p:cNvSpPr>
          <p:nvPr/>
        </p:nvSpPr>
        <p:spPr bwMode="auto">
          <a:xfrm>
            <a:off x="4284663" y="4437063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57364" name="Rectangle 22"/>
          <p:cNvSpPr>
            <a:spLocks noChangeArrowheads="1"/>
          </p:cNvSpPr>
          <p:nvPr/>
        </p:nvSpPr>
        <p:spPr bwMode="auto">
          <a:xfrm>
            <a:off x="4932363" y="4437063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65" name="Rectangle 23"/>
          <p:cNvSpPr>
            <a:spLocks noChangeArrowheads="1"/>
          </p:cNvSpPr>
          <p:nvPr/>
        </p:nvSpPr>
        <p:spPr bwMode="auto">
          <a:xfrm>
            <a:off x="5580063" y="4437063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66" name="Rectangle 24"/>
          <p:cNvSpPr>
            <a:spLocks noChangeArrowheads="1"/>
          </p:cNvSpPr>
          <p:nvPr/>
        </p:nvSpPr>
        <p:spPr bwMode="auto">
          <a:xfrm>
            <a:off x="6227763" y="4437063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67" name="Rectangle 25"/>
          <p:cNvSpPr>
            <a:spLocks noChangeArrowheads="1"/>
          </p:cNvSpPr>
          <p:nvPr/>
        </p:nvSpPr>
        <p:spPr bwMode="auto">
          <a:xfrm>
            <a:off x="6877050" y="4437063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68" name="Rectangle 27"/>
          <p:cNvSpPr>
            <a:spLocks noChangeArrowheads="1"/>
          </p:cNvSpPr>
          <p:nvPr/>
        </p:nvSpPr>
        <p:spPr bwMode="auto">
          <a:xfrm>
            <a:off x="4284663" y="15573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57369" name="Rectangle 28"/>
          <p:cNvSpPr>
            <a:spLocks noChangeArrowheads="1"/>
          </p:cNvSpPr>
          <p:nvPr/>
        </p:nvSpPr>
        <p:spPr bwMode="auto">
          <a:xfrm>
            <a:off x="4932363" y="27082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70" name="Rectangle 29"/>
          <p:cNvSpPr>
            <a:spLocks noChangeArrowheads="1"/>
          </p:cNvSpPr>
          <p:nvPr/>
        </p:nvSpPr>
        <p:spPr bwMode="auto">
          <a:xfrm>
            <a:off x="4284663" y="21336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57371" name="Rectangle 30"/>
          <p:cNvSpPr>
            <a:spLocks noChangeArrowheads="1"/>
          </p:cNvSpPr>
          <p:nvPr/>
        </p:nvSpPr>
        <p:spPr bwMode="auto">
          <a:xfrm>
            <a:off x="7524750" y="21336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72" name="Rectangle 31"/>
          <p:cNvSpPr>
            <a:spLocks noChangeArrowheads="1"/>
          </p:cNvSpPr>
          <p:nvPr/>
        </p:nvSpPr>
        <p:spPr bwMode="auto">
          <a:xfrm>
            <a:off x="5580063" y="27082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73" name="Rectangle 32"/>
          <p:cNvSpPr>
            <a:spLocks noChangeArrowheads="1"/>
          </p:cNvSpPr>
          <p:nvPr/>
        </p:nvSpPr>
        <p:spPr bwMode="auto">
          <a:xfrm>
            <a:off x="6227763" y="27082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74" name="Rectangle 33"/>
          <p:cNvSpPr>
            <a:spLocks noChangeArrowheads="1"/>
          </p:cNvSpPr>
          <p:nvPr/>
        </p:nvSpPr>
        <p:spPr bwMode="auto">
          <a:xfrm>
            <a:off x="6877050" y="2708275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75" name="Rectangle 34"/>
          <p:cNvSpPr>
            <a:spLocks noChangeArrowheads="1"/>
          </p:cNvSpPr>
          <p:nvPr/>
        </p:nvSpPr>
        <p:spPr bwMode="auto">
          <a:xfrm>
            <a:off x="7524750" y="2708275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76" name="Rectangle 35"/>
          <p:cNvSpPr>
            <a:spLocks noChangeArrowheads="1"/>
          </p:cNvSpPr>
          <p:nvPr/>
        </p:nvSpPr>
        <p:spPr bwMode="auto">
          <a:xfrm>
            <a:off x="6877050" y="21336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77" name="Rectangle 36"/>
          <p:cNvSpPr>
            <a:spLocks noChangeArrowheads="1"/>
          </p:cNvSpPr>
          <p:nvPr/>
        </p:nvSpPr>
        <p:spPr bwMode="auto">
          <a:xfrm>
            <a:off x="3635375" y="21336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78" name="Rectangle 37"/>
          <p:cNvSpPr>
            <a:spLocks noChangeArrowheads="1"/>
          </p:cNvSpPr>
          <p:nvPr/>
        </p:nvSpPr>
        <p:spPr bwMode="auto">
          <a:xfrm>
            <a:off x="2987675" y="21336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79" name="Rectangle 38"/>
          <p:cNvSpPr>
            <a:spLocks noChangeArrowheads="1"/>
          </p:cNvSpPr>
          <p:nvPr/>
        </p:nvSpPr>
        <p:spPr bwMode="auto">
          <a:xfrm>
            <a:off x="4932363" y="21336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80" name="Rectangle 39"/>
          <p:cNvSpPr>
            <a:spLocks noChangeArrowheads="1"/>
          </p:cNvSpPr>
          <p:nvPr/>
        </p:nvSpPr>
        <p:spPr bwMode="auto">
          <a:xfrm>
            <a:off x="2339975" y="21336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81" name="Rectangle 40"/>
          <p:cNvSpPr>
            <a:spLocks noChangeArrowheads="1"/>
          </p:cNvSpPr>
          <p:nvPr/>
        </p:nvSpPr>
        <p:spPr bwMode="auto">
          <a:xfrm>
            <a:off x="5580063" y="21336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82" name="Rectangle 41"/>
          <p:cNvSpPr>
            <a:spLocks noChangeArrowheads="1"/>
          </p:cNvSpPr>
          <p:nvPr/>
        </p:nvSpPr>
        <p:spPr bwMode="auto">
          <a:xfrm>
            <a:off x="6227763" y="21336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83" name="Rectangle 42"/>
          <p:cNvSpPr>
            <a:spLocks noChangeArrowheads="1"/>
          </p:cNvSpPr>
          <p:nvPr/>
        </p:nvSpPr>
        <p:spPr bwMode="auto">
          <a:xfrm>
            <a:off x="6227763" y="9810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84" name="Rectangle 43"/>
          <p:cNvSpPr>
            <a:spLocks noChangeArrowheads="1"/>
          </p:cNvSpPr>
          <p:nvPr/>
        </p:nvSpPr>
        <p:spPr bwMode="auto">
          <a:xfrm>
            <a:off x="5580063" y="9810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85" name="Rectangle 44"/>
          <p:cNvSpPr>
            <a:spLocks noChangeArrowheads="1"/>
          </p:cNvSpPr>
          <p:nvPr/>
        </p:nvSpPr>
        <p:spPr bwMode="auto">
          <a:xfrm>
            <a:off x="4932363" y="9810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86" name="Rectangle 45"/>
          <p:cNvSpPr>
            <a:spLocks noChangeArrowheads="1"/>
          </p:cNvSpPr>
          <p:nvPr/>
        </p:nvSpPr>
        <p:spPr bwMode="auto">
          <a:xfrm>
            <a:off x="3635375" y="981075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87" name="Rectangle 46"/>
          <p:cNvSpPr>
            <a:spLocks noChangeArrowheads="1"/>
          </p:cNvSpPr>
          <p:nvPr/>
        </p:nvSpPr>
        <p:spPr bwMode="auto">
          <a:xfrm>
            <a:off x="6877050" y="15573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88" name="Rectangle 47"/>
          <p:cNvSpPr>
            <a:spLocks noChangeArrowheads="1"/>
          </p:cNvSpPr>
          <p:nvPr/>
        </p:nvSpPr>
        <p:spPr bwMode="auto">
          <a:xfrm>
            <a:off x="6227763" y="15573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89" name="Rectangle 48"/>
          <p:cNvSpPr>
            <a:spLocks noChangeArrowheads="1"/>
          </p:cNvSpPr>
          <p:nvPr/>
        </p:nvSpPr>
        <p:spPr bwMode="auto">
          <a:xfrm>
            <a:off x="5580063" y="15573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90" name="Rectangle 49"/>
          <p:cNvSpPr>
            <a:spLocks noChangeArrowheads="1"/>
          </p:cNvSpPr>
          <p:nvPr/>
        </p:nvSpPr>
        <p:spPr bwMode="auto">
          <a:xfrm>
            <a:off x="4932363" y="15573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91" name="Rectangle 50"/>
          <p:cNvSpPr>
            <a:spLocks noChangeArrowheads="1"/>
          </p:cNvSpPr>
          <p:nvPr/>
        </p:nvSpPr>
        <p:spPr bwMode="auto">
          <a:xfrm>
            <a:off x="3635375" y="15573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92" name="Rectangle 51"/>
          <p:cNvSpPr>
            <a:spLocks noChangeArrowheads="1"/>
          </p:cNvSpPr>
          <p:nvPr/>
        </p:nvSpPr>
        <p:spPr bwMode="auto">
          <a:xfrm>
            <a:off x="2987675" y="15573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93" name="Rectangle 52"/>
          <p:cNvSpPr>
            <a:spLocks noChangeArrowheads="1"/>
          </p:cNvSpPr>
          <p:nvPr/>
        </p:nvSpPr>
        <p:spPr bwMode="auto">
          <a:xfrm>
            <a:off x="6877050" y="981075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94" name="Text Box 53"/>
          <p:cNvSpPr txBox="1">
            <a:spLocks noChangeArrowheads="1"/>
          </p:cNvSpPr>
          <p:nvPr/>
        </p:nvSpPr>
        <p:spPr bwMode="auto">
          <a:xfrm>
            <a:off x="3348038" y="1125538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1.</a:t>
            </a:r>
          </a:p>
        </p:txBody>
      </p:sp>
      <p:sp>
        <p:nvSpPr>
          <p:cNvPr id="57395" name="Text Box 54"/>
          <p:cNvSpPr txBox="1">
            <a:spLocks noChangeArrowheads="1"/>
          </p:cNvSpPr>
          <p:nvPr/>
        </p:nvSpPr>
        <p:spPr bwMode="auto">
          <a:xfrm>
            <a:off x="2627313" y="170021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2.</a:t>
            </a:r>
          </a:p>
        </p:txBody>
      </p:sp>
      <p:sp>
        <p:nvSpPr>
          <p:cNvPr id="57396" name="Text Box 55"/>
          <p:cNvSpPr txBox="1">
            <a:spLocks noChangeArrowheads="1"/>
          </p:cNvSpPr>
          <p:nvPr/>
        </p:nvSpPr>
        <p:spPr bwMode="auto">
          <a:xfrm>
            <a:off x="2051050" y="227647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3.</a:t>
            </a:r>
          </a:p>
        </p:txBody>
      </p:sp>
      <p:sp>
        <p:nvSpPr>
          <p:cNvPr id="57397" name="Text Box 56"/>
          <p:cNvSpPr txBox="1">
            <a:spLocks noChangeArrowheads="1"/>
          </p:cNvSpPr>
          <p:nvPr/>
        </p:nvSpPr>
        <p:spPr bwMode="auto">
          <a:xfrm>
            <a:off x="3851275" y="2852738"/>
            <a:ext cx="433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4.</a:t>
            </a:r>
          </a:p>
        </p:txBody>
      </p:sp>
      <p:sp>
        <p:nvSpPr>
          <p:cNvPr id="57398" name="Text Box 57"/>
          <p:cNvSpPr txBox="1">
            <a:spLocks noChangeArrowheads="1"/>
          </p:cNvSpPr>
          <p:nvPr/>
        </p:nvSpPr>
        <p:spPr bwMode="auto">
          <a:xfrm>
            <a:off x="1331913" y="39338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6.</a:t>
            </a:r>
          </a:p>
        </p:txBody>
      </p:sp>
      <p:sp>
        <p:nvSpPr>
          <p:cNvPr id="57399" name="Text Box 58"/>
          <p:cNvSpPr txBox="1">
            <a:spLocks noChangeArrowheads="1"/>
          </p:cNvSpPr>
          <p:nvPr/>
        </p:nvSpPr>
        <p:spPr bwMode="auto">
          <a:xfrm>
            <a:off x="3348038" y="4581525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7.</a:t>
            </a:r>
          </a:p>
        </p:txBody>
      </p:sp>
      <p:sp>
        <p:nvSpPr>
          <p:cNvPr id="57400" name="Text Box 59"/>
          <p:cNvSpPr txBox="1">
            <a:spLocks noChangeArrowheads="1"/>
          </p:cNvSpPr>
          <p:nvPr/>
        </p:nvSpPr>
        <p:spPr bwMode="auto">
          <a:xfrm>
            <a:off x="3779838" y="981075"/>
            <a:ext cx="3743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П</a:t>
            </a:r>
            <a:r>
              <a:rPr lang="ru-RU" sz="3200"/>
              <a:t>        </a:t>
            </a:r>
            <a:r>
              <a:rPr lang="ru-RU" sz="3200" b="1"/>
              <a:t>Ш   К   И   Н</a:t>
            </a:r>
          </a:p>
        </p:txBody>
      </p:sp>
      <p:sp>
        <p:nvSpPr>
          <p:cNvPr id="57401" name="Text Box 60"/>
          <p:cNvSpPr txBox="1">
            <a:spLocks noChangeArrowheads="1"/>
          </p:cNvSpPr>
          <p:nvPr/>
        </p:nvSpPr>
        <p:spPr bwMode="auto">
          <a:xfrm>
            <a:off x="3059113" y="1628775"/>
            <a:ext cx="4537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К    У         К    О   В   О</a:t>
            </a:r>
          </a:p>
        </p:txBody>
      </p:sp>
      <p:sp>
        <p:nvSpPr>
          <p:cNvPr id="57402" name="Text Box 61"/>
          <p:cNvSpPr txBox="1">
            <a:spLocks noChangeArrowheads="1"/>
          </p:cNvSpPr>
          <p:nvPr/>
        </p:nvSpPr>
        <p:spPr bwMode="auto">
          <a:xfrm>
            <a:off x="2339975" y="2133600"/>
            <a:ext cx="5832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 О   С   Т         Н   К    И   Н   О</a:t>
            </a:r>
          </a:p>
        </p:txBody>
      </p:sp>
      <p:sp>
        <p:nvSpPr>
          <p:cNvPr id="57403" name="Text Box 62"/>
          <p:cNvSpPr txBox="1">
            <a:spLocks noChangeArrowheads="1"/>
          </p:cNvSpPr>
          <p:nvPr/>
        </p:nvSpPr>
        <p:spPr bwMode="auto">
          <a:xfrm>
            <a:off x="4211638" y="2781300"/>
            <a:ext cx="39608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       В   О   Р   Е    Ц</a:t>
            </a:r>
          </a:p>
        </p:txBody>
      </p:sp>
      <p:sp>
        <p:nvSpPr>
          <p:cNvPr id="57404" name="Text Box 63"/>
          <p:cNvSpPr txBox="1">
            <a:spLocks noChangeArrowheads="1"/>
          </p:cNvSpPr>
          <p:nvPr/>
        </p:nvSpPr>
        <p:spPr bwMode="auto">
          <a:xfrm>
            <a:off x="323850" y="5589588"/>
            <a:ext cx="849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7405" name="Text Box 64"/>
          <p:cNvSpPr txBox="1">
            <a:spLocks noChangeArrowheads="1"/>
          </p:cNvSpPr>
          <p:nvPr/>
        </p:nvSpPr>
        <p:spPr bwMode="auto">
          <a:xfrm>
            <a:off x="0" y="3357563"/>
            <a:ext cx="53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5.</a:t>
            </a:r>
          </a:p>
        </p:txBody>
      </p:sp>
      <p:sp>
        <p:nvSpPr>
          <p:cNvPr id="81985" name="Text Box 65"/>
          <p:cNvSpPr txBox="1">
            <a:spLocks noChangeArrowheads="1"/>
          </p:cNvSpPr>
          <p:nvPr/>
        </p:nvSpPr>
        <p:spPr bwMode="auto">
          <a:xfrm>
            <a:off x="395288" y="5805488"/>
            <a:ext cx="828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 5. Красная, Триумфальная, Тверская ….. .</a:t>
            </a:r>
            <a:r>
              <a:rPr lang="ru-RU"/>
              <a:t> </a:t>
            </a:r>
          </a:p>
        </p:txBody>
      </p:sp>
      <p:sp>
        <p:nvSpPr>
          <p:cNvPr id="81986" name="Text Box 66"/>
          <p:cNvSpPr txBox="1">
            <a:spLocks noChangeArrowheads="1"/>
          </p:cNvSpPr>
          <p:nvPr/>
        </p:nvSpPr>
        <p:spPr bwMode="auto">
          <a:xfrm>
            <a:off x="395288" y="3284538"/>
            <a:ext cx="3889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П    Л   О   Щ  А   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5" grpId="0"/>
      <p:bldP spid="8198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ChangeArrowheads="1"/>
          </p:cNvSpPr>
          <p:nvPr/>
        </p:nvSpPr>
        <p:spPr bwMode="auto">
          <a:xfrm>
            <a:off x="4284663" y="27082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Д</a:t>
            </a:r>
          </a:p>
        </p:txBody>
      </p:sp>
      <p:sp>
        <p:nvSpPr>
          <p:cNvPr id="58371" name="Rectangle 5"/>
          <p:cNvSpPr>
            <a:spLocks noChangeArrowheads="1"/>
          </p:cNvSpPr>
          <p:nvPr/>
        </p:nvSpPr>
        <p:spPr bwMode="auto">
          <a:xfrm>
            <a:off x="4932363" y="38608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372" name="Rectangle 6"/>
          <p:cNvSpPr>
            <a:spLocks noChangeArrowheads="1"/>
          </p:cNvSpPr>
          <p:nvPr/>
        </p:nvSpPr>
        <p:spPr bwMode="auto">
          <a:xfrm>
            <a:off x="1692275" y="38608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373" name="Rectangle 7"/>
          <p:cNvSpPr>
            <a:spLocks noChangeArrowheads="1"/>
          </p:cNvSpPr>
          <p:nvPr/>
        </p:nvSpPr>
        <p:spPr bwMode="auto">
          <a:xfrm>
            <a:off x="2339975" y="38608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374" name="Rectangle 8"/>
          <p:cNvSpPr>
            <a:spLocks noChangeArrowheads="1"/>
          </p:cNvSpPr>
          <p:nvPr/>
        </p:nvSpPr>
        <p:spPr bwMode="auto">
          <a:xfrm>
            <a:off x="3635375" y="38608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375" name="Rectangle 9"/>
          <p:cNvSpPr>
            <a:spLocks noChangeArrowheads="1"/>
          </p:cNvSpPr>
          <p:nvPr/>
        </p:nvSpPr>
        <p:spPr bwMode="auto">
          <a:xfrm>
            <a:off x="2987675" y="38608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376" name="Rectangle 10"/>
          <p:cNvSpPr>
            <a:spLocks noChangeArrowheads="1"/>
          </p:cNvSpPr>
          <p:nvPr/>
        </p:nvSpPr>
        <p:spPr bwMode="auto">
          <a:xfrm>
            <a:off x="5580063" y="38608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377" name="Rectangle 11"/>
          <p:cNvSpPr>
            <a:spLocks noChangeArrowheads="1"/>
          </p:cNvSpPr>
          <p:nvPr/>
        </p:nvSpPr>
        <p:spPr bwMode="auto">
          <a:xfrm>
            <a:off x="4284663" y="9810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У</a:t>
            </a:r>
          </a:p>
        </p:txBody>
      </p:sp>
      <p:sp>
        <p:nvSpPr>
          <p:cNvPr id="58378" name="Rectangle 12"/>
          <p:cNvSpPr>
            <a:spLocks noChangeArrowheads="1"/>
          </p:cNvSpPr>
          <p:nvPr/>
        </p:nvSpPr>
        <p:spPr bwMode="auto">
          <a:xfrm>
            <a:off x="3635375" y="32845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379" name="Rectangle 13"/>
          <p:cNvSpPr>
            <a:spLocks noChangeArrowheads="1"/>
          </p:cNvSpPr>
          <p:nvPr/>
        </p:nvSpPr>
        <p:spPr bwMode="auto">
          <a:xfrm>
            <a:off x="4284663" y="38608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Б</a:t>
            </a:r>
          </a:p>
        </p:txBody>
      </p:sp>
      <p:sp>
        <p:nvSpPr>
          <p:cNvPr id="58380" name="Rectangle 14"/>
          <p:cNvSpPr>
            <a:spLocks noChangeArrowheads="1"/>
          </p:cNvSpPr>
          <p:nvPr/>
        </p:nvSpPr>
        <p:spPr bwMode="auto">
          <a:xfrm>
            <a:off x="3635375" y="4437063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381" name="Rectangle 15"/>
          <p:cNvSpPr>
            <a:spLocks noChangeArrowheads="1"/>
          </p:cNvSpPr>
          <p:nvPr/>
        </p:nvSpPr>
        <p:spPr bwMode="auto">
          <a:xfrm>
            <a:off x="2987675" y="32845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382" name="Rectangle 16"/>
          <p:cNvSpPr>
            <a:spLocks noChangeArrowheads="1"/>
          </p:cNvSpPr>
          <p:nvPr/>
        </p:nvSpPr>
        <p:spPr bwMode="auto">
          <a:xfrm>
            <a:off x="2339975" y="32845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383" name="Rectangle 17"/>
          <p:cNvSpPr>
            <a:spLocks noChangeArrowheads="1"/>
          </p:cNvSpPr>
          <p:nvPr/>
        </p:nvSpPr>
        <p:spPr bwMode="auto">
          <a:xfrm>
            <a:off x="1692275" y="32845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384" name="Rectangle 18"/>
          <p:cNvSpPr>
            <a:spLocks noChangeArrowheads="1"/>
          </p:cNvSpPr>
          <p:nvPr/>
        </p:nvSpPr>
        <p:spPr bwMode="auto">
          <a:xfrm>
            <a:off x="1042988" y="32845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385" name="Rectangle 19"/>
          <p:cNvSpPr>
            <a:spLocks noChangeArrowheads="1"/>
          </p:cNvSpPr>
          <p:nvPr/>
        </p:nvSpPr>
        <p:spPr bwMode="auto">
          <a:xfrm>
            <a:off x="395288" y="32845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386" name="Rectangle 20"/>
          <p:cNvSpPr>
            <a:spLocks noChangeArrowheads="1"/>
          </p:cNvSpPr>
          <p:nvPr/>
        </p:nvSpPr>
        <p:spPr bwMode="auto">
          <a:xfrm>
            <a:off x="4284663" y="32845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Ь</a:t>
            </a:r>
          </a:p>
        </p:txBody>
      </p:sp>
      <p:sp>
        <p:nvSpPr>
          <p:cNvPr id="58387" name="Rectangle 21"/>
          <p:cNvSpPr>
            <a:spLocks noChangeArrowheads="1"/>
          </p:cNvSpPr>
          <p:nvPr/>
        </p:nvSpPr>
        <p:spPr bwMode="auto">
          <a:xfrm>
            <a:off x="4284663" y="4437063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58388" name="Rectangle 22"/>
          <p:cNvSpPr>
            <a:spLocks noChangeArrowheads="1"/>
          </p:cNvSpPr>
          <p:nvPr/>
        </p:nvSpPr>
        <p:spPr bwMode="auto">
          <a:xfrm>
            <a:off x="4932363" y="4437063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389" name="Rectangle 23"/>
          <p:cNvSpPr>
            <a:spLocks noChangeArrowheads="1"/>
          </p:cNvSpPr>
          <p:nvPr/>
        </p:nvSpPr>
        <p:spPr bwMode="auto">
          <a:xfrm>
            <a:off x="5580063" y="4437063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390" name="Rectangle 24"/>
          <p:cNvSpPr>
            <a:spLocks noChangeArrowheads="1"/>
          </p:cNvSpPr>
          <p:nvPr/>
        </p:nvSpPr>
        <p:spPr bwMode="auto">
          <a:xfrm>
            <a:off x="6227763" y="4437063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391" name="Rectangle 25"/>
          <p:cNvSpPr>
            <a:spLocks noChangeArrowheads="1"/>
          </p:cNvSpPr>
          <p:nvPr/>
        </p:nvSpPr>
        <p:spPr bwMode="auto">
          <a:xfrm>
            <a:off x="6877050" y="4437063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392" name="Rectangle 27"/>
          <p:cNvSpPr>
            <a:spLocks noChangeArrowheads="1"/>
          </p:cNvSpPr>
          <p:nvPr/>
        </p:nvSpPr>
        <p:spPr bwMode="auto">
          <a:xfrm>
            <a:off x="4284663" y="15573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58393" name="Rectangle 28"/>
          <p:cNvSpPr>
            <a:spLocks noChangeArrowheads="1"/>
          </p:cNvSpPr>
          <p:nvPr/>
        </p:nvSpPr>
        <p:spPr bwMode="auto">
          <a:xfrm>
            <a:off x="4932363" y="27082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394" name="Rectangle 29"/>
          <p:cNvSpPr>
            <a:spLocks noChangeArrowheads="1"/>
          </p:cNvSpPr>
          <p:nvPr/>
        </p:nvSpPr>
        <p:spPr bwMode="auto">
          <a:xfrm>
            <a:off x="4284663" y="21336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58395" name="Rectangle 30"/>
          <p:cNvSpPr>
            <a:spLocks noChangeArrowheads="1"/>
          </p:cNvSpPr>
          <p:nvPr/>
        </p:nvSpPr>
        <p:spPr bwMode="auto">
          <a:xfrm>
            <a:off x="7524750" y="21336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396" name="Rectangle 31"/>
          <p:cNvSpPr>
            <a:spLocks noChangeArrowheads="1"/>
          </p:cNvSpPr>
          <p:nvPr/>
        </p:nvSpPr>
        <p:spPr bwMode="auto">
          <a:xfrm>
            <a:off x="5580063" y="27082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397" name="Rectangle 32"/>
          <p:cNvSpPr>
            <a:spLocks noChangeArrowheads="1"/>
          </p:cNvSpPr>
          <p:nvPr/>
        </p:nvSpPr>
        <p:spPr bwMode="auto">
          <a:xfrm>
            <a:off x="6227763" y="27082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398" name="Rectangle 33"/>
          <p:cNvSpPr>
            <a:spLocks noChangeArrowheads="1"/>
          </p:cNvSpPr>
          <p:nvPr/>
        </p:nvSpPr>
        <p:spPr bwMode="auto">
          <a:xfrm>
            <a:off x="6877050" y="2708275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399" name="Rectangle 34"/>
          <p:cNvSpPr>
            <a:spLocks noChangeArrowheads="1"/>
          </p:cNvSpPr>
          <p:nvPr/>
        </p:nvSpPr>
        <p:spPr bwMode="auto">
          <a:xfrm>
            <a:off x="7524750" y="2708275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400" name="Rectangle 35"/>
          <p:cNvSpPr>
            <a:spLocks noChangeArrowheads="1"/>
          </p:cNvSpPr>
          <p:nvPr/>
        </p:nvSpPr>
        <p:spPr bwMode="auto">
          <a:xfrm>
            <a:off x="6877050" y="21336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401" name="Rectangle 36"/>
          <p:cNvSpPr>
            <a:spLocks noChangeArrowheads="1"/>
          </p:cNvSpPr>
          <p:nvPr/>
        </p:nvSpPr>
        <p:spPr bwMode="auto">
          <a:xfrm>
            <a:off x="3635375" y="21336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402" name="Rectangle 37"/>
          <p:cNvSpPr>
            <a:spLocks noChangeArrowheads="1"/>
          </p:cNvSpPr>
          <p:nvPr/>
        </p:nvSpPr>
        <p:spPr bwMode="auto">
          <a:xfrm>
            <a:off x="2987675" y="21336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403" name="Rectangle 38"/>
          <p:cNvSpPr>
            <a:spLocks noChangeArrowheads="1"/>
          </p:cNvSpPr>
          <p:nvPr/>
        </p:nvSpPr>
        <p:spPr bwMode="auto">
          <a:xfrm>
            <a:off x="4932363" y="21336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404" name="Rectangle 39"/>
          <p:cNvSpPr>
            <a:spLocks noChangeArrowheads="1"/>
          </p:cNvSpPr>
          <p:nvPr/>
        </p:nvSpPr>
        <p:spPr bwMode="auto">
          <a:xfrm>
            <a:off x="2339975" y="21336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405" name="Rectangle 40"/>
          <p:cNvSpPr>
            <a:spLocks noChangeArrowheads="1"/>
          </p:cNvSpPr>
          <p:nvPr/>
        </p:nvSpPr>
        <p:spPr bwMode="auto">
          <a:xfrm>
            <a:off x="5580063" y="21336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406" name="Rectangle 41"/>
          <p:cNvSpPr>
            <a:spLocks noChangeArrowheads="1"/>
          </p:cNvSpPr>
          <p:nvPr/>
        </p:nvSpPr>
        <p:spPr bwMode="auto">
          <a:xfrm>
            <a:off x="6227763" y="21336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407" name="Rectangle 42"/>
          <p:cNvSpPr>
            <a:spLocks noChangeArrowheads="1"/>
          </p:cNvSpPr>
          <p:nvPr/>
        </p:nvSpPr>
        <p:spPr bwMode="auto">
          <a:xfrm>
            <a:off x="6227763" y="9810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408" name="Rectangle 43"/>
          <p:cNvSpPr>
            <a:spLocks noChangeArrowheads="1"/>
          </p:cNvSpPr>
          <p:nvPr/>
        </p:nvSpPr>
        <p:spPr bwMode="auto">
          <a:xfrm>
            <a:off x="5580063" y="9810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409" name="Rectangle 44"/>
          <p:cNvSpPr>
            <a:spLocks noChangeArrowheads="1"/>
          </p:cNvSpPr>
          <p:nvPr/>
        </p:nvSpPr>
        <p:spPr bwMode="auto">
          <a:xfrm>
            <a:off x="4932363" y="9810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410" name="Rectangle 45"/>
          <p:cNvSpPr>
            <a:spLocks noChangeArrowheads="1"/>
          </p:cNvSpPr>
          <p:nvPr/>
        </p:nvSpPr>
        <p:spPr bwMode="auto">
          <a:xfrm>
            <a:off x="3635375" y="981075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411" name="Rectangle 46"/>
          <p:cNvSpPr>
            <a:spLocks noChangeArrowheads="1"/>
          </p:cNvSpPr>
          <p:nvPr/>
        </p:nvSpPr>
        <p:spPr bwMode="auto">
          <a:xfrm>
            <a:off x="6877050" y="15573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412" name="Rectangle 47"/>
          <p:cNvSpPr>
            <a:spLocks noChangeArrowheads="1"/>
          </p:cNvSpPr>
          <p:nvPr/>
        </p:nvSpPr>
        <p:spPr bwMode="auto">
          <a:xfrm>
            <a:off x="6227763" y="15573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413" name="Rectangle 48"/>
          <p:cNvSpPr>
            <a:spLocks noChangeArrowheads="1"/>
          </p:cNvSpPr>
          <p:nvPr/>
        </p:nvSpPr>
        <p:spPr bwMode="auto">
          <a:xfrm>
            <a:off x="5580063" y="15573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414" name="Rectangle 49"/>
          <p:cNvSpPr>
            <a:spLocks noChangeArrowheads="1"/>
          </p:cNvSpPr>
          <p:nvPr/>
        </p:nvSpPr>
        <p:spPr bwMode="auto">
          <a:xfrm>
            <a:off x="4932363" y="15573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415" name="Rectangle 50"/>
          <p:cNvSpPr>
            <a:spLocks noChangeArrowheads="1"/>
          </p:cNvSpPr>
          <p:nvPr/>
        </p:nvSpPr>
        <p:spPr bwMode="auto">
          <a:xfrm>
            <a:off x="3635375" y="15573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416" name="Rectangle 51"/>
          <p:cNvSpPr>
            <a:spLocks noChangeArrowheads="1"/>
          </p:cNvSpPr>
          <p:nvPr/>
        </p:nvSpPr>
        <p:spPr bwMode="auto">
          <a:xfrm>
            <a:off x="2987675" y="15573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417" name="Rectangle 52"/>
          <p:cNvSpPr>
            <a:spLocks noChangeArrowheads="1"/>
          </p:cNvSpPr>
          <p:nvPr/>
        </p:nvSpPr>
        <p:spPr bwMode="auto">
          <a:xfrm>
            <a:off x="6877050" y="981075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418" name="Text Box 53"/>
          <p:cNvSpPr txBox="1">
            <a:spLocks noChangeArrowheads="1"/>
          </p:cNvSpPr>
          <p:nvPr/>
        </p:nvSpPr>
        <p:spPr bwMode="auto">
          <a:xfrm>
            <a:off x="3348038" y="1125538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1.</a:t>
            </a:r>
          </a:p>
        </p:txBody>
      </p:sp>
      <p:sp>
        <p:nvSpPr>
          <p:cNvPr id="58419" name="Text Box 54"/>
          <p:cNvSpPr txBox="1">
            <a:spLocks noChangeArrowheads="1"/>
          </p:cNvSpPr>
          <p:nvPr/>
        </p:nvSpPr>
        <p:spPr bwMode="auto">
          <a:xfrm>
            <a:off x="2627313" y="170021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2.</a:t>
            </a:r>
          </a:p>
        </p:txBody>
      </p:sp>
      <p:sp>
        <p:nvSpPr>
          <p:cNvPr id="58420" name="Text Box 55"/>
          <p:cNvSpPr txBox="1">
            <a:spLocks noChangeArrowheads="1"/>
          </p:cNvSpPr>
          <p:nvPr/>
        </p:nvSpPr>
        <p:spPr bwMode="auto">
          <a:xfrm>
            <a:off x="2051050" y="227647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3.</a:t>
            </a:r>
          </a:p>
        </p:txBody>
      </p:sp>
      <p:sp>
        <p:nvSpPr>
          <p:cNvPr id="58421" name="Text Box 56"/>
          <p:cNvSpPr txBox="1">
            <a:spLocks noChangeArrowheads="1"/>
          </p:cNvSpPr>
          <p:nvPr/>
        </p:nvSpPr>
        <p:spPr bwMode="auto">
          <a:xfrm>
            <a:off x="3851275" y="2852738"/>
            <a:ext cx="433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4.</a:t>
            </a:r>
          </a:p>
        </p:txBody>
      </p:sp>
      <p:sp>
        <p:nvSpPr>
          <p:cNvPr id="58422" name="Text Box 57"/>
          <p:cNvSpPr txBox="1">
            <a:spLocks noChangeArrowheads="1"/>
          </p:cNvSpPr>
          <p:nvPr/>
        </p:nvSpPr>
        <p:spPr bwMode="auto">
          <a:xfrm>
            <a:off x="1331913" y="39338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6.</a:t>
            </a:r>
          </a:p>
        </p:txBody>
      </p:sp>
      <p:sp>
        <p:nvSpPr>
          <p:cNvPr id="58423" name="Text Box 58"/>
          <p:cNvSpPr txBox="1">
            <a:spLocks noChangeArrowheads="1"/>
          </p:cNvSpPr>
          <p:nvPr/>
        </p:nvSpPr>
        <p:spPr bwMode="auto">
          <a:xfrm>
            <a:off x="3348038" y="4581525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7.</a:t>
            </a:r>
          </a:p>
        </p:txBody>
      </p:sp>
      <p:sp>
        <p:nvSpPr>
          <p:cNvPr id="58424" name="Text Box 59"/>
          <p:cNvSpPr txBox="1">
            <a:spLocks noChangeArrowheads="1"/>
          </p:cNvSpPr>
          <p:nvPr/>
        </p:nvSpPr>
        <p:spPr bwMode="auto">
          <a:xfrm>
            <a:off x="3779838" y="981075"/>
            <a:ext cx="3743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П</a:t>
            </a:r>
            <a:r>
              <a:rPr lang="ru-RU" sz="3200"/>
              <a:t>        </a:t>
            </a:r>
            <a:r>
              <a:rPr lang="ru-RU" sz="3200" b="1"/>
              <a:t>Ш   К   И   Н</a:t>
            </a:r>
          </a:p>
        </p:txBody>
      </p:sp>
      <p:sp>
        <p:nvSpPr>
          <p:cNvPr id="58425" name="Text Box 60"/>
          <p:cNvSpPr txBox="1">
            <a:spLocks noChangeArrowheads="1"/>
          </p:cNvSpPr>
          <p:nvPr/>
        </p:nvSpPr>
        <p:spPr bwMode="auto">
          <a:xfrm>
            <a:off x="3059113" y="1628775"/>
            <a:ext cx="4537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К    У         К    О   В   О</a:t>
            </a:r>
          </a:p>
        </p:txBody>
      </p:sp>
      <p:sp>
        <p:nvSpPr>
          <p:cNvPr id="58426" name="Text Box 61"/>
          <p:cNvSpPr txBox="1">
            <a:spLocks noChangeArrowheads="1"/>
          </p:cNvSpPr>
          <p:nvPr/>
        </p:nvSpPr>
        <p:spPr bwMode="auto">
          <a:xfrm>
            <a:off x="2339975" y="2133600"/>
            <a:ext cx="5832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 О   С   Т         Н   К    И   Н   О</a:t>
            </a:r>
          </a:p>
        </p:txBody>
      </p:sp>
      <p:sp>
        <p:nvSpPr>
          <p:cNvPr id="58427" name="Text Box 62"/>
          <p:cNvSpPr txBox="1">
            <a:spLocks noChangeArrowheads="1"/>
          </p:cNvSpPr>
          <p:nvPr/>
        </p:nvSpPr>
        <p:spPr bwMode="auto">
          <a:xfrm>
            <a:off x="4211638" y="2781300"/>
            <a:ext cx="39608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       В   О   Р   Е    Ц</a:t>
            </a:r>
          </a:p>
        </p:txBody>
      </p:sp>
      <p:sp>
        <p:nvSpPr>
          <p:cNvPr id="58428" name="Text Box 63"/>
          <p:cNvSpPr txBox="1">
            <a:spLocks noChangeArrowheads="1"/>
          </p:cNvSpPr>
          <p:nvPr/>
        </p:nvSpPr>
        <p:spPr bwMode="auto">
          <a:xfrm>
            <a:off x="395288" y="3284538"/>
            <a:ext cx="3889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П    Л   О   Щ  А   Д</a:t>
            </a:r>
          </a:p>
        </p:txBody>
      </p:sp>
      <p:sp>
        <p:nvSpPr>
          <p:cNvPr id="83008" name="Text Box 64"/>
          <p:cNvSpPr txBox="1">
            <a:spLocks noChangeArrowheads="1"/>
          </p:cNvSpPr>
          <p:nvPr/>
        </p:nvSpPr>
        <p:spPr bwMode="auto">
          <a:xfrm>
            <a:off x="179388" y="5734050"/>
            <a:ext cx="8785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6. Самый распространенный вид городского общественного   транспорта?</a:t>
            </a:r>
          </a:p>
        </p:txBody>
      </p:sp>
      <p:sp>
        <p:nvSpPr>
          <p:cNvPr id="83009" name="Text Box 65"/>
          <p:cNvSpPr txBox="1">
            <a:spLocks noChangeArrowheads="1"/>
          </p:cNvSpPr>
          <p:nvPr/>
        </p:nvSpPr>
        <p:spPr bwMode="auto">
          <a:xfrm>
            <a:off x="1619250" y="3860800"/>
            <a:ext cx="4537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 А    В   Т   О         У   С</a:t>
            </a:r>
          </a:p>
        </p:txBody>
      </p:sp>
      <p:sp>
        <p:nvSpPr>
          <p:cNvPr id="58431" name="Text Box 66"/>
          <p:cNvSpPr txBox="1">
            <a:spLocks noChangeArrowheads="1"/>
          </p:cNvSpPr>
          <p:nvPr/>
        </p:nvSpPr>
        <p:spPr bwMode="auto">
          <a:xfrm>
            <a:off x="0" y="3357563"/>
            <a:ext cx="468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0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30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3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3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08" grpId="0"/>
      <p:bldP spid="8300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ChangeArrowheads="1"/>
          </p:cNvSpPr>
          <p:nvPr/>
        </p:nvSpPr>
        <p:spPr bwMode="auto">
          <a:xfrm>
            <a:off x="4284663" y="27082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Д</a:t>
            </a:r>
          </a:p>
        </p:txBody>
      </p:sp>
      <p:sp>
        <p:nvSpPr>
          <p:cNvPr id="59395" name="Rectangle 5"/>
          <p:cNvSpPr>
            <a:spLocks noChangeArrowheads="1"/>
          </p:cNvSpPr>
          <p:nvPr/>
        </p:nvSpPr>
        <p:spPr bwMode="auto">
          <a:xfrm>
            <a:off x="4932363" y="38608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396" name="Rectangle 6"/>
          <p:cNvSpPr>
            <a:spLocks noChangeArrowheads="1"/>
          </p:cNvSpPr>
          <p:nvPr/>
        </p:nvSpPr>
        <p:spPr bwMode="auto">
          <a:xfrm>
            <a:off x="1692275" y="38608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397" name="Rectangle 7"/>
          <p:cNvSpPr>
            <a:spLocks noChangeArrowheads="1"/>
          </p:cNvSpPr>
          <p:nvPr/>
        </p:nvSpPr>
        <p:spPr bwMode="auto">
          <a:xfrm>
            <a:off x="2339975" y="38608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398" name="Rectangle 8"/>
          <p:cNvSpPr>
            <a:spLocks noChangeArrowheads="1"/>
          </p:cNvSpPr>
          <p:nvPr/>
        </p:nvSpPr>
        <p:spPr bwMode="auto">
          <a:xfrm>
            <a:off x="3635375" y="38608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399" name="Rectangle 9"/>
          <p:cNvSpPr>
            <a:spLocks noChangeArrowheads="1"/>
          </p:cNvSpPr>
          <p:nvPr/>
        </p:nvSpPr>
        <p:spPr bwMode="auto">
          <a:xfrm>
            <a:off x="2987675" y="38608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00" name="Rectangle 10"/>
          <p:cNvSpPr>
            <a:spLocks noChangeArrowheads="1"/>
          </p:cNvSpPr>
          <p:nvPr/>
        </p:nvSpPr>
        <p:spPr bwMode="auto">
          <a:xfrm>
            <a:off x="5580063" y="38608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01" name="Rectangle 11"/>
          <p:cNvSpPr>
            <a:spLocks noChangeArrowheads="1"/>
          </p:cNvSpPr>
          <p:nvPr/>
        </p:nvSpPr>
        <p:spPr bwMode="auto">
          <a:xfrm>
            <a:off x="4284663" y="9810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У</a:t>
            </a:r>
          </a:p>
        </p:txBody>
      </p:sp>
      <p:sp>
        <p:nvSpPr>
          <p:cNvPr id="59402" name="Rectangle 12"/>
          <p:cNvSpPr>
            <a:spLocks noChangeArrowheads="1"/>
          </p:cNvSpPr>
          <p:nvPr/>
        </p:nvSpPr>
        <p:spPr bwMode="auto">
          <a:xfrm>
            <a:off x="3635375" y="32845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03" name="Rectangle 13"/>
          <p:cNvSpPr>
            <a:spLocks noChangeArrowheads="1"/>
          </p:cNvSpPr>
          <p:nvPr/>
        </p:nvSpPr>
        <p:spPr bwMode="auto">
          <a:xfrm>
            <a:off x="4284663" y="38608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Б</a:t>
            </a:r>
          </a:p>
        </p:txBody>
      </p:sp>
      <p:sp>
        <p:nvSpPr>
          <p:cNvPr id="59404" name="Rectangle 14"/>
          <p:cNvSpPr>
            <a:spLocks noChangeArrowheads="1"/>
          </p:cNvSpPr>
          <p:nvPr/>
        </p:nvSpPr>
        <p:spPr bwMode="auto">
          <a:xfrm>
            <a:off x="3635375" y="4437063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05" name="Rectangle 15"/>
          <p:cNvSpPr>
            <a:spLocks noChangeArrowheads="1"/>
          </p:cNvSpPr>
          <p:nvPr/>
        </p:nvSpPr>
        <p:spPr bwMode="auto">
          <a:xfrm>
            <a:off x="2987675" y="32845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06" name="Rectangle 16"/>
          <p:cNvSpPr>
            <a:spLocks noChangeArrowheads="1"/>
          </p:cNvSpPr>
          <p:nvPr/>
        </p:nvSpPr>
        <p:spPr bwMode="auto">
          <a:xfrm>
            <a:off x="2339975" y="32845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07" name="Rectangle 17"/>
          <p:cNvSpPr>
            <a:spLocks noChangeArrowheads="1"/>
          </p:cNvSpPr>
          <p:nvPr/>
        </p:nvSpPr>
        <p:spPr bwMode="auto">
          <a:xfrm>
            <a:off x="1692275" y="32845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08" name="Rectangle 18"/>
          <p:cNvSpPr>
            <a:spLocks noChangeArrowheads="1"/>
          </p:cNvSpPr>
          <p:nvPr/>
        </p:nvSpPr>
        <p:spPr bwMode="auto">
          <a:xfrm>
            <a:off x="1042988" y="32845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09" name="Rectangle 19"/>
          <p:cNvSpPr>
            <a:spLocks noChangeArrowheads="1"/>
          </p:cNvSpPr>
          <p:nvPr/>
        </p:nvSpPr>
        <p:spPr bwMode="auto">
          <a:xfrm>
            <a:off x="395288" y="32845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10" name="Rectangle 20"/>
          <p:cNvSpPr>
            <a:spLocks noChangeArrowheads="1"/>
          </p:cNvSpPr>
          <p:nvPr/>
        </p:nvSpPr>
        <p:spPr bwMode="auto">
          <a:xfrm>
            <a:off x="4284663" y="32845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Ь</a:t>
            </a:r>
          </a:p>
        </p:txBody>
      </p:sp>
      <p:sp>
        <p:nvSpPr>
          <p:cNvPr id="59411" name="Rectangle 21"/>
          <p:cNvSpPr>
            <a:spLocks noChangeArrowheads="1"/>
          </p:cNvSpPr>
          <p:nvPr/>
        </p:nvSpPr>
        <p:spPr bwMode="auto">
          <a:xfrm>
            <a:off x="4284663" y="4437063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59412" name="Rectangle 22"/>
          <p:cNvSpPr>
            <a:spLocks noChangeArrowheads="1"/>
          </p:cNvSpPr>
          <p:nvPr/>
        </p:nvSpPr>
        <p:spPr bwMode="auto">
          <a:xfrm>
            <a:off x="4932363" y="4437063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13" name="Rectangle 23"/>
          <p:cNvSpPr>
            <a:spLocks noChangeArrowheads="1"/>
          </p:cNvSpPr>
          <p:nvPr/>
        </p:nvSpPr>
        <p:spPr bwMode="auto">
          <a:xfrm>
            <a:off x="5580063" y="4437063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14" name="Rectangle 24"/>
          <p:cNvSpPr>
            <a:spLocks noChangeArrowheads="1"/>
          </p:cNvSpPr>
          <p:nvPr/>
        </p:nvSpPr>
        <p:spPr bwMode="auto">
          <a:xfrm>
            <a:off x="6227763" y="4437063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15" name="Rectangle 25"/>
          <p:cNvSpPr>
            <a:spLocks noChangeArrowheads="1"/>
          </p:cNvSpPr>
          <p:nvPr/>
        </p:nvSpPr>
        <p:spPr bwMode="auto">
          <a:xfrm>
            <a:off x="6877050" y="4437063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16" name="Rectangle 26"/>
          <p:cNvSpPr>
            <a:spLocks noChangeArrowheads="1"/>
          </p:cNvSpPr>
          <p:nvPr/>
        </p:nvSpPr>
        <p:spPr bwMode="auto">
          <a:xfrm>
            <a:off x="4284663" y="15573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59417" name="Rectangle 27"/>
          <p:cNvSpPr>
            <a:spLocks noChangeArrowheads="1"/>
          </p:cNvSpPr>
          <p:nvPr/>
        </p:nvSpPr>
        <p:spPr bwMode="auto">
          <a:xfrm>
            <a:off x="4932363" y="27082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18" name="Rectangle 28"/>
          <p:cNvSpPr>
            <a:spLocks noChangeArrowheads="1"/>
          </p:cNvSpPr>
          <p:nvPr/>
        </p:nvSpPr>
        <p:spPr bwMode="auto">
          <a:xfrm>
            <a:off x="4284663" y="21336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59419" name="Rectangle 29"/>
          <p:cNvSpPr>
            <a:spLocks noChangeArrowheads="1"/>
          </p:cNvSpPr>
          <p:nvPr/>
        </p:nvSpPr>
        <p:spPr bwMode="auto">
          <a:xfrm>
            <a:off x="7524750" y="21336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20" name="Rectangle 30"/>
          <p:cNvSpPr>
            <a:spLocks noChangeArrowheads="1"/>
          </p:cNvSpPr>
          <p:nvPr/>
        </p:nvSpPr>
        <p:spPr bwMode="auto">
          <a:xfrm>
            <a:off x="5580063" y="27082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21" name="Rectangle 31"/>
          <p:cNvSpPr>
            <a:spLocks noChangeArrowheads="1"/>
          </p:cNvSpPr>
          <p:nvPr/>
        </p:nvSpPr>
        <p:spPr bwMode="auto">
          <a:xfrm>
            <a:off x="6227763" y="27082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22" name="Rectangle 32"/>
          <p:cNvSpPr>
            <a:spLocks noChangeArrowheads="1"/>
          </p:cNvSpPr>
          <p:nvPr/>
        </p:nvSpPr>
        <p:spPr bwMode="auto">
          <a:xfrm>
            <a:off x="6877050" y="2708275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23" name="Rectangle 33"/>
          <p:cNvSpPr>
            <a:spLocks noChangeArrowheads="1"/>
          </p:cNvSpPr>
          <p:nvPr/>
        </p:nvSpPr>
        <p:spPr bwMode="auto">
          <a:xfrm>
            <a:off x="7524750" y="2708275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24" name="Rectangle 34"/>
          <p:cNvSpPr>
            <a:spLocks noChangeArrowheads="1"/>
          </p:cNvSpPr>
          <p:nvPr/>
        </p:nvSpPr>
        <p:spPr bwMode="auto">
          <a:xfrm>
            <a:off x="6877050" y="21336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25" name="Rectangle 35"/>
          <p:cNvSpPr>
            <a:spLocks noChangeArrowheads="1"/>
          </p:cNvSpPr>
          <p:nvPr/>
        </p:nvSpPr>
        <p:spPr bwMode="auto">
          <a:xfrm>
            <a:off x="3635375" y="21336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26" name="Rectangle 36"/>
          <p:cNvSpPr>
            <a:spLocks noChangeArrowheads="1"/>
          </p:cNvSpPr>
          <p:nvPr/>
        </p:nvSpPr>
        <p:spPr bwMode="auto">
          <a:xfrm>
            <a:off x="2987675" y="21336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27" name="Rectangle 37"/>
          <p:cNvSpPr>
            <a:spLocks noChangeArrowheads="1"/>
          </p:cNvSpPr>
          <p:nvPr/>
        </p:nvSpPr>
        <p:spPr bwMode="auto">
          <a:xfrm>
            <a:off x="4932363" y="21336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28" name="Rectangle 38"/>
          <p:cNvSpPr>
            <a:spLocks noChangeArrowheads="1"/>
          </p:cNvSpPr>
          <p:nvPr/>
        </p:nvSpPr>
        <p:spPr bwMode="auto">
          <a:xfrm>
            <a:off x="2339975" y="21336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29" name="Rectangle 39"/>
          <p:cNvSpPr>
            <a:spLocks noChangeArrowheads="1"/>
          </p:cNvSpPr>
          <p:nvPr/>
        </p:nvSpPr>
        <p:spPr bwMode="auto">
          <a:xfrm>
            <a:off x="5580063" y="21336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30" name="Rectangle 40"/>
          <p:cNvSpPr>
            <a:spLocks noChangeArrowheads="1"/>
          </p:cNvSpPr>
          <p:nvPr/>
        </p:nvSpPr>
        <p:spPr bwMode="auto">
          <a:xfrm>
            <a:off x="6227763" y="21336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31" name="Rectangle 41"/>
          <p:cNvSpPr>
            <a:spLocks noChangeArrowheads="1"/>
          </p:cNvSpPr>
          <p:nvPr/>
        </p:nvSpPr>
        <p:spPr bwMode="auto">
          <a:xfrm>
            <a:off x="6227763" y="9810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32" name="Rectangle 42"/>
          <p:cNvSpPr>
            <a:spLocks noChangeArrowheads="1"/>
          </p:cNvSpPr>
          <p:nvPr/>
        </p:nvSpPr>
        <p:spPr bwMode="auto">
          <a:xfrm>
            <a:off x="5580063" y="9810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33" name="Rectangle 43"/>
          <p:cNvSpPr>
            <a:spLocks noChangeArrowheads="1"/>
          </p:cNvSpPr>
          <p:nvPr/>
        </p:nvSpPr>
        <p:spPr bwMode="auto">
          <a:xfrm>
            <a:off x="4932363" y="9810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34" name="Rectangle 44"/>
          <p:cNvSpPr>
            <a:spLocks noChangeArrowheads="1"/>
          </p:cNvSpPr>
          <p:nvPr/>
        </p:nvSpPr>
        <p:spPr bwMode="auto">
          <a:xfrm>
            <a:off x="3635375" y="981075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35" name="Rectangle 45"/>
          <p:cNvSpPr>
            <a:spLocks noChangeArrowheads="1"/>
          </p:cNvSpPr>
          <p:nvPr/>
        </p:nvSpPr>
        <p:spPr bwMode="auto">
          <a:xfrm>
            <a:off x="6877050" y="15573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36" name="Rectangle 46"/>
          <p:cNvSpPr>
            <a:spLocks noChangeArrowheads="1"/>
          </p:cNvSpPr>
          <p:nvPr/>
        </p:nvSpPr>
        <p:spPr bwMode="auto">
          <a:xfrm>
            <a:off x="6227763" y="15573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37" name="Rectangle 47"/>
          <p:cNvSpPr>
            <a:spLocks noChangeArrowheads="1"/>
          </p:cNvSpPr>
          <p:nvPr/>
        </p:nvSpPr>
        <p:spPr bwMode="auto">
          <a:xfrm>
            <a:off x="5580063" y="15573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38" name="Rectangle 48"/>
          <p:cNvSpPr>
            <a:spLocks noChangeArrowheads="1"/>
          </p:cNvSpPr>
          <p:nvPr/>
        </p:nvSpPr>
        <p:spPr bwMode="auto">
          <a:xfrm>
            <a:off x="4932363" y="15573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39" name="Rectangle 49"/>
          <p:cNvSpPr>
            <a:spLocks noChangeArrowheads="1"/>
          </p:cNvSpPr>
          <p:nvPr/>
        </p:nvSpPr>
        <p:spPr bwMode="auto">
          <a:xfrm>
            <a:off x="3635375" y="15573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40" name="Rectangle 50"/>
          <p:cNvSpPr>
            <a:spLocks noChangeArrowheads="1"/>
          </p:cNvSpPr>
          <p:nvPr/>
        </p:nvSpPr>
        <p:spPr bwMode="auto">
          <a:xfrm>
            <a:off x="2987675" y="15573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41" name="Rectangle 51"/>
          <p:cNvSpPr>
            <a:spLocks noChangeArrowheads="1"/>
          </p:cNvSpPr>
          <p:nvPr/>
        </p:nvSpPr>
        <p:spPr bwMode="auto">
          <a:xfrm>
            <a:off x="6877050" y="981075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42" name="Text Box 52"/>
          <p:cNvSpPr txBox="1">
            <a:spLocks noChangeArrowheads="1"/>
          </p:cNvSpPr>
          <p:nvPr/>
        </p:nvSpPr>
        <p:spPr bwMode="auto">
          <a:xfrm>
            <a:off x="3348038" y="1125538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1.</a:t>
            </a:r>
          </a:p>
        </p:txBody>
      </p:sp>
      <p:sp>
        <p:nvSpPr>
          <p:cNvPr id="59443" name="Text Box 53"/>
          <p:cNvSpPr txBox="1">
            <a:spLocks noChangeArrowheads="1"/>
          </p:cNvSpPr>
          <p:nvPr/>
        </p:nvSpPr>
        <p:spPr bwMode="auto">
          <a:xfrm>
            <a:off x="2627313" y="170021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2.</a:t>
            </a:r>
          </a:p>
        </p:txBody>
      </p:sp>
      <p:sp>
        <p:nvSpPr>
          <p:cNvPr id="59444" name="Text Box 54"/>
          <p:cNvSpPr txBox="1">
            <a:spLocks noChangeArrowheads="1"/>
          </p:cNvSpPr>
          <p:nvPr/>
        </p:nvSpPr>
        <p:spPr bwMode="auto">
          <a:xfrm>
            <a:off x="2051050" y="227647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3.</a:t>
            </a:r>
          </a:p>
        </p:txBody>
      </p:sp>
      <p:sp>
        <p:nvSpPr>
          <p:cNvPr id="59445" name="Text Box 55"/>
          <p:cNvSpPr txBox="1">
            <a:spLocks noChangeArrowheads="1"/>
          </p:cNvSpPr>
          <p:nvPr/>
        </p:nvSpPr>
        <p:spPr bwMode="auto">
          <a:xfrm>
            <a:off x="3851275" y="2852738"/>
            <a:ext cx="433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4.</a:t>
            </a:r>
          </a:p>
        </p:txBody>
      </p:sp>
      <p:sp>
        <p:nvSpPr>
          <p:cNvPr id="59446" name="Text Box 56"/>
          <p:cNvSpPr txBox="1">
            <a:spLocks noChangeArrowheads="1"/>
          </p:cNvSpPr>
          <p:nvPr/>
        </p:nvSpPr>
        <p:spPr bwMode="auto">
          <a:xfrm>
            <a:off x="1331913" y="39338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6.</a:t>
            </a:r>
          </a:p>
        </p:txBody>
      </p:sp>
      <p:sp>
        <p:nvSpPr>
          <p:cNvPr id="59447" name="Text Box 57"/>
          <p:cNvSpPr txBox="1">
            <a:spLocks noChangeArrowheads="1"/>
          </p:cNvSpPr>
          <p:nvPr/>
        </p:nvSpPr>
        <p:spPr bwMode="auto">
          <a:xfrm>
            <a:off x="3348038" y="4581525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7.</a:t>
            </a:r>
          </a:p>
        </p:txBody>
      </p:sp>
      <p:sp>
        <p:nvSpPr>
          <p:cNvPr id="59448" name="Text Box 58"/>
          <p:cNvSpPr txBox="1">
            <a:spLocks noChangeArrowheads="1"/>
          </p:cNvSpPr>
          <p:nvPr/>
        </p:nvSpPr>
        <p:spPr bwMode="auto">
          <a:xfrm>
            <a:off x="3779838" y="981075"/>
            <a:ext cx="3743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П</a:t>
            </a:r>
            <a:r>
              <a:rPr lang="ru-RU" sz="3200"/>
              <a:t>        </a:t>
            </a:r>
            <a:r>
              <a:rPr lang="ru-RU" sz="3200" b="1"/>
              <a:t>Ш   К   И   Н</a:t>
            </a:r>
          </a:p>
        </p:txBody>
      </p:sp>
      <p:sp>
        <p:nvSpPr>
          <p:cNvPr id="59449" name="Text Box 59"/>
          <p:cNvSpPr txBox="1">
            <a:spLocks noChangeArrowheads="1"/>
          </p:cNvSpPr>
          <p:nvPr/>
        </p:nvSpPr>
        <p:spPr bwMode="auto">
          <a:xfrm>
            <a:off x="3059113" y="1628775"/>
            <a:ext cx="4537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К    У         К    О   В   О</a:t>
            </a:r>
          </a:p>
        </p:txBody>
      </p:sp>
      <p:sp>
        <p:nvSpPr>
          <p:cNvPr id="59450" name="Text Box 60"/>
          <p:cNvSpPr txBox="1">
            <a:spLocks noChangeArrowheads="1"/>
          </p:cNvSpPr>
          <p:nvPr/>
        </p:nvSpPr>
        <p:spPr bwMode="auto">
          <a:xfrm>
            <a:off x="2339975" y="2133600"/>
            <a:ext cx="5832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 О   С   Т         Н   К    И   Н   О</a:t>
            </a:r>
          </a:p>
        </p:txBody>
      </p:sp>
      <p:sp>
        <p:nvSpPr>
          <p:cNvPr id="59451" name="Text Box 61"/>
          <p:cNvSpPr txBox="1">
            <a:spLocks noChangeArrowheads="1"/>
          </p:cNvSpPr>
          <p:nvPr/>
        </p:nvSpPr>
        <p:spPr bwMode="auto">
          <a:xfrm>
            <a:off x="4211638" y="2781300"/>
            <a:ext cx="39608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       В   О   Р   Е    Ц</a:t>
            </a:r>
          </a:p>
        </p:txBody>
      </p:sp>
      <p:sp>
        <p:nvSpPr>
          <p:cNvPr id="59452" name="Text Box 62"/>
          <p:cNvSpPr txBox="1">
            <a:spLocks noChangeArrowheads="1"/>
          </p:cNvSpPr>
          <p:nvPr/>
        </p:nvSpPr>
        <p:spPr bwMode="auto">
          <a:xfrm>
            <a:off x="395288" y="3284538"/>
            <a:ext cx="3889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П    Л   О   Щ  А   Д</a:t>
            </a:r>
          </a:p>
        </p:txBody>
      </p:sp>
      <p:sp>
        <p:nvSpPr>
          <p:cNvPr id="59453" name="Text Box 63"/>
          <p:cNvSpPr txBox="1">
            <a:spLocks noChangeArrowheads="1"/>
          </p:cNvSpPr>
          <p:nvPr/>
        </p:nvSpPr>
        <p:spPr bwMode="auto">
          <a:xfrm>
            <a:off x="1619250" y="3860800"/>
            <a:ext cx="4537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 А    В   Т   О         У   С</a:t>
            </a:r>
          </a:p>
        </p:txBody>
      </p:sp>
      <p:sp>
        <p:nvSpPr>
          <p:cNvPr id="84032" name="Text Box 64"/>
          <p:cNvSpPr txBox="1">
            <a:spLocks noChangeArrowheads="1"/>
          </p:cNvSpPr>
          <p:nvPr/>
        </p:nvSpPr>
        <p:spPr bwMode="auto">
          <a:xfrm>
            <a:off x="539750" y="5661025"/>
            <a:ext cx="7777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7. Название дома бояр Романовых.</a:t>
            </a:r>
          </a:p>
        </p:txBody>
      </p:sp>
      <p:sp>
        <p:nvSpPr>
          <p:cNvPr id="84033" name="Text Box 65"/>
          <p:cNvSpPr txBox="1">
            <a:spLocks noChangeArrowheads="1"/>
          </p:cNvSpPr>
          <p:nvPr/>
        </p:nvSpPr>
        <p:spPr bwMode="auto">
          <a:xfrm>
            <a:off x="3563938" y="4437063"/>
            <a:ext cx="39608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 П         Л    А   Т   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4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4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4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32" grpId="0"/>
      <p:bldP spid="8403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ChangeArrowheads="1"/>
          </p:cNvSpPr>
          <p:nvPr/>
        </p:nvSpPr>
        <p:spPr bwMode="auto">
          <a:xfrm>
            <a:off x="4284663" y="27082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Д</a:t>
            </a:r>
          </a:p>
        </p:txBody>
      </p:sp>
      <p:sp>
        <p:nvSpPr>
          <p:cNvPr id="60419" name="Rectangle 5"/>
          <p:cNvSpPr>
            <a:spLocks noChangeArrowheads="1"/>
          </p:cNvSpPr>
          <p:nvPr/>
        </p:nvSpPr>
        <p:spPr bwMode="auto">
          <a:xfrm>
            <a:off x="4932363" y="38608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20" name="Rectangle 6"/>
          <p:cNvSpPr>
            <a:spLocks noChangeArrowheads="1"/>
          </p:cNvSpPr>
          <p:nvPr/>
        </p:nvSpPr>
        <p:spPr bwMode="auto">
          <a:xfrm>
            <a:off x="1692275" y="38608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21" name="Rectangle 7"/>
          <p:cNvSpPr>
            <a:spLocks noChangeArrowheads="1"/>
          </p:cNvSpPr>
          <p:nvPr/>
        </p:nvSpPr>
        <p:spPr bwMode="auto">
          <a:xfrm>
            <a:off x="2339975" y="38608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22" name="Rectangle 8"/>
          <p:cNvSpPr>
            <a:spLocks noChangeArrowheads="1"/>
          </p:cNvSpPr>
          <p:nvPr/>
        </p:nvSpPr>
        <p:spPr bwMode="auto">
          <a:xfrm>
            <a:off x="3635375" y="38608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23" name="Rectangle 9"/>
          <p:cNvSpPr>
            <a:spLocks noChangeArrowheads="1"/>
          </p:cNvSpPr>
          <p:nvPr/>
        </p:nvSpPr>
        <p:spPr bwMode="auto">
          <a:xfrm>
            <a:off x="2987675" y="38608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24" name="Rectangle 10"/>
          <p:cNvSpPr>
            <a:spLocks noChangeArrowheads="1"/>
          </p:cNvSpPr>
          <p:nvPr/>
        </p:nvSpPr>
        <p:spPr bwMode="auto">
          <a:xfrm>
            <a:off x="5580063" y="38608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25" name="Rectangle 11"/>
          <p:cNvSpPr>
            <a:spLocks noChangeArrowheads="1"/>
          </p:cNvSpPr>
          <p:nvPr/>
        </p:nvSpPr>
        <p:spPr bwMode="auto">
          <a:xfrm>
            <a:off x="4284663" y="9810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У</a:t>
            </a:r>
          </a:p>
        </p:txBody>
      </p:sp>
      <p:sp>
        <p:nvSpPr>
          <p:cNvPr id="60426" name="Rectangle 12"/>
          <p:cNvSpPr>
            <a:spLocks noChangeArrowheads="1"/>
          </p:cNvSpPr>
          <p:nvPr/>
        </p:nvSpPr>
        <p:spPr bwMode="auto">
          <a:xfrm>
            <a:off x="3635375" y="32845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27" name="Rectangle 13"/>
          <p:cNvSpPr>
            <a:spLocks noChangeArrowheads="1"/>
          </p:cNvSpPr>
          <p:nvPr/>
        </p:nvSpPr>
        <p:spPr bwMode="auto">
          <a:xfrm>
            <a:off x="4284663" y="38608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Б</a:t>
            </a:r>
          </a:p>
        </p:txBody>
      </p:sp>
      <p:sp>
        <p:nvSpPr>
          <p:cNvPr id="60428" name="Rectangle 14"/>
          <p:cNvSpPr>
            <a:spLocks noChangeArrowheads="1"/>
          </p:cNvSpPr>
          <p:nvPr/>
        </p:nvSpPr>
        <p:spPr bwMode="auto">
          <a:xfrm>
            <a:off x="3635375" y="4437063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29" name="Rectangle 15"/>
          <p:cNvSpPr>
            <a:spLocks noChangeArrowheads="1"/>
          </p:cNvSpPr>
          <p:nvPr/>
        </p:nvSpPr>
        <p:spPr bwMode="auto">
          <a:xfrm>
            <a:off x="2987675" y="32845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30" name="Rectangle 16"/>
          <p:cNvSpPr>
            <a:spLocks noChangeArrowheads="1"/>
          </p:cNvSpPr>
          <p:nvPr/>
        </p:nvSpPr>
        <p:spPr bwMode="auto">
          <a:xfrm>
            <a:off x="2339975" y="32845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31" name="Rectangle 17"/>
          <p:cNvSpPr>
            <a:spLocks noChangeArrowheads="1"/>
          </p:cNvSpPr>
          <p:nvPr/>
        </p:nvSpPr>
        <p:spPr bwMode="auto">
          <a:xfrm>
            <a:off x="1692275" y="32845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32" name="Rectangle 18"/>
          <p:cNvSpPr>
            <a:spLocks noChangeArrowheads="1"/>
          </p:cNvSpPr>
          <p:nvPr/>
        </p:nvSpPr>
        <p:spPr bwMode="auto">
          <a:xfrm>
            <a:off x="1042988" y="32845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33" name="Rectangle 19"/>
          <p:cNvSpPr>
            <a:spLocks noChangeArrowheads="1"/>
          </p:cNvSpPr>
          <p:nvPr/>
        </p:nvSpPr>
        <p:spPr bwMode="auto">
          <a:xfrm>
            <a:off x="395288" y="32845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34" name="Rectangle 20"/>
          <p:cNvSpPr>
            <a:spLocks noChangeArrowheads="1"/>
          </p:cNvSpPr>
          <p:nvPr/>
        </p:nvSpPr>
        <p:spPr bwMode="auto">
          <a:xfrm>
            <a:off x="4284663" y="32845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Ь</a:t>
            </a:r>
          </a:p>
        </p:txBody>
      </p:sp>
      <p:sp>
        <p:nvSpPr>
          <p:cNvPr id="60435" name="Rectangle 21"/>
          <p:cNvSpPr>
            <a:spLocks noChangeArrowheads="1"/>
          </p:cNvSpPr>
          <p:nvPr/>
        </p:nvSpPr>
        <p:spPr bwMode="auto">
          <a:xfrm>
            <a:off x="4284663" y="4437063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60436" name="Rectangle 22"/>
          <p:cNvSpPr>
            <a:spLocks noChangeArrowheads="1"/>
          </p:cNvSpPr>
          <p:nvPr/>
        </p:nvSpPr>
        <p:spPr bwMode="auto">
          <a:xfrm>
            <a:off x="4932363" y="4437063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37" name="Rectangle 23"/>
          <p:cNvSpPr>
            <a:spLocks noChangeArrowheads="1"/>
          </p:cNvSpPr>
          <p:nvPr/>
        </p:nvSpPr>
        <p:spPr bwMode="auto">
          <a:xfrm>
            <a:off x="5580063" y="4437063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38" name="Rectangle 24"/>
          <p:cNvSpPr>
            <a:spLocks noChangeArrowheads="1"/>
          </p:cNvSpPr>
          <p:nvPr/>
        </p:nvSpPr>
        <p:spPr bwMode="auto">
          <a:xfrm>
            <a:off x="6227763" y="4437063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39" name="Rectangle 25"/>
          <p:cNvSpPr>
            <a:spLocks noChangeArrowheads="1"/>
          </p:cNvSpPr>
          <p:nvPr/>
        </p:nvSpPr>
        <p:spPr bwMode="auto">
          <a:xfrm>
            <a:off x="6877050" y="4437063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40" name="Rectangle 26"/>
          <p:cNvSpPr>
            <a:spLocks noChangeArrowheads="1"/>
          </p:cNvSpPr>
          <p:nvPr/>
        </p:nvSpPr>
        <p:spPr bwMode="auto">
          <a:xfrm>
            <a:off x="4284663" y="15573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60441" name="Rectangle 27"/>
          <p:cNvSpPr>
            <a:spLocks noChangeArrowheads="1"/>
          </p:cNvSpPr>
          <p:nvPr/>
        </p:nvSpPr>
        <p:spPr bwMode="auto">
          <a:xfrm>
            <a:off x="4932363" y="27082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42" name="Rectangle 28"/>
          <p:cNvSpPr>
            <a:spLocks noChangeArrowheads="1"/>
          </p:cNvSpPr>
          <p:nvPr/>
        </p:nvSpPr>
        <p:spPr bwMode="auto">
          <a:xfrm>
            <a:off x="4284663" y="21336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60443" name="Rectangle 29"/>
          <p:cNvSpPr>
            <a:spLocks noChangeArrowheads="1"/>
          </p:cNvSpPr>
          <p:nvPr/>
        </p:nvSpPr>
        <p:spPr bwMode="auto">
          <a:xfrm>
            <a:off x="7524750" y="21336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44" name="Rectangle 30"/>
          <p:cNvSpPr>
            <a:spLocks noChangeArrowheads="1"/>
          </p:cNvSpPr>
          <p:nvPr/>
        </p:nvSpPr>
        <p:spPr bwMode="auto">
          <a:xfrm>
            <a:off x="5580063" y="27082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45" name="Rectangle 31"/>
          <p:cNvSpPr>
            <a:spLocks noChangeArrowheads="1"/>
          </p:cNvSpPr>
          <p:nvPr/>
        </p:nvSpPr>
        <p:spPr bwMode="auto">
          <a:xfrm>
            <a:off x="6227763" y="27082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46" name="Rectangle 32"/>
          <p:cNvSpPr>
            <a:spLocks noChangeArrowheads="1"/>
          </p:cNvSpPr>
          <p:nvPr/>
        </p:nvSpPr>
        <p:spPr bwMode="auto">
          <a:xfrm>
            <a:off x="6877050" y="2708275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47" name="Rectangle 33"/>
          <p:cNvSpPr>
            <a:spLocks noChangeArrowheads="1"/>
          </p:cNvSpPr>
          <p:nvPr/>
        </p:nvSpPr>
        <p:spPr bwMode="auto">
          <a:xfrm>
            <a:off x="7524750" y="2708275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48" name="Rectangle 34"/>
          <p:cNvSpPr>
            <a:spLocks noChangeArrowheads="1"/>
          </p:cNvSpPr>
          <p:nvPr/>
        </p:nvSpPr>
        <p:spPr bwMode="auto">
          <a:xfrm>
            <a:off x="6877050" y="21336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49" name="Rectangle 35"/>
          <p:cNvSpPr>
            <a:spLocks noChangeArrowheads="1"/>
          </p:cNvSpPr>
          <p:nvPr/>
        </p:nvSpPr>
        <p:spPr bwMode="auto">
          <a:xfrm>
            <a:off x="3635375" y="21336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50" name="Rectangle 36"/>
          <p:cNvSpPr>
            <a:spLocks noChangeArrowheads="1"/>
          </p:cNvSpPr>
          <p:nvPr/>
        </p:nvSpPr>
        <p:spPr bwMode="auto">
          <a:xfrm>
            <a:off x="2987675" y="21336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51" name="Rectangle 37"/>
          <p:cNvSpPr>
            <a:spLocks noChangeArrowheads="1"/>
          </p:cNvSpPr>
          <p:nvPr/>
        </p:nvSpPr>
        <p:spPr bwMode="auto">
          <a:xfrm>
            <a:off x="4932363" y="21336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52" name="Rectangle 38"/>
          <p:cNvSpPr>
            <a:spLocks noChangeArrowheads="1"/>
          </p:cNvSpPr>
          <p:nvPr/>
        </p:nvSpPr>
        <p:spPr bwMode="auto">
          <a:xfrm>
            <a:off x="2339975" y="2133600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53" name="Rectangle 39"/>
          <p:cNvSpPr>
            <a:spLocks noChangeArrowheads="1"/>
          </p:cNvSpPr>
          <p:nvPr/>
        </p:nvSpPr>
        <p:spPr bwMode="auto">
          <a:xfrm>
            <a:off x="5580063" y="21336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54" name="Rectangle 40"/>
          <p:cNvSpPr>
            <a:spLocks noChangeArrowheads="1"/>
          </p:cNvSpPr>
          <p:nvPr/>
        </p:nvSpPr>
        <p:spPr bwMode="auto">
          <a:xfrm>
            <a:off x="6227763" y="2133600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55" name="Rectangle 41"/>
          <p:cNvSpPr>
            <a:spLocks noChangeArrowheads="1"/>
          </p:cNvSpPr>
          <p:nvPr/>
        </p:nvSpPr>
        <p:spPr bwMode="auto">
          <a:xfrm>
            <a:off x="6227763" y="9810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56" name="Rectangle 42"/>
          <p:cNvSpPr>
            <a:spLocks noChangeArrowheads="1"/>
          </p:cNvSpPr>
          <p:nvPr/>
        </p:nvSpPr>
        <p:spPr bwMode="auto">
          <a:xfrm>
            <a:off x="5580063" y="9810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57" name="Rectangle 43"/>
          <p:cNvSpPr>
            <a:spLocks noChangeArrowheads="1"/>
          </p:cNvSpPr>
          <p:nvPr/>
        </p:nvSpPr>
        <p:spPr bwMode="auto">
          <a:xfrm>
            <a:off x="4932363" y="981075"/>
            <a:ext cx="6492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58" name="Rectangle 44"/>
          <p:cNvSpPr>
            <a:spLocks noChangeArrowheads="1"/>
          </p:cNvSpPr>
          <p:nvPr/>
        </p:nvSpPr>
        <p:spPr bwMode="auto">
          <a:xfrm>
            <a:off x="3635375" y="981075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59" name="Rectangle 45"/>
          <p:cNvSpPr>
            <a:spLocks noChangeArrowheads="1"/>
          </p:cNvSpPr>
          <p:nvPr/>
        </p:nvSpPr>
        <p:spPr bwMode="auto">
          <a:xfrm>
            <a:off x="6877050" y="15573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60" name="Rectangle 46"/>
          <p:cNvSpPr>
            <a:spLocks noChangeArrowheads="1"/>
          </p:cNvSpPr>
          <p:nvPr/>
        </p:nvSpPr>
        <p:spPr bwMode="auto">
          <a:xfrm>
            <a:off x="6227763" y="15573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61" name="Rectangle 47"/>
          <p:cNvSpPr>
            <a:spLocks noChangeArrowheads="1"/>
          </p:cNvSpPr>
          <p:nvPr/>
        </p:nvSpPr>
        <p:spPr bwMode="auto">
          <a:xfrm>
            <a:off x="5580063" y="15573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62" name="Rectangle 48"/>
          <p:cNvSpPr>
            <a:spLocks noChangeArrowheads="1"/>
          </p:cNvSpPr>
          <p:nvPr/>
        </p:nvSpPr>
        <p:spPr bwMode="auto">
          <a:xfrm>
            <a:off x="4932363" y="1557338"/>
            <a:ext cx="6492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63" name="Rectangle 49"/>
          <p:cNvSpPr>
            <a:spLocks noChangeArrowheads="1"/>
          </p:cNvSpPr>
          <p:nvPr/>
        </p:nvSpPr>
        <p:spPr bwMode="auto">
          <a:xfrm>
            <a:off x="3635375" y="15573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64" name="Rectangle 50"/>
          <p:cNvSpPr>
            <a:spLocks noChangeArrowheads="1"/>
          </p:cNvSpPr>
          <p:nvPr/>
        </p:nvSpPr>
        <p:spPr bwMode="auto">
          <a:xfrm>
            <a:off x="2987675" y="1557338"/>
            <a:ext cx="6492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65" name="Rectangle 51"/>
          <p:cNvSpPr>
            <a:spLocks noChangeArrowheads="1"/>
          </p:cNvSpPr>
          <p:nvPr/>
        </p:nvSpPr>
        <p:spPr bwMode="auto">
          <a:xfrm>
            <a:off x="6877050" y="981075"/>
            <a:ext cx="649288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66" name="Text Box 52"/>
          <p:cNvSpPr txBox="1">
            <a:spLocks noChangeArrowheads="1"/>
          </p:cNvSpPr>
          <p:nvPr/>
        </p:nvSpPr>
        <p:spPr bwMode="auto">
          <a:xfrm>
            <a:off x="3348038" y="1125538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1.</a:t>
            </a:r>
          </a:p>
        </p:txBody>
      </p:sp>
      <p:sp>
        <p:nvSpPr>
          <p:cNvPr id="60467" name="Text Box 53"/>
          <p:cNvSpPr txBox="1">
            <a:spLocks noChangeArrowheads="1"/>
          </p:cNvSpPr>
          <p:nvPr/>
        </p:nvSpPr>
        <p:spPr bwMode="auto">
          <a:xfrm>
            <a:off x="2627313" y="170021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2.</a:t>
            </a:r>
          </a:p>
        </p:txBody>
      </p:sp>
      <p:sp>
        <p:nvSpPr>
          <p:cNvPr id="60468" name="Text Box 54"/>
          <p:cNvSpPr txBox="1">
            <a:spLocks noChangeArrowheads="1"/>
          </p:cNvSpPr>
          <p:nvPr/>
        </p:nvSpPr>
        <p:spPr bwMode="auto">
          <a:xfrm>
            <a:off x="2051050" y="227647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3.</a:t>
            </a:r>
          </a:p>
        </p:txBody>
      </p:sp>
      <p:sp>
        <p:nvSpPr>
          <p:cNvPr id="60469" name="Text Box 55"/>
          <p:cNvSpPr txBox="1">
            <a:spLocks noChangeArrowheads="1"/>
          </p:cNvSpPr>
          <p:nvPr/>
        </p:nvSpPr>
        <p:spPr bwMode="auto">
          <a:xfrm>
            <a:off x="3851275" y="2852738"/>
            <a:ext cx="433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4.</a:t>
            </a:r>
          </a:p>
        </p:txBody>
      </p:sp>
      <p:sp>
        <p:nvSpPr>
          <p:cNvPr id="60470" name="Text Box 56"/>
          <p:cNvSpPr txBox="1">
            <a:spLocks noChangeArrowheads="1"/>
          </p:cNvSpPr>
          <p:nvPr/>
        </p:nvSpPr>
        <p:spPr bwMode="auto">
          <a:xfrm>
            <a:off x="1331913" y="39338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6.</a:t>
            </a:r>
          </a:p>
        </p:txBody>
      </p:sp>
      <p:sp>
        <p:nvSpPr>
          <p:cNvPr id="60471" name="Text Box 57"/>
          <p:cNvSpPr txBox="1">
            <a:spLocks noChangeArrowheads="1"/>
          </p:cNvSpPr>
          <p:nvPr/>
        </p:nvSpPr>
        <p:spPr bwMode="auto">
          <a:xfrm>
            <a:off x="3348038" y="4581525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7.</a:t>
            </a:r>
          </a:p>
        </p:txBody>
      </p:sp>
      <p:sp>
        <p:nvSpPr>
          <p:cNvPr id="60472" name="Text Box 59"/>
          <p:cNvSpPr txBox="1">
            <a:spLocks noChangeArrowheads="1"/>
          </p:cNvSpPr>
          <p:nvPr/>
        </p:nvSpPr>
        <p:spPr bwMode="auto">
          <a:xfrm>
            <a:off x="0" y="3357563"/>
            <a:ext cx="414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4"/>
          <p:cNvSpPr txBox="1">
            <a:spLocks noChangeArrowheads="1"/>
          </p:cNvSpPr>
          <p:nvPr/>
        </p:nvSpPr>
        <p:spPr bwMode="auto">
          <a:xfrm>
            <a:off x="900113" y="188913"/>
            <a:ext cx="72723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Соотнеси название и определение</a:t>
            </a:r>
          </a:p>
        </p:txBody>
      </p:sp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684213" y="1196975"/>
            <a:ext cx="3167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1444" name="Text Box 6"/>
          <p:cNvSpPr txBox="1">
            <a:spLocks noChangeArrowheads="1"/>
          </p:cNvSpPr>
          <p:nvPr/>
        </p:nvSpPr>
        <p:spPr bwMode="auto">
          <a:xfrm>
            <a:off x="0" y="981075"/>
            <a:ext cx="34194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1. Керамические (глиняные)  плитки для облицовки стен, каминов, печей.</a:t>
            </a:r>
          </a:p>
        </p:txBody>
      </p:sp>
      <p:sp>
        <p:nvSpPr>
          <p:cNvPr id="61445" name="Text Box 7"/>
          <p:cNvSpPr txBox="1">
            <a:spLocks noChangeArrowheads="1"/>
          </p:cNvSpPr>
          <p:nvPr/>
        </p:nvSpPr>
        <p:spPr bwMode="auto">
          <a:xfrm>
            <a:off x="684213" y="2997200"/>
            <a:ext cx="3024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1446" name="Text Box 8"/>
          <p:cNvSpPr txBox="1">
            <a:spLocks noChangeArrowheads="1"/>
          </p:cNvSpPr>
          <p:nvPr/>
        </p:nvSpPr>
        <p:spPr bwMode="auto">
          <a:xfrm>
            <a:off x="179388" y="2060575"/>
            <a:ext cx="36734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663300"/>
                </a:solidFill>
              </a:rPr>
              <a:t>2. Здания и другие сооружения, которые нас окружают и необходимы людям для их жизни и деятельности.</a:t>
            </a:r>
            <a:endParaRPr lang="ru-RU"/>
          </a:p>
        </p:txBody>
      </p:sp>
      <p:sp>
        <p:nvSpPr>
          <p:cNvPr id="61447" name="Text Box 9"/>
          <p:cNvSpPr txBox="1">
            <a:spLocks noChangeArrowheads="1"/>
          </p:cNvSpPr>
          <p:nvPr/>
        </p:nvSpPr>
        <p:spPr bwMode="auto">
          <a:xfrm>
            <a:off x="1403350" y="3500438"/>
            <a:ext cx="3240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660066"/>
                </a:solidFill>
              </a:rPr>
              <a:t>3. Обработанная круглая вертикальная опора.</a:t>
            </a:r>
          </a:p>
        </p:txBody>
      </p:sp>
      <p:sp>
        <p:nvSpPr>
          <p:cNvPr id="61448" name="Text Box 10"/>
          <p:cNvSpPr txBox="1">
            <a:spLocks noChangeArrowheads="1"/>
          </p:cNvSpPr>
          <p:nvPr/>
        </p:nvSpPr>
        <p:spPr bwMode="auto">
          <a:xfrm>
            <a:off x="684213" y="4292600"/>
            <a:ext cx="41036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0000FF"/>
                </a:solidFill>
              </a:rPr>
              <a:t>4. Длинное крытое помещение, </a:t>
            </a:r>
          </a:p>
          <a:p>
            <a:r>
              <a:rPr lang="ru-RU">
                <a:solidFill>
                  <a:srgbClr val="0000FF"/>
                </a:solidFill>
              </a:rPr>
              <a:t>   в котором одна из стен заменена колоннами или столбами.</a:t>
            </a:r>
          </a:p>
        </p:txBody>
      </p:sp>
      <p:sp>
        <p:nvSpPr>
          <p:cNvPr id="61449" name="Text Box 11"/>
          <p:cNvSpPr txBox="1">
            <a:spLocks noChangeArrowheads="1"/>
          </p:cNvSpPr>
          <p:nvPr/>
        </p:nvSpPr>
        <p:spPr bwMode="auto">
          <a:xfrm>
            <a:off x="1116013" y="5589588"/>
            <a:ext cx="36004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>
                <a:solidFill>
                  <a:srgbClr val="FF0000"/>
                </a:solidFill>
              </a:rPr>
              <a:t>5. Загородные дворцы с большими парками и прудами.</a:t>
            </a:r>
          </a:p>
        </p:txBody>
      </p:sp>
      <p:sp>
        <p:nvSpPr>
          <p:cNvPr id="61450" name="Text Box 12"/>
          <p:cNvSpPr txBox="1">
            <a:spLocks noChangeArrowheads="1"/>
          </p:cNvSpPr>
          <p:nvPr/>
        </p:nvSpPr>
        <p:spPr bwMode="auto">
          <a:xfrm>
            <a:off x="6011863" y="4508500"/>
            <a:ext cx="2592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3399"/>
                </a:solidFill>
              </a:rPr>
              <a:t>4. И з р а з ц ы</a:t>
            </a:r>
          </a:p>
        </p:txBody>
      </p:sp>
      <p:sp>
        <p:nvSpPr>
          <p:cNvPr id="61451" name="Text Box 13"/>
          <p:cNvSpPr txBox="1">
            <a:spLocks noChangeArrowheads="1"/>
          </p:cNvSpPr>
          <p:nvPr/>
        </p:nvSpPr>
        <p:spPr bwMode="auto">
          <a:xfrm>
            <a:off x="5724525" y="1989138"/>
            <a:ext cx="259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00FF"/>
                </a:solidFill>
              </a:rPr>
              <a:t>2. У с а д ь б а</a:t>
            </a:r>
          </a:p>
        </p:txBody>
      </p:sp>
      <p:sp>
        <p:nvSpPr>
          <p:cNvPr id="61452" name="Text Box 16"/>
          <p:cNvSpPr txBox="1">
            <a:spLocks noChangeArrowheads="1"/>
          </p:cNvSpPr>
          <p:nvPr/>
        </p:nvSpPr>
        <p:spPr bwMode="auto">
          <a:xfrm>
            <a:off x="5435600" y="1052513"/>
            <a:ext cx="2665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660066"/>
                </a:solidFill>
              </a:rPr>
              <a:t>1. Г а л е р е я</a:t>
            </a:r>
          </a:p>
        </p:txBody>
      </p:sp>
      <p:sp>
        <p:nvSpPr>
          <p:cNvPr id="61453" name="Text Box 17"/>
          <p:cNvSpPr txBox="1">
            <a:spLocks noChangeArrowheads="1"/>
          </p:cNvSpPr>
          <p:nvPr/>
        </p:nvSpPr>
        <p:spPr bwMode="auto">
          <a:xfrm>
            <a:off x="6227763" y="3357563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663300"/>
                </a:solidFill>
              </a:rPr>
              <a:t>3. К о л о н н а</a:t>
            </a:r>
          </a:p>
        </p:txBody>
      </p:sp>
      <p:sp>
        <p:nvSpPr>
          <p:cNvPr id="61454" name="Text Box 18"/>
          <p:cNvSpPr txBox="1">
            <a:spLocks noChangeArrowheads="1"/>
          </p:cNvSpPr>
          <p:nvPr/>
        </p:nvSpPr>
        <p:spPr bwMode="auto">
          <a:xfrm>
            <a:off x="5580063" y="5661025"/>
            <a:ext cx="3313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0000"/>
                </a:solidFill>
              </a:rPr>
              <a:t>5. А р х и т е к т у р а</a:t>
            </a:r>
          </a:p>
        </p:txBody>
      </p:sp>
      <p:sp>
        <p:nvSpPr>
          <p:cNvPr id="88083" name="Line 19"/>
          <p:cNvSpPr>
            <a:spLocks noChangeShapeType="1"/>
          </p:cNvSpPr>
          <p:nvPr/>
        </p:nvSpPr>
        <p:spPr bwMode="auto">
          <a:xfrm flipH="1">
            <a:off x="4500563" y="1412875"/>
            <a:ext cx="1079500" cy="30956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8084" name="Line 20"/>
          <p:cNvSpPr>
            <a:spLocks noChangeShapeType="1"/>
          </p:cNvSpPr>
          <p:nvPr/>
        </p:nvSpPr>
        <p:spPr bwMode="auto">
          <a:xfrm flipH="1">
            <a:off x="4572000" y="2420938"/>
            <a:ext cx="1584325" cy="3384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8085" name="Line 21"/>
          <p:cNvSpPr>
            <a:spLocks noChangeShapeType="1"/>
          </p:cNvSpPr>
          <p:nvPr/>
        </p:nvSpPr>
        <p:spPr bwMode="auto">
          <a:xfrm flipH="1" flipV="1">
            <a:off x="3419475" y="1484313"/>
            <a:ext cx="2665413" cy="3313112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8086" name="Line 22"/>
          <p:cNvSpPr>
            <a:spLocks noChangeShapeType="1"/>
          </p:cNvSpPr>
          <p:nvPr/>
        </p:nvSpPr>
        <p:spPr bwMode="auto">
          <a:xfrm flipH="1">
            <a:off x="4284663" y="3716338"/>
            <a:ext cx="1943100" cy="288925"/>
          </a:xfrm>
          <a:prstGeom prst="line">
            <a:avLst/>
          </a:prstGeom>
          <a:noFill/>
          <a:ln w="19050">
            <a:solidFill>
              <a:srgbClr val="00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8087" name="Line 23"/>
          <p:cNvSpPr>
            <a:spLocks noChangeShapeType="1"/>
          </p:cNvSpPr>
          <p:nvPr/>
        </p:nvSpPr>
        <p:spPr bwMode="auto">
          <a:xfrm>
            <a:off x="3635375" y="2636838"/>
            <a:ext cx="2376488" cy="28797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8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8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88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88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3" grpId="0" animBg="1"/>
      <p:bldP spid="88084" grpId="0" animBg="1"/>
      <p:bldP spid="88085" grpId="0" animBg="1"/>
      <p:bldP spid="88086" grpId="0" animBg="1"/>
      <p:bldP spid="8808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52513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tx1"/>
                </a:solidFill>
              </a:rPr>
              <a:t>Закончи предложения:</a:t>
            </a:r>
            <a:br>
              <a:rPr lang="ru-RU" sz="4000" smtClean="0">
                <a:solidFill>
                  <a:schemeClr val="tx1"/>
                </a:solidFill>
              </a:rPr>
            </a:br>
            <a:endParaRPr lang="ru-RU" sz="4000" smtClean="0">
              <a:solidFill>
                <a:schemeClr val="tx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636838"/>
            <a:ext cx="4103687" cy="6048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ru-RU" sz="3600" smtClean="0"/>
              <a:t>5. Здесь работает</a:t>
            </a:r>
            <a:endParaRPr lang="ru-RU" smtClean="0"/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1150938" y="3357563"/>
            <a:ext cx="799306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>
                <a:solidFill>
                  <a:srgbClr val="663300"/>
                </a:solidFill>
              </a:rPr>
              <a:t>Правительство Москвы </a:t>
            </a:r>
            <a:r>
              <a:rPr lang="en-US" sz="3600">
                <a:solidFill>
                  <a:srgbClr val="663300"/>
                </a:solidFill>
              </a:rPr>
              <a:t>                    </a:t>
            </a:r>
            <a:r>
              <a:rPr lang="ru-RU" sz="3600">
                <a:solidFill>
                  <a:srgbClr val="663300"/>
                </a:solidFill>
              </a:rPr>
              <a:t>и </a:t>
            </a:r>
            <a:r>
              <a:rPr lang="en-US" sz="3600">
                <a:solidFill>
                  <a:srgbClr val="663300"/>
                </a:solidFill>
              </a:rPr>
              <a:t>                                                     </a:t>
            </a:r>
            <a:r>
              <a:rPr lang="ru-RU" sz="3600">
                <a:solidFill>
                  <a:srgbClr val="663300"/>
                </a:solidFill>
              </a:rPr>
              <a:t>мэр Лужков Юрий</a:t>
            </a:r>
            <a:r>
              <a:rPr lang="en-US" sz="3600">
                <a:solidFill>
                  <a:srgbClr val="663300"/>
                </a:solidFill>
              </a:rPr>
              <a:t> </a:t>
            </a:r>
            <a:r>
              <a:rPr lang="ru-RU" sz="3600">
                <a:solidFill>
                  <a:srgbClr val="663300"/>
                </a:solidFill>
              </a:rPr>
              <a:t>Михайлович.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4716463" y="2349500"/>
            <a:ext cx="23050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5400"/>
              <a:t>…….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/>
      <p:bldP spid="931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76250"/>
          </a:xfrm>
        </p:spPr>
        <p:txBody>
          <a:bodyPr/>
          <a:lstStyle/>
          <a:p>
            <a:pPr eaLnBrk="1" hangingPunct="1"/>
            <a:r>
              <a:rPr lang="ru-RU" sz="3200" smtClean="0"/>
              <a:t>Игра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832475"/>
          </a:xfrm>
        </p:spPr>
        <p:txBody>
          <a:bodyPr/>
          <a:lstStyle/>
          <a:p>
            <a:pPr eaLnBrk="1" hangingPunct="1"/>
            <a:r>
              <a:rPr lang="ru-RU" smtClean="0"/>
              <a:t>Какие здания расположены на Тверской улице?</a:t>
            </a:r>
          </a:p>
        </p:txBody>
      </p:sp>
      <p:pic>
        <p:nvPicPr>
          <p:cNvPr id="10244" name="Picture 5" descr="картинки"/>
          <p:cNvPicPr>
            <a:picLocks noChangeAspect="1" noChangeArrowheads="1"/>
          </p:cNvPicPr>
          <p:nvPr/>
        </p:nvPicPr>
        <p:blipFill>
          <a:blip r:embed="rId2" cstate="print">
            <a:lum bright="-12000" contrast="30000"/>
          </a:blip>
          <a:srcRect/>
          <a:stretch>
            <a:fillRect/>
          </a:stretch>
        </p:blipFill>
        <p:spPr bwMode="auto">
          <a:xfrm rot="-250559">
            <a:off x="611188" y="1557338"/>
            <a:ext cx="3675062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картинки"/>
          <p:cNvPicPr>
            <a:picLocks noChangeAspect="1" noChangeArrowheads="1"/>
          </p:cNvPicPr>
          <p:nvPr/>
        </p:nvPicPr>
        <p:blipFill>
          <a:blip r:embed="rId3" cstate="print">
            <a:lum bright="-12000" contrast="24000"/>
          </a:blip>
          <a:srcRect/>
          <a:stretch>
            <a:fillRect/>
          </a:stretch>
        </p:blipFill>
        <p:spPr bwMode="auto">
          <a:xfrm rot="-247958">
            <a:off x="3059113" y="4221163"/>
            <a:ext cx="31686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картинки"/>
          <p:cNvPicPr>
            <a:picLocks noChangeAspect="1" noChangeArrowheads="1"/>
          </p:cNvPicPr>
          <p:nvPr/>
        </p:nvPicPr>
        <p:blipFill>
          <a:blip r:embed="rId4" cstate="print">
            <a:lum bright="-18000" contrast="42000"/>
          </a:blip>
          <a:srcRect/>
          <a:stretch>
            <a:fillRect/>
          </a:stretch>
        </p:blipFill>
        <p:spPr bwMode="auto">
          <a:xfrm rot="-206455">
            <a:off x="5435600" y="1484313"/>
            <a:ext cx="3400425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39750" y="4149725"/>
            <a:ext cx="2447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006600"/>
                </a:solidFill>
              </a:rPr>
              <a:t>г</a:t>
            </a:r>
            <a:r>
              <a:rPr lang="ru-RU" sz="3200" b="1">
                <a:solidFill>
                  <a:srgbClr val="660066"/>
                </a:solidFill>
              </a:rPr>
              <a:t>о</a:t>
            </a:r>
            <a:r>
              <a:rPr lang="ru-RU" sz="3200" b="1">
                <a:solidFill>
                  <a:schemeClr val="accent2"/>
                </a:solidFill>
              </a:rPr>
              <a:t>с</a:t>
            </a:r>
            <a:r>
              <a:rPr lang="ru-RU" sz="3200" b="1">
                <a:solidFill>
                  <a:srgbClr val="FF0000"/>
                </a:solidFill>
              </a:rPr>
              <a:t>т</a:t>
            </a:r>
            <a:r>
              <a:rPr lang="ru-RU" sz="3200" b="1">
                <a:solidFill>
                  <a:srgbClr val="0000FF"/>
                </a:solidFill>
              </a:rPr>
              <a:t>и</a:t>
            </a:r>
            <a:r>
              <a:rPr lang="ru-RU" sz="3200" b="1">
                <a:solidFill>
                  <a:srgbClr val="FF0000"/>
                </a:solidFill>
              </a:rPr>
              <a:t>н</a:t>
            </a:r>
            <a:r>
              <a:rPr lang="ru-RU" sz="3200" b="1">
                <a:solidFill>
                  <a:srgbClr val="0000FF"/>
                </a:solidFill>
              </a:rPr>
              <a:t>и</a:t>
            </a:r>
            <a:r>
              <a:rPr lang="ru-RU" sz="3200" b="1">
                <a:solidFill>
                  <a:srgbClr val="006600"/>
                </a:solidFill>
              </a:rPr>
              <a:t>ц</a:t>
            </a:r>
            <a:r>
              <a:rPr lang="ru-RU" sz="3200" b="1">
                <a:solidFill>
                  <a:srgbClr val="FF3399"/>
                </a:solidFill>
              </a:rPr>
              <a:t>ы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827088" y="5949950"/>
            <a:ext cx="24495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0000FF"/>
                </a:solidFill>
              </a:rPr>
              <a:t>м</a:t>
            </a:r>
            <a:r>
              <a:rPr lang="ru-RU" sz="3200" b="1">
                <a:solidFill>
                  <a:srgbClr val="006600"/>
                </a:solidFill>
              </a:rPr>
              <a:t>а</a:t>
            </a:r>
            <a:r>
              <a:rPr lang="ru-RU" sz="3200" b="1">
                <a:solidFill>
                  <a:srgbClr val="FF3399"/>
                </a:solidFill>
              </a:rPr>
              <a:t>г</a:t>
            </a:r>
            <a:r>
              <a:rPr lang="ru-RU" sz="3200" b="1">
                <a:solidFill>
                  <a:srgbClr val="663300"/>
                </a:solidFill>
              </a:rPr>
              <a:t>а</a:t>
            </a:r>
            <a:r>
              <a:rPr lang="ru-RU" sz="3200" b="1">
                <a:solidFill>
                  <a:schemeClr val="accent2"/>
                </a:solidFill>
              </a:rPr>
              <a:t>з</a:t>
            </a:r>
            <a:r>
              <a:rPr lang="ru-RU" sz="3200" b="1">
                <a:solidFill>
                  <a:srgbClr val="FF6600"/>
                </a:solidFill>
              </a:rPr>
              <a:t>и</a:t>
            </a:r>
            <a:r>
              <a:rPr lang="ru-RU" sz="3200" b="1">
                <a:solidFill>
                  <a:srgbClr val="006600"/>
                </a:solidFill>
              </a:rPr>
              <a:t>н</a:t>
            </a:r>
            <a:r>
              <a:rPr lang="ru-RU" sz="3200" b="1"/>
              <a:t>ы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6588125" y="5445125"/>
            <a:ext cx="2160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006600"/>
                </a:solidFill>
              </a:rPr>
              <a:t>м</a:t>
            </a:r>
            <a:r>
              <a:rPr lang="ru-RU" sz="3200" b="1">
                <a:solidFill>
                  <a:srgbClr val="FF6600"/>
                </a:solidFill>
              </a:rPr>
              <a:t>у</a:t>
            </a:r>
            <a:r>
              <a:rPr lang="ru-RU" sz="3200" b="1">
                <a:solidFill>
                  <a:srgbClr val="FF0000"/>
                </a:solidFill>
              </a:rPr>
              <a:t>з</a:t>
            </a:r>
            <a:r>
              <a:rPr lang="ru-RU" sz="3200" b="1">
                <a:solidFill>
                  <a:srgbClr val="0000FF"/>
                </a:solidFill>
              </a:rPr>
              <a:t>е</a:t>
            </a:r>
            <a:r>
              <a:rPr lang="ru-RU" sz="3200" b="1">
                <a:solidFill>
                  <a:srgbClr val="663300"/>
                </a:solidFill>
              </a:rPr>
              <a:t>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1000"/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1000"/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000"/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  <p:bldP spid="184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карт"/>
          <p:cNvPicPr>
            <a:picLocks noChangeAspect="1" noChangeArrowheads="1"/>
          </p:cNvPicPr>
          <p:nvPr/>
        </p:nvPicPr>
        <p:blipFill>
          <a:blip r:embed="rId2" cstate="print">
            <a:lum bright="-18000" contrast="42000"/>
          </a:blip>
          <a:srcRect/>
          <a:stretch>
            <a:fillRect/>
          </a:stretch>
        </p:blipFill>
        <p:spPr bwMode="auto">
          <a:xfrm rot="-154888">
            <a:off x="247650" y="2640013"/>
            <a:ext cx="8715375" cy="2152650"/>
          </a:xfrm>
          <a:prstGeom prst="rect">
            <a:avLst/>
          </a:prstGeom>
          <a:gradFill rotWithShape="1">
            <a:gsLst>
              <a:gs pos="0">
                <a:srgbClr val="E6DCAC"/>
              </a:gs>
              <a:gs pos="23000">
                <a:srgbClr val="C7AC4C"/>
              </a:gs>
              <a:gs pos="55000">
                <a:srgbClr val="E6D78A"/>
              </a:gs>
              <a:gs pos="70000">
                <a:srgbClr val="C7AC4C"/>
              </a:gs>
              <a:gs pos="88000">
                <a:srgbClr val="E6D78A"/>
              </a:gs>
              <a:gs pos="100000">
                <a:srgbClr val="E6DCAC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11267" name="Text Box 10"/>
          <p:cNvSpPr>
            <a:spLocks noChangeArrowheads="1"/>
          </p:cNvSpPr>
          <p:nvPr>
            <p:ph type="ctrTitle" idx="4294967295"/>
          </p:nvPr>
        </p:nvSpPr>
        <p:spPr>
          <a:xfrm>
            <a:off x="611188" y="549275"/>
            <a:ext cx="8137525" cy="1470025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Какие бульвары расположены на Тверской улице?</a:t>
            </a:r>
          </a:p>
        </p:txBody>
      </p:sp>
      <p:sp>
        <p:nvSpPr>
          <p:cNvPr id="11268" name="Text Box 11"/>
          <p:cNvSpPr txBox="1">
            <a:spLocks noChangeArrowheads="1"/>
          </p:cNvSpPr>
          <p:nvPr/>
        </p:nvSpPr>
        <p:spPr bwMode="auto">
          <a:xfrm>
            <a:off x="1042988" y="2997200"/>
            <a:ext cx="7273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4000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1116013" y="2852738"/>
            <a:ext cx="6985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>
                <a:solidFill>
                  <a:srgbClr val="663300"/>
                </a:solidFill>
              </a:rPr>
              <a:t>С</a:t>
            </a:r>
            <a:r>
              <a:rPr lang="ru-RU" sz="4800" b="1">
                <a:solidFill>
                  <a:srgbClr val="FF3399"/>
                </a:solidFill>
              </a:rPr>
              <a:t>Т</a:t>
            </a:r>
            <a:r>
              <a:rPr lang="ru-RU" sz="4800" b="1">
                <a:solidFill>
                  <a:srgbClr val="663300"/>
                </a:solidFill>
              </a:rPr>
              <a:t>Р</a:t>
            </a:r>
            <a:r>
              <a:rPr lang="ru-RU" sz="4800" b="1">
                <a:solidFill>
                  <a:schemeClr val="folHlink"/>
                </a:solidFill>
              </a:rPr>
              <a:t>А</a:t>
            </a:r>
            <a:r>
              <a:rPr lang="ru-RU" sz="4800" b="1">
                <a:solidFill>
                  <a:srgbClr val="0000FF"/>
                </a:solidFill>
              </a:rPr>
              <a:t>С</a:t>
            </a:r>
            <a:r>
              <a:rPr lang="ru-RU" sz="4800" b="1">
                <a:solidFill>
                  <a:srgbClr val="FF6600"/>
                </a:solidFill>
              </a:rPr>
              <a:t>Т</a:t>
            </a:r>
            <a:r>
              <a:rPr lang="ru-RU" sz="4800" b="1">
                <a:solidFill>
                  <a:srgbClr val="FF0000"/>
                </a:solidFill>
              </a:rPr>
              <a:t>Н</a:t>
            </a:r>
            <a:r>
              <a:rPr lang="ru-RU" sz="4800" b="1">
                <a:solidFill>
                  <a:srgbClr val="003300"/>
                </a:solidFill>
              </a:rPr>
              <a:t>О</a:t>
            </a:r>
            <a:r>
              <a:rPr lang="ru-RU" sz="4800" b="1">
                <a:solidFill>
                  <a:srgbClr val="0000FF"/>
                </a:solidFill>
              </a:rPr>
              <a:t>Й</a:t>
            </a:r>
            <a:r>
              <a:rPr lang="ru-RU" sz="4400" b="1"/>
              <a:t> </a:t>
            </a:r>
            <a:r>
              <a:rPr lang="ru-RU" sz="4400" b="1">
                <a:solidFill>
                  <a:srgbClr val="663300"/>
                </a:solidFill>
              </a:rPr>
              <a:t>Б</a:t>
            </a:r>
            <a:r>
              <a:rPr lang="ru-RU" sz="4400" b="1">
                <a:solidFill>
                  <a:srgbClr val="660033"/>
                </a:solidFill>
              </a:rPr>
              <a:t>У</a:t>
            </a:r>
            <a:r>
              <a:rPr lang="ru-RU" sz="4400" b="1">
                <a:solidFill>
                  <a:srgbClr val="FF0000"/>
                </a:solidFill>
              </a:rPr>
              <a:t>Л</a:t>
            </a:r>
            <a:r>
              <a:rPr lang="ru-RU" sz="4400" b="1">
                <a:solidFill>
                  <a:srgbClr val="FF6600"/>
                </a:solidFill>
              </a:rPr>
              <a:t>Ь</a:t>
            </a:r>
            <a:r>
              <a:rPr lang="ru-RU" sz="4400" b="1">
                <a:solidFill>
                  <a:srgbClr val="003300"/>
                </a:solidFill>
              </a:rPr>
              <a:t>В</a:t>
            </a:r>
            <a:r>
              <a:rPr lang="ru-RU" sz="4400" b="1">
                <a:solidFill>
                  <a:srgbClr val="FF3399"/>
                </a:solidFill>
              </a:rPr>
              <a:t>А</a:t>
            </a:r>
            <a:r>
              <a:rPr lang="ru-RU" sz="4400" b="1">
                <a:solidFill>
                  <a:srgbClr val="660066"/>
                </a:solidFill>
              </a:rPr>
              <a:t>Р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1331913" y="4005263"/>
            <a:ext cx="67691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>
                <a:solidFill>
                  <a:srgbClr val="660066"/>
                </a:solidFill>
              </a:rPr>
              <a:t>Т</a:t>
            </a:r>
            <a:r>
              <a:rPr lang="ru-RU" sz="4800" b="1">
                <a:solidFill>
                  <a:srgbClr val="FF3399"/>
                </a:solidFill>
              </a:rPr>
              <a:t>В</a:t>
            </a:r>
            <a:r>
              <a:rPr lang="ru-RU" sz="4800" b="1">
                <a:solidFill>
                  <a:srgbClr val="003300"/>
                </a:solidFill>
              </a:rPr>
              <a:t>Е</a:t>
            </a:r>
            <a:r>
              <a:rPr lang="ru-RU" sz="4800" b="1">
                <a:solidFill>
                  <a:srgbClr val="FF0000"/>
                </a:solidFill>
              </a:rPr>
              <a:t>Р</a:t>
            </a:r>
            <a:r>
              <a:rPr lang="ru-RU" sz="4800" b="1">
                <a:solidFill>
                  <a:srgbClr val="0000FF"/>
                </a:solidFill>
              </a:rPr>
              <a:t>С</a:t>
            </a:r>
            <a:r>
              <a:rPr lang="ru-RU" sz="4800" b="1">
                <a:solidFill>
                  <a:srgbClr val="FF6600"/>
                </a:solidFill>
              </a:rPr>
              <a:t>К</a:t>
            </a:r>
            <a:r>
              <a:rPr lang="ru-RU" sz="4800" b="1">
                <a:solidFill>
                  <a:srgbClr val="660066"/>
                </a:solidFill>
              </a:rPr>
              <a:t>О</a:t>
            </a:r>
            <a:r>
              <a:rPr lang="ru-RU" sz="4800" b="1">
                <a:solidFill>
                  <a:schemeClr val="folHlink"/>
                </a:solidFill>
              </a:rPr>
              <a:t>Й</a:t>
            </a:r>
            <a:r>
              <a:rPr lang="ru-RU" sz="4400" b="1"/>
              <a:t> </a:t>
            </a:r>
            <a:r>
              <a:rPr lang="ru-RU" sz="4400" b="1">
                <a:solidFill>
                  <a:srgbClr val="003300"/>
                </a:solidFill>
              </a:rPr>
              <a:t>Б</a:t>
            </a:r>
            <a:r>
              <a:rPr lang="ru-RU" sz="4400" b="1">
                <a:solidFill>
                  <a:srgbClr val="FF6600"/>
                </a:solidFill>
              </a:rPr>
              <a:t>У</a:t>
            </a:r>
            <a:r>
              <a:rPr lang="ru-RU" sz="4400" b="1">
                <a:solidFill>
                  <a:srgbClr val="0000FF"/>
                </a:solidFill>
              </a:rPr>
              <a:t>Л</a:t>
            </a:r>
            <a:r>
              <a:rPr lang="ru-RU" sz="4400" b="1">
                <a:solidFill>
                  <a:srgbClr val="FF3399"/>
                </a:solidFill>
              </a:rPr>
              <a:t>Ь</a:t>
            </a:r>
            <a:r>
              <a:rPr lang="ru-RU" sz="4400" b="1">
                <a:solidFill>
                  <a:srgbClr val="663300"/>
                </a:solidFill>
              </a:rPr>
              <a:t>В</a:t>
            </a:r>
            <a:r>
              <a:rPr lang="ru-RU" sz="4400" b="1">
                <a:solidFill>
                  <a:srgbClr val="FF0000"/>
                </a:solidFill>
              </a:rPr>
              <a:t>А</a:t>
            </a:r>
            <a:r>
              <a:rPr lang="ru-RU" sz="4400" b="1"/>
              <a:t>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/>
      <p:bldP spid="194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па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1268413"/>
            <a:ext cx="2501900" cy="333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16 пам"/>
          <p:cNvPicPr>
            <a:picLocks noChangeAspect="1" noChangeArrowheads="1"/>
          </p:cNvPicPr>
          <p:nvPr/>
        </p:nvPicPr>
        <p:blipFill>
          <a:blip r:embed="rId3" cstate="print"/>
          <a:srcRect r="-56"/>
          <a:stretch>
            <a:fillRect/>
          </a:stretch>
        </p:blipFill>
        <p:spPr bwMode="auto">
          <a:xfrm>
            <a:off x="3203575" y="2582863"/>
            <a:ext cx="2808288" cy="427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9 долгорукий близкий"/>
          <p:cNvPicPr>
            <a:picLocks noChangeAspect="1" noChangeArrowheads="1"/>
          </p:cNvPicPr>
          <p:nvPr/>
        </p:nvPicPr>
        <p:blipFill>
          <a:blip r:embed="rId4" cstate="print"/>
          <a:srcRect t="4604" b="5261"/>
          <a:stretch>
            <a:fillRect/>
          </a:stretch>
        </p:blipFill>
        <p:spPr bwMode="auto">
          <a:xfrm>
            <a:off x="179388" y="188913"/>
            <a:ext cx="2703512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179388" y="4149725"/>
            <a:ext cx="2592387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Памятник</a:t>
            </a:r>
          </a:p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FF0000"/>
                </a:solidFill>
              </a:rPr>
              <a:t>Юрию Долгорукому</a:t>
            </a:r>
            <a:r>
              <a:rPr lang="ru-RU" sz="2400"/>
              <a:t>   на </a:t>
            </a:r>
            <a:r>
              <a:rPr lang="ru-RU" sz="2400">
                <a:solidFill>
                  <a:srgbClr val="660066"/>
                </a:solidFill>
              </a:rPr>
              <a:t>Тверской площади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3276600" y="1052513"/>
            <a:ext cx="26638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Памятник          </a:t>
            </a:r>
            <a:r>
              <a:rPr lang="ru-RU" sz="2400">
                <a:solidFill>
                  <a:srgbClr val="003300"/>
                </a:solidFill>
              </a:rPr>
              <a:t>А. С. Пушкину</a:t>
            </a:r>
            <a:r>
              <a:rPr lang="ru-RU" sz="2400"/>
              <a:t> на </a:t>
            </a:r>
            <a:r>
              <a:rPr lang="ru-RU" sz="2400">
                <a:solidFill>
                  <a:schemeClr val="accent2"/>
                </a:solidFill>
              </a:rPr>
              <a:t>Пушкинской площади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6156325" y="4652963"/>
            <a:ext cx="27574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/>
              <a:t>Памятник           </a:t>
            </a:r>
            <a:r>
              <a:rPr lang="ru-RU" sz="2400">
                <a:solidFill>
                  <a:srgbClr val="0000CC"/>
                </a:solidFill>
              </a:rPr>
              <a:t>В. В.Маяковскому</a:t>
            </a:r>
            <a:r>
              <a:rPr lang="ru-RU" sz="2400"/>
              <a:t> на </a:t>
            </a:r>
            <a:r>
              <a:rPr lang="ru-RU" sz="2400">
                <a:solidFill>
                  <a:srgbClr val="006600"/>
                </a:solidFill>
              </a:rPr>
              <a:t>Триумфальной площади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2771775" y="0"/>
            <a:ext cx="6372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663300"/>
                </a:solidFill>
              </a:rPr>
              <a:t>Назови кому поставлены памятники и на каких площадях они стоят?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225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/>
      <p:bldP spid="22538" grpId="0"/>
      <p:bldP spid="22539" grpId="0"/>
      <p:bldP spid="22540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mpany Handbook">
  <a:themeElements>
    <a:clrScheme name="Company Handbook 1">
      <a:dk1>
        <a:srgbClr val="00354E"/>
      </a:dk1>
      <a:lt1>
        <a:srgbClr val="EAEAEA"/>
      </a:lt1>
      <a:dk2>
        <a:srgbClr val="006699"/>
      </a:dk2>
      <a:lt2>
        <a:srgbClr val="CCECFF"/>
      </a:lt2>
      <a:accent1>
        <a:srgbClr val="006699"/>
      </a:accent1>
      <a:accent2>
        <a:srgbClr val="6699FF"/>
      </a:accent2>
      <a:accent3>
        <a:srgbClr val="AAB8CA"/>
      </a:accent3>
      <a:accent4>
        <a:srgbClr val="C8C8C8"/>
      </a:accent4>
      <a:accent5>
        <a:srgbClr val="AAB8CA"/>
      </a:accent5>
      <a:accent6>
        <a:srgbClr val="5C8AE7"/>
      </a:accent6>
      <a:hlink>
        <a:srgbClr val="CCCCFF"/>
      </a:hlink>
      <a:folHlink>
        <a:srgbClr val="5E6FD4"/>
      </a:folHlink>
    </a:clrScheme>
    <a:fontScheme name="Company Handbook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pany Handbook 1">
        <a:dk1>
          <a:srgbClr val="00354E"/>
        </a:dk1>
        <a:lt1>
          <a:srgbClr val="EAEAEA"/>
        </a:lt1>
        <a:dk2>
          <a:srgbClr val="006699"/>
        </a:dk2>
        <a:lt2>
          <a:srgbClr val="CCECFF"/>
        </a:lt2>
        <a:accent1>
          <a:srgbClr val="006699"/>
        </a:accent1>
        <a:accent2>
          <a:srgbClr val="6699FF"/>
        </a:accent2>
        <a:accent3>
          <a:srgbClr val="AAB8CA"/>
        </a:accent3>
        <a:accent4>
          <a:srgbClr val="C8C8C8"/>
        </a:accent4>
        <a:accent5>
          <a:srgbClr val="AAB8CA"/>
        </a:accent5>
        <a:accent6>
          <a:srgbClr val="5C8AE7"/>
        </a:accent6>
        <a:hlink>
          <a:srgbClr val="CCCCFF"/>
        </a:hlink>
        <a:folHlink>
          <a:srgbClr val="5E6FD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ny Handbook 2">
        <a:dk1>
          <a:srgbClr val="000080"/>
        </a:dk1>
        <a:lt1>
          <a:srgbClr val="FFFFFF"/>
        </a:lt1>
        <a:dk2>
          <a:srgbClr val="3366CC"/>
        </a:dk2>
        <a:lt2>
          <a:srgbClr val="7A7C93"/>
        </a:lt2>
        <a:accent1>
          <a:srgbClr val="006699"/>
        </a:accent1>
        <a:accent2>
          <a:srgbClr val="6699FF"/>
        </a:accent2>
        <a:accent3>
          <a:srgbClr val="FFFFFF"/>
        </a:accent3>
        <a:accent4>
          <a:srgbClr val="00006C"/>
        </a:accent4>
        <a:accent5>
          <a:srgbClr val="AAB8CA"/>
        </a:accent5>
        <a:accent6>
          <a:srgbClr val="5C8AE7"/>
        </a:accent6>
        <a:hlink>
          <a:srgbClr val="9933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969696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B8B8B8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4">
        <a:dk1>
          <a:srgbClr val="660066"/>
        </a:dk1>
        <a:lt1>
          <a:srgbClr val="EAEAEA"/>
        </a:lt1>
        <a:dk2>
          <a:srgbClr val="3366CC"/>
        </a:dk2>
        <a:lt2>
          <a:srgbClr val="7A7C93"/>
        </a:lt2>
        <a:accent1>
          <a:srgbClr val="00CCCC"/>
        </a:accent1>
        <a:accent2>
          <a:srgbClr val="CC66FF"/>
        </a:accent2>
        <a:accent3>
          <a:srgbClr val="F3F3F3"/>
        </a:accent3>
        <a:accent4>
          <a:srgbClr val="560056"/>
        </a:accent4>
        <a:accent5>
          <a:srgbClr val="AAE2E2"/>
        </a:accent5>
        <a:accent6>
          <a:srgbClr val="B95CE7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5">
        <a:dk1>
          <a:srgbClr val="00354E"/>
        </a:dk1>
        <a:lt1>
          <a:srgbClr val="EAEAEA"/>
        </a:lt1>
        <a:dk2>
          <a:srgbClr val="6D67AA"/>
        </a:dk2>
        <a:lt2>
          <a:srgbClr val="CCCCFF"/>
        </a:lt2>
        <a:accent1>
          <a:srgbClr val="6600CC"/>
        </a:accent1>
        <a:accent2>
          <a:srgbClr val="9999FF"/>
        </a:accent2>
        <a:accent3>
          <a:srgbClr val="BAB8D2"/>
        </a:accent3>
        <a:accent4>
          <a:srgbClr val="C8C8C8"/>
        </a:accent4>
        <a:accent5>
          <a:srgbClr val="B8AAE2"/>
        </a:accent5>
        <a:accent6>
          <a:srgbClr val="8A8AE7"/>
        </a:accent6>
        <a:hlink>
          <a:srgbClr val="CCCCFF"/>
        </a:hlink>
        <a:folHlink>
          <a:srgbClr val="9D70B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ny Handbook 6">
        <a:dk1>
          <a:srgbClr val="003366"/>
        </a:dk1>
        <a:lt1>
          <a:srgbClr val="EAEAEA"/>
        </a:lt1>
        <a:dk2>
          <a:srgbClr val="009999"/>
        </a:dk2>
        <a:lt2>
          <a:srgbClr val="FFFFFF"/>
        </a:lt2>
        <a:accent1>
          <a:srgbClr val="008080"/>
        </a:accent1>
        <a:accent2>
          <a:srgbClr val="00CCCC"/>
        </a:accent2>
        <a:accent3>
          <a:srgbClr val="AACACA"/>
        </a:accent3>
        <a:accent4>
          <a:srgbClr val="C8C8C8"/>
        </a:accent4>
        <a:accent5>
          <a:srgbClr val="AAC0C0"/>
        </a:accent5>
        <a:accent6>
          <a:srgbClr val="00B9B9"/>
        </a:accent6>
        <a:hlink>
          <a:srgbClr val="A7DDE1"/>
        </a:hlink>
        <a:folHlink>
          <a:srgbClr val="FF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1413</TotalTime>
  <Words>1501</Words>
  <Application>Microsoft Office PowerPoint</Application>
  <PresentationFormat>Экран (4:3)</PresentationFormat>
  <Paragraphs>320</Paragraphs>
  <Slides>57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57</vt:i4>
      </vt:variant>
    </vt:vector>
  </HeadingPairs>
  <TitlesOfParts>
    <vt:vector size="66" baseType="lpstr">
      <vt:lpstr>Arial</vt:lpstr>
      <vt:lpstr>Calibri</vt:lpstr>
      <vt:lpstr>Arial Black</vt:lpstr>
      <vt:lpstr>Times New Roman</vt:lpstr>
      <vt:lpstr>Lucida Console</vt:lpstr>
      <vt:lpstr>Agency FB</vt:lpstr>
      <vt:lpstr>Impact</vt:lpstr>
      <vt:lpstr>Оформление по умолчанию</vt:lpstr>
      <vt:lpstr>Company Handbook</vt:lpstr>
      <vt:lpstr>  </vt:lpstr>
      <vt:lpstr>Слайд 2</vt:lpstr>
      <vt:lpstr>Слайд 3</vt:lpstr>
      <vt:lpstr>Слайд 4</vt:lpstr>
      <vt:lpstr>Закончи предложения: </vt:lpstr>
      <vt:lpstr>Закончи предложения: </vt:lpstr>
      <vt:lpstr>Игра</vt:lpstr>
      <vt:lpstr>Какие бульвары расположены на Тверской улице?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В конце урока надо ответить на вопросы:</vt:lpstr>
      <vt:lpstr>А р х и т е к т у р а -</vt:lpstr>
      <vt:lpstr>Слайд 21</vt:lpstr>
      <vt:lpstr>Слайд 22</vt:lpstr>
      <vt:lpstr>Слайд 23</vt:lpstr>
      <vt:lpstr>Слайд 24</vt:lpstr>
      <vt:lpstr>Слайд 25</vt:lpstr>
      <vt:lpstr>С л о в а р ь</vt:lpstr>
      <vt:lpstr>Слайд 27</vt:lpstr>
      <vt:lpstr>Слайд 28</vt:lpstr>
      <vt:lpstr>С л о в а р ь</vt:lpstr>
      <vt:lpstr>Музей керамики в Кусково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ДОМАШНЕЕ ЗАДАНИЕ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</vt:vector>
  </TitlesOfParts>
  <Company>DAanilow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Eternal Bliss</dc:creator>
  <cp:lastModifiedBy>re</cp:lastModifiedBy>
  <cp:revision>20</cp:revision>
  <dcterms:created xsi:type="dcterms:W3CDTF">2007-02-03T17:17:58Z</dcterms:created>
  <dcterms:modified xsi:type="dcterms:W3CDTF">2013-05-10T17:40:49Z</dcterms:modified>
</cp:coreProperties>
</file>