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39"/>
  </p:notesMasterIdLst>
  <p:sldIdLst>
    <p:sldId id="311" r:id="rId2"/>
    <p:sldId id="313" r:id="rId3"/>
    <p:sldId id="258" r:id="rId4"/>
    <p:sldId id="259" r:id="rId5"/>
    <p:sldId id="260" r:id="rId6"/>
    <p:sldId id="265" r:id="rId7"/>
    <p:sldId id="266" r:id="rId8"/>
    <p:sldId id="268" r:id="rId9"/>
    <p:sldId id="272" r:id="rId10"/>
    <p:sldId id="316" r:id="rId11"/>
    <p:sldId id="318" r:id="rId12"/>
    <p:sldId id="274" r:id="rId13"/>
    <p:sldId id="280" r:id="rId14"/>
    <p:sldId id="283" r:id="rId15"/>
    <p:sldId id="282" r:id="rId16"/>
    <p:sldId id="284" r:id="rId17"/>
    <p:sldId id="287" r:id="rId18"/>
    <p:sldId id="321" r:id="rId19"/>
    <p:sldId id="323" r:id="rId20"/>
    <p:sldId id="325" r:id="rId21"/>
    <p:sldId id="327" r:id="rId22"/>
    <p:sldId id="329" r:id="rId23"/>
    <p:sldId id="286" r:id="rId24"/>
    <p:sldId id="289" r:id="rId25"/>
    <p:sldId id="290" r:id="rId26"/>
    <p:sldId id="292" r:id="rId27"/>
    <p:sldId id="294" r:id="rId28"/>
    <p:sldId id="297" r:id="rId29"/>
    <p:sldId id="299" r:id="rId30"/>
    <p:sldId id="301" r:id="rId31"/>
    <p:sldId id="304" r:id="rId32"/>
    <p:sldId id="306" r:id="rId33"/>
    <p:sldId id="305" r:id="rId34"/>
    <p:sldId id="303" r:id="rId35"/>
    <p:sldId id="332" r:id="rId36"/>
    <p:sldId id="331" r:id="rId37"/>
    <p:sldId id="31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00CC"/>
    <a:srgbClr val="0000CC"/>
    <a:srgbClr val="FF00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61" autoAdjust="0"/>
    <p:restoredTop sz="94660"/>
  </p:normalViewPr>
  <p:slideViewPr>
    <p:cSldViewPr>
      <p:cViewPr varScale="1">
        <p:scale>
          <a:sx n="60" d="100"/>
          <a:sy n="60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C98B9-0671-44B9-A036-8B41104CE434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EA661-2ECB-43D3-ADED-C7FFB48AF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EA661-2ECB-43D3-ADED-C7FFB48AFF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EA661-2ECB-43D3-ADED-C7FFB48AFFD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66C9E2-A3DC-495A-A47D-50C6F961112E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2DF912-82C3-444B-9FDC-D7635E31C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6C9E2-A3DC-495A-A47D-50C6F961112E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DF912-82C3-444B-9FDC-D7635E31C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6C9E2-A3DC-495A-A47D-50C6F961112E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DF912-82C3-444B-9FDC-D7635E31C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567CD-3167-453B-BED7-0BFC01914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07F35-454A-4764-93C9-A0B65EA75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6C9E2-A3DC-495A-A47D-50C6F961112E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DF912-82C3-444B-9FDC-D7635E31C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6C9E2-A3DC-495A-A47D-50C6F961112E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DF912-82C3-444B-9FDC-D7635E31C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6C9E2-A3DC-495A-A47D-50C6F961112E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DF912-82C3-444B-9FDC-D7635E31C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6C9E2-A3DC-495A-A47D-50C6F961112E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DF912-82C3-444B-9FDC-D7635E31C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6C9E2-A3DC-495A-A47D-50C6F961112E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DF912-82C3-444B-9FDC-D7635E31C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6C9E2-A3DC-495A-A47D-50C6F961112E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DF912-82C3-444B-9FDC-D7635E31C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E66C9E2-A3DC-495A-A47D-50C6F961112E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DF912-82C3-444B-9FDC-D7635E31C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66C9E2-A3DC-495A-A47D-50C6F961112E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2DF912-82C3-444B-9FDC-D7635E31C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E66C9E2-A3DC-495A-A47D-50C6F961112E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2DF912-82C3-444B-9FDC-D7635E31C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verbum.ksdk.ru/index.php" TargetMode="External"/><Relationship Id="rId7" Type="http://schemas.openxmlformats.org/officeDocument/2006/relationships/hyperlink" Target="http://ksdk.ru/" TargetMode="External"/><Relationship Id="rId2" Type="http://schemas.openxmlformats.org/officeDocument/2006/relationships/hyperlink" Target="http://verbum.ksdk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erbum.ksdk.ru/contacts.php" TargetMode="External"/><Relationship Id="rId5" Type="http://schemas.openxmlformats.org/officeDocument/2006/relationships/hyperlink" Target="http://verbum.ksdk.ru/links.php" TargetMode="External"/><Relationship Id="rId4" Type="http://schemas.openxmlformats.org/officeDocument/2006/relationships/hyperlink" Target="http://verbum.ksdk.ru/news.ph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nnews.nnov.ru/preview/300x0/content/nnews/pics/newsgroups/IMG_028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annews.ru/upload/iblock/4be/sani_nevesta_fn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851648" cy="1828800"/>
          </a:xfrm>
        </p:spPr>
        <p:txBody>
          <a:bodyPr>
            <a:normAutofit fontScale="90000"/>
          </a:bodyPr>
          <a:lstStyle/>
          <a:p>
            <a:r>
              <a:rPr b="1" i="1" smtClean="0">
                <a:solidFill>
                  <a:srgbClr val="002060"/>
                </a:solidFill>
              </a:rPr>
              <a:t/>
            </a:r>
            <a:br>
              <a:rPr b="1" i="1" smtClean="0">
                <a:solidFill>
                  <a:srgbClr val="002060"/>
                </a:solidFill>
              </a:rPr>
            </a:br>
            <a:r>
              <a:rPr b="1" i="1" smtClean="0">
                <a:solidFill>
                  <a:srgbClr val="002060"/>
                </a:solidFill>
              </a:rPr>
              <a:t/>
            </a:r>
            <a:br>
              <a:rPr b="1" i="1" smtClean="0">
                <a:solidFill>
                  <a:srgbClr val="002060"/>
                </a:solidFill>
              </a:rPr>
            </a:br>
            <a:r>
              <a:rPr b="1" i="1" smtClean="0">
                <a:solidFill>
                  <a:srgbClr val="002060"/>
                </a:solidFill>
              </a:rPr>
              <a:t/>
            </a:r>
            <a:br>
              <a:rPr b="1" i="1" smtClean="0">
                <a:solidFill>
                  <a:srgbClr val="002060"/>
                </a:solidFill>
              </a:rPr>
            </a:br>
            <a:r>
              <a:rPr b="1" i="1" smtClean="0">
                <a:solidFill>
                  <a:srgbClr val="002060"/>
                </a:solidFill>
              </a:rPr>
              <a:t/>
            </a:r>
            <a:br>
              <a:rPr b="1" i="1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sz="3100" i="1" dirty="0" smtClean="0">
                <a:solidFill>
                  <a:srgbClr val="FF0066"/>
                </a:solidFill>
                <a:latin typeface="Arial Black" pitchFamily="34" charset="0"/>
              </a:rPr>
              <a:t>Развитие  творческой </a:t>
            </a:r>
            <a:br>
              <a:rPr lang="ru-RU" sz="3100" i="1" dirty="0" smtClean="0">
                <a:solidFill>
                  <a:srgbClr val="FF0066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FF0066"/>
                </a:solidFill>
                <a:latin typeface="Arial Black" pitchFamily="34" charset="0"/>
              </a:rPr>
              <a:t>активности,</a:t>
            </a:r>
            <a:br>
              <a:rPr lang="ru-RU" sz="3100" i="1" dirty="0" smtClean="0">
                <a:solidFill>
                  <a:srgbClr val="FF0066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FF0066"/>
                </a:solidFill>
                <a:latin typeface="Arial Black" pitchFamily="34" charset="0"/>
              </a:rPr>
              <a:t>  формирование социальной</a:t>
            </a:r>
            <a:br>
              <a:rPr lang="ru-RU" sz="3100" i="1" dirty="0" smtClean="0">
                <a:solidFill>
                  <a:srgbClr val="FF0066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FF0066"/>
                </a:solidFill>
                <a:latin typeface="Arial Black" pitchFamily="34" charset="0"/>
              </a:rPr>
              <a:t>  компетенции личности  через </a:t>
            </a:r>
            <a:br>
              <a:rPr lang="ru-RU" sz="3100" i="1" dirty="0" smtClean="0">
                <a:solidFill>
                  <a:srgbClr val="FF0066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FF0066"/>
                </a:solidFill>
                <a:latin typeface="Arial Black" pitchFamily="34" charset="0"/>
              </a:rPr>
              <a:t>проектную</a:t>
            </a:r>
            <a:br>
              <a:rPr lang="ru-RU" sz="3100" i="1" dirty="0" smtClean="0">
                <a:solidFill>
                  <a:srgbClr val="FF0066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FF0066"/>
                </a:solidFill>
                <a:latin typeface="Arial Black" pitchFamily="34" charset="0"/>
              </a:rPr>
              <a:t> деятельность  школьников</a:t>
            </a:r>
            <a:endParaRPr lang="ru-RU" sz="31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42910" y="3571876"/>
            <a:ext cx="7772400" cy="1199704"/>
          </a:xfrm>
        </p:spPr>
        <p:txBody>
          <a:bodyPr>
            <a:normAutofit fontScale="92500" lnSpcReduction="20000"/>
          </a:bodyPr>
          <a:lstStyle/>
          <a:p>
            <a:r>
              <a:rPr lang="ru-RU" sz="2260" b="1" dirty="0" err="1" smtClean="0">
                <a:solidFill>
                  <a:srgbClr val="0000CC"/>
                </a:solidFill>
              </a:rPr>
              <a:t>Мисюрева</a:t>
            </a:r>
            <a:r>
              <a:rPr lang="ru-RU" sz="2260" b="1" dirty="0" smtClean="0">
                <a:solidFill>
                  <a:srgbClr val="0000CC"/>
                </a:solidFill>
              </a:rPr>
              <a:t> Людмила Викторовна, учитель русского языка и литературы МОУ СОШ №1 </a:t>
            </a:r>
          </a:p>
          <a:p>
            <a:r>
              <a:rPr lang="ru-RU" sz="2260" b="1" dirty="0" err="1" smtClean="0">
                <a:solidFill>
                  <a:srgbClr val="0000CC"/>
                </a:solidFill>
              </a:rPr>
              <a:t>р.п.Тумботино</a:t>
            </a:r>
            <a:r>
              <a:rPr lang="ru-RU" sz="2260" b="1" dirty="0" smtClean="0">
                <a:solidFill>
                  <a:srgbClr val="0000CC"/>
                </a:solidFill>
              </a:rPr>
              <a:t> Павловского района Нижегородской  области</a:t>
            </a:r>
            <a:endParaRPr lang="ru-RU" sz="2260" b="1" dirty="0">
              <a:solidFill>
                <a:srgbClr val="0000CC"/>
              </a:solidFill>
            </a:endParaRPr>
          </a:p>
        </p:txBody>
      </p:sp>
      <p:pic>
        <p:nvPicPr>
          <p:cNvPr id="10241" name="Picture 1" descr="F:\Фото Мисюревой Л.В\фотограф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1944000" cy="255881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001000" cy="2438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Электронный журнал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981200" y="1219200"/>
            <a:ext cx="5486400" cy="23939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Живой родник.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0" y="3581400"/>
            <a:ext cx="39624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latin typeface="Arial" charset="0"/>
              </a:rPr>
              <a:t>МОУ СОШ № 1 р.п. Тумботино Павловского района Нижегородской области</a:t>
            </a:r>
          </a:p>
          <a:p>
            <a:pPr algn="l">
              <a:spcBef>
                <a:spcPct val="50000"/>
              </a:spcBef>
            </a:pPr>
            <a:r>
              <a:rPr lang="ru-RU" b="1">
                <a:latin typeface="Arial" charset="0"/>
              </a:rPr>
              <a:t>Творческое объединение </a:t>
            </a:r>
          </a:p>
          <a:p>
            <a:pPr algn="l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  <a:latin typeface="Arial" charset="0"/>
              </a:rPr>
              <a:t>«Юный журналист»</a:t>
            </a:r>
          </a:p>
          <a:p>
            <a:pPr algn="l">
              <a:spcBef>
                <a:spcPct val="50000"/>
              </a:spcBef>
            </a:pPr>
            <a:r>
              <a:rPr lang="ru-RU" b="1">
                <a:solidFill>
                  <a:schemeClr val="folHlink"/>
                </a:solidFill>
                <a:latin typeface="Arial" charset="0"/>
              </a:rPr>
              <a:t>Редактор журнала: Мымрина </a:t>
            </a:r>
          </a:p>
          <a:p>
            <a:pPr algn="l">
              <a:spcBef>
                <a:spcPct val="50000"/>
              </a:spcBef>
            </a:pPr>
            <a:r>
              <a:rPr lang="ru-RU" b="1">
                <a:solidFill>
                  <a:schemeClr val="folHlink"/>
                </a:solidFill>
                <a:latin typeface="Arial" charset="0"/>
              </a:rPr>
              <a:t>                                   Ольга</a:t>
            </a:r>
          </a:p>
          <a:p>
            <a:pPr algn="l">
              <a:spcBef>
                <a:spcPct val="50000"/>
              </a:spcBef>
            </a:pPr>
            <a:r>
              <a:rPr lang="ru-RU" b="1">
                <a:solidFill>
                  <a:schemeClr val="folHlink"/>
                </a:solidFill>
                <a:latin typeface="Arial" charset="0"/>
              </a:rPr>
              <a:t>Руководитель: Мисюрёва Л.В.</a:t>
            </a:r>
          </a:p>
        </p:txBody>
      </p:sp>
      <p:pic>
        <p:nvPicPr>
          <p:cNvPr id="4104" name="Picture 8" descr="wfall00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0"/>
            <a:ext cx="2667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457200" y="1905000"/>
            <a:ext cx="8229600" cy="1787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Потомки помнят славную 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Победу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1511" name="Picture 7" descr="b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984625"/>
            <a:ext cx="2819400" cy="215423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214290"/>
            <a:ext cx="8229600" cy="2209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Часто редакция газеты «Ученик Плюс» проводит акции  (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антинаркотическая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акция,  акция  «Доброе сердце» и др.)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0723" name="Picture 4" descr="PICT12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28802"/>
            <a:ext cx="59436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457200"/>
            <a:ext cx="4648200" cy="6096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660033"/>
                </a:solidFill>
                <a:latin typeface="Comic Sans MS" pitchFamily="66" charset="0"/>
              </a:rPr>
              <a:t>Школьная газета «Ученик Плюс»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660033"/>
                </a:solidFill>
                <a:latin typeface="Comic Sans MS" pitchFamily="66" charset="0"/>
              </a:rPr>
              <a:t> МОУ СОШ №1 </a:t>
            </a:r>
            <a:r>
              <a:rPr lang="ru-RU" sz="2800" dirty="0" err="1" smtClean="0">
                <a:solidFill>
                  <a:srgbClr val="660033"/>
                </a:solidFill>
                <a:latin typeface="Comic Sans MS" pitchFamily="66" charset="0"/>
              </a:rPr>
              <a:t>р.п.Тумботино</a:t>
            </a:r>
            <a:r>
              <a:rPr lang="ru-RU" sz="2800" dirty="0" smtClean="0">
                <a:solidFill>
                  <a:srgbClr val="660033"/>
                </a:solidFill>
                <a:latin typeface="Comic Sans MS" pitchFamily="66" charset="0"/>
              </a:rPr>
              <a:t> заняла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660033"/>
                </a:solidFill>
                <a:latin typeface="Comic Sans MS" pitchFamily="66" charset="0"/>
              </a:rPr>
              <a:t>  1 место в районном фестивале юношеской и молодёжной прессы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660033"/>
                </a:solidFill>
                <a:latin typeface="Comic Sans MS" pitchFamily="66" charset="0"/>
              </a:rPr>
              <a:t> в номинации «Лучшая школьная газета, формирующая положительный образ молодого человека современности»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660033"/>
                </a:solidFill>
                <a:latin typeface="Comic Sans MS" pitchFamily="66" charset="0"/>
              </a:rPr>
              <a:t>2009 г.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</a:p>
        </p:txBody>
      </p:sp>
      <p:pic>
        <p:nvPicPr>
          <p:cNvPr id="34819" name="Picture 4" descr="Изображение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37719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43702" y="214290"/>
            <a:ext cx="2057400" cy="471490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2010 г.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31745" name="Picture 1" descr="C:\Documents and Settings\Администратор\Мои документы\Мои рисунки\Изображение\Изображение 28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400" b="16400"/>
          <a:stretch>
            <a:fillRect/>
          </a:stretch>
        </p:blipFill>
        <p:spPr bwMode="auto">
          <a:xfrm>
            <a:off x="500034" y="357166"/>
            <a:ext cx="6019800" cy="5562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0"/>
            <a:ext cx="2086004" cy="45005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AF0536"/>
                </a:solidFill>
              </a:rPr>
              <a:t/>
            </a:r>
            <a:br>
              <a:rPr lang="ru-RU" sz="2000" dirty="0" smtClean="0">
                <a:solidFill>
                  <a:srgbClr val="AF0536"/>
                </a:solidFill>
              </a:rPr>
            </a:br>
            <a:r>
              <a:rPr lang="ru-RU" sz="2000" dirty="0" smtClean="0">
                <a:solidFill>
                  <a:srgbClr val="AF0536"/>
                </a:solidFill>
              </a:rPr>
              <a:t/>
            </a:r>
            <a:br>
              <a:rPr lang="ru-RU" sz="2000" dirty="0" smtClean="0">
                <a:solidFill>
                  <a:srgbClr val="AF0536"/>
                </a:solidFill>
              </a:rPr>
            </a:br>
            <a:r>
              <a:rPr lang="ru-RU" sz="2000" dirty="0" smtClean="0">
                <a:solidFill>
                  <a:srgbClr val="AF0536"/>
                </a:solidFill>
              </a:rPr>
              <a:t>Второй </a:t>
            </a:r>
            <a:r>
              <a:rPr lang="ru-RU" sz="2000" dirty="0" smtClean="0">
                <a:solidFill>
                  <a:srgbClr val="AF0536"/>
                </a:solidFill>
              </a:rPr>
              <a:t>открытый фестиваль юношеской и молодёжной прессы «Свежий взгляд»</a:t>
            </a:r>
            <a:endParaRPr lang="ru-RU" sz="2000" dirty="0">
              <a:solidFill>
                <a:srgbClr val="AF0536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3" name="Picture 9" descr="SDC113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295400"/>
            <a:ext cx="2914650" cy="2185988"/>
          </a:xfrm>
          <a:noFill/>
        </p:spPr>
      </p:pic>
      <p:pic>
        <p:nvPicPr>
          <p:cNvPr id="67594" name="Picture 10" descr="SDC117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1447800"/>
            <a:ext cx="3170238" cy="2185988"/>
          </a:xfrm>
          <a:noFill/>
        </p:spPr>
      </p:pic>
      <p:pic>
        <p:nvPicPr>
          <p:cNvPr id="67595" name="Picture 11" descr="SDC1173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4038600"/>
            <a:ext cx="2916238" cy="2187575"/>
          </a:xfrm>
          <a:noFill/>
        </p:spPr>
      </p:pic>
      <p:pic>
        <p:nvPicPr>
          <p:cNvPr id="67596" name="Picture 12" descr="x_0d2b1f1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209116" y="3938588"/>
            <a:ext cx="2916767" cy="2187575"/>
          </a:xfrm>
          <a:noFill/>
        </p:spPr>
      </p:pic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0"/>
            <a:ext cx="8229600" cy="1724025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660033"/>
                </a:solidFill>
                <a:effectLst/>
                <a:latin typeface="Comic Sans MS" pitchFamily="66" charset="0"/>
              </a:rPr>
              <a:t>Областной центр развития детского и юношеского творчества в январе 2010 года наградил членов редакции газеты «Ученик Плюс» путевками в оздоровительный лагерь «Лазурный»!</a:t>
            </a:r>
          </a:p>
        </p:txBody>
      </p:sp>
      <p:pic>
        <p:nvPicPr>
          <p:cNvPr id="67597" name="Picture 13" descr="SDC117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048000"/>
            <a:ext cx="2133600" cy="129381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4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44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!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2048493"/>
          <a:ext cx="6096000" cy="2761013"/>
        </p:xfrm>
        <a:graphic>
          <a:graphicData uri="http://schemas.openxmlformats.org/drawingml/2006/table">
            <a:tbl>
              <a:tblPr/>
              <a:tblGrid>
                <a:gridCol w="47604"/>
                <a:gridCol w="3244236"/>
                <a:gridCol w="2804160"/>
              </a:tblGrid>
              <a:tr h="760021"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6002" marR="76002" marT="38001" marB="38001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6002" marR="76002" marT="38001" marB="38001"/>
                </a:tc>
              </a:tr>
              <a:tr h="456012"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Творческое объединение "Юный журналист"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1543792">
                <a:tc>
                  <a:txBody>
                    <a:bodyPr/>
                    <a:lstStyle/>
                    <a:p>
                      <a:pPr algn="ctr"/>
                      <a:endParaRPr lang="ru-RU" sz="15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kumimoji="0" lang="ru-RU" sz="2070" b="1" i="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</a:t>
                      </a:r>
                      <a:r>
                        <a:rPr kumimoji="0" lang="en-US" sz="2070" b="1" i="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verbum</a:t>
                      </a:r>
                      <a:r>
                        <a:rPr kumimoji="0" lang="ru-RU" sz="2070" b="1" i="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.</a:t>
                      </a:r>
                      <a:r>
                        <a:rPr kumimoji="0" lang="en-US" sz="2070" b="1" i="0" u="sng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ksdk</a:t>
                      </a:r>
                      <a:r>
                        <a:rPr kumimoji="0" lang="ru-RU" sz="2070" b="1" i="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.</a:t>
                      </a:r>
                      <a:r>
                        <a:rPr kumimoji="0" lang="en-US" sz="2070" b="1" i="0" u="sng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ru</a:t>
                      </a:r>
                      <a:r>
                        <a:rPr kumimoji="0" lang="en-US" sz="2070" b="1" i="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/</a:t>
                      </a:r>
                      <a:endParaRPr lang="ru-RU" sz="207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76002" marR="76002" marT="38001" marB="38001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6002" marR="76002" marT="38001" marB="38001">
                    <a:lnT>
                      <a:noFill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72198" y="2214554"/>
          <a:ext cx="2616440" cy="4643446"/>
        </p:xfrm>
        <a:graphic>
          <a:graphicData uri="http://schemas.openxmlformats.org/drawingml/2006/table">
            <a:tbl>
              <a:tblPr/>
              <a:tblGrid>
                <a:gridCol w="344459"/>
                <a:gridCol w="876943"/>
                <a:gridCol w="102080"/>
                <a:gridCol w="1190878"/>
                <a:gridCol w="102080"/>
              </a:tblGrid>
              <a:tr h="172837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8340" marR="38340" marT="19170" marB="1917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8340" marR="38340" marT="19170" marB="19170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8340" marR="38340" marT="19170" marB="19170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8340" marR="38340" marT="19170" marB="19170"/>
                </a:tc>
              </a:tr>
              <a:tr h="4470609"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• </a:t>
                      </a:r>
                      <a:r>
                        <a:rPr lang="ru-RU" sz="800" dirty="0">
                          <a:hlinkClick r:id="rId3"/>
                        </a:rPr>
                        <a:t>О нашем сайте</a:t>
                      </a:r>
                      <a:r>
                        <a:rPr lang="ru-RU" sz="800" dirty="0"/>
                        <a:t/>
                      </a:r>
                      <a:br>
                        <a:rPr lang="ru-RU" sz="800" dirty="0"/>
                      </a:br>
                      <a:r>
                        <a:rPr lang="ru-RU" sz="800" dirty="0"/>
                        <a:t>• </a:t>
                      </a:r>
                      <a:r>
                        <a:rPr lang="ru-RU" sz="800" dirty="0">
                          <a:hlinkClick r:id="rId4"/>
                        </a:rPr>
                        <a:t>Новости</a:t>
                      </a:r>
                      <a:r>
                        <a:rPr lang="ru-RU" sz="800" dirty="0"/>
                        <a:t/>
                      </a:r>
                      <a:br>
                        <a:rPr lang="ru-RU" sz="800" dirty="0"/>
                      </a:br>
                      <a:r>
                        <a:rPr lang="ru-RU" sz="800" dirty="0"/>
                        <a:t>• </a:t>
                      </a:r>
                      <a:r>
                        <a:rPr lang="ru-RU" sz="800" dirty="0">
                          <a:hlinkClick r:id="rId5"/>
                        </a:rPr>
                        <a:t>Полезное</a:t>
                      </a:r>
                      <a:r>
                        <a:rPr lang="ru-RU" sz="800" dirty="0"/>
                        <a:t/>
                      </a:r>
                      <a:br>
                        <a:rPr lang="ru-RU" sz="800" dirty="0"/>
                      </a:br>
                      <a:r>
                        <a:rPr lang="ru-RU" sz="800" dirty="0"/>
                        <a:t>• </a:t>
                      </a:r>
                      <a:r>
                        <a:rPr lang="ru-RU" sz="800" dirty="0">
                          <a:hlinkClick r:id="rId6"/>
                        </a:rPr>
                        <a:t>Пишите нам!</a:t>
                      </a:r>
                      <a:r>
                        <a:rPr lang="ru-RU" sz="800" dirty="0"/>
                        <a:t/>
                      </a:r>
                      <a:br>
                        <a:rPr lang="ru-RU" sz="800" dirty="0"/>
                      </a:br>
                      <a:endParaRPr lang="ru-RU" sz="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0080"/>
                          </a:solidFill>
                        </a:rPr>
                        <a:t>Сайт  </a:t>
                      </a:r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ru-RU" sz="800" b="1" dirty="0" err="1">
                          <a:solidFill>
                            <a:srgbClr val="FF0000"/>
                          </a:solidFill>
                        </a:rPr>
                        <a:t>Verbum</a:t>
                      </a:r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" (Слово) </a:t>
                      </a:r>
                      <a:r>
                        <a:rPr lang="ru-RU" sz="800" b="1" dirty="0">
                          <a:solidFill>
                            <a:srgbClr val="000080"/>
                          </a:solidFill>
                        </a:rPr>
                        <a:t>- сайт творческого объединения "Юный журналист"</a:t>
                      </a:r>
                      <a:endParaRPr lang="ru-RU" sz="800" dirty="0"/>
                    </a:p>
                    <a:p>
                      <a:pPr algn="ctr"/>
                      <a:r>
                        <a:rPr lang="ru-RU" sz="800" b="1" dirty="0">
                          <a:solidFill>
                            <a:srgbClr val="000080"/>
                          </a:solidFill>
                        </a:rPr>
                        <a:t>МОУ СОШ №1 </a:t>
                      </a:r>
                      <a:r>
                        <a:rPr lang="ru-RU" sz="800" b="1" dirty="0" err="1">
                          <a:solidFill>
                            <a:srgbClr val="000080"/>
                          </a:solidFill>
                        </a:rPr>
                        <a:t>р.п.Тумботино</a:t>
                      </a:r>
                      <a:r>
                        <a:rPr lang="ru-RU" sz="800" b="1" dirty="0">
                          <a:solidFill>
                            <a:srgbClr val="000080"/>
                          </a:solidFill>
                        </a:rPr>
                        <a:t> Павловского района Нижегородской области.</a:t>
                      </a:r>
                      <a:endParaRPr lang="ru-RU" sz="800" dirty="0"/>
                    </a:p>
                    <a:p>
                      <a:pPr algn="ctr"/>
                      <a:r>
                        <a:rPr lang="ru-RU" sz="800" b="1" dirty="0">
                          <a:solidFill>
                            <a:srgbClr val="000080"/>
                          </a:solidFill>
                        </a:rPr>
                        <a:t>На нашем сайте вы познакомитесь с творческими работами юных журналистов, которые выпускают школьную газету "Ученик Плюс" и электронный сборник творческих работ учеников нашей школы "Живой родник".</a:t>
                      </a:r>
                      <a:endParaRPr lang="ru-RU" sz="800" dirty="0"/>
                    </a:p>
                    <a:p>
                      <a:pPr algn="ctr"/>
                      <a:r>
                        <a:rPr lang="ru-RU" sz="800" b="1" dirty="0">
                          <a:solidFill>
                            <a:srgbClr val="000080"/>
                          </a:solidFill>
                        </a:rPr>
                        <a:t>Учителя поделятся авторскими разработками программ, уроков и внеклассных мероприятий.</a:t>
                      </a:r>
                      <a:endParaRPr lang="ru-RU" sz="800" dirty="0"/>
                    </a:p>
                    <a:p>
                      <a:pPr algn="ctr"/>
                      <a:r>
                        <a:rPr lang="ru-RU" sz="800" b="1" dirty="0">
                          <a:solidFill>
                            <a:srgbClr val="000080"/>
                          </a:solidFill>
                        </a:rPr>
                        <a:t>Приглашаем к общению всех, кого привлекает идея сотрудничества и сотворчества в педагогической деятельности!</a:t>
                      </a:r>
                      <a:endParaRPr lang="ru-RU" sz="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3314700"/>
          <a:ext cx="6096000" cy="228600"/>
        </p:xfrm>
        <a:graphic>
          <a:graphicData uri="http://schemas.openxmlformats.org/drawingml/2006/table">
            <a:tbl>
              <a:tblPr/>
              <a:tblGrid>
                <a:gridCol w="6000997"/>
                <a:gridCol w="95003"/>
              </a:tblGrid>
              <a:tr h="228006">
                <a:tc>
                  <a:txBody>
                    <a:bodyPr/>
                    <a:lstStyle/>
                    <a:p>
                      <a:pPr algn="r"/>
                      <a:r>
                        <a:rPr lang="ru-RU" sz="1500">
                          <a:hlinkClick r:id="rId7"/>
                        </a:rPr>
                        <a:t>Клубная Сеть Детских Коллективов © Москва 2009</a:t>
                      </a:r>
                      <a:endParaRPr lang="ru-RU" sz="15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21" name="Picture 1" descr="mhtml:file://F:\Адреса%20в%20Интернете\Творческое%20объединение%20Юный%20журналист.mht!http://ksdk.ru/users/skins/default/images/ksdk_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142852"/>
            <a:ext cx="7334250" cy="171452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857250"/>
            <a:ext cx="8229600" cy="542925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990033"/>
                </a:solidFill>
              </a:rPr>
              <a:t>     « Традиции и современность»</a:t>
            </a:r>
          </a:p>
          <a:p>
            <a:r>
              <a:rPr lang="ru-RU" sz="3600" b="1" i="1" dirty="0" smtClean="0">
                <a:solidFill>
                  <a:srgbClr val="990033"/>
                </a:solidFill>
              </a:rPr>
              <a:t>               Финские санки </a:t>
            </a:r>
          </a:p>
          <a:p>
            <a:r>
              <a:rPr lang="ru-RU" sz="3600" b="1" i="1" dirty="0" smtClean="0">
                <a:solidFill>
                  <a:srgbClr val="990033"/>
                </a:solidFill>
              </a:rPr>
              <a:t>     на      Нижегородской   земле</a:t>
            </a:r>
            <a:endParaRPr lang="ru-RU" sz="3600" dirty="0">
              <a:solidFill>
                <a:srgbClr val="990033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14313"/>
            <a:ext cx="8229600" cy="1219201"/>
          </a:xfrm>
        </p:spPr>
        <p:txBody>
          <a:bodyPr>
            <a:normAutofit fontScale="90000"/>
          </a:bodyPr>
          <a:lstStyle/>
          <a:p>
            <a:r>
              <a:rPr sz="4800" b="1" i="1" smtClean="0">
                <a:solidFill>
                  <a:srgbClr val="FF0066"/>
                </a:solidFill>
              </a:rPr>
              <a:t>       </a:t>
            </a:r>
            <a:br>
              <a:rPr sz="4800" b="1" i="1" smtClean="0">
                <a:solidFill>
                  <a:srgbClr val="FF0066"/>
                </a:solidFill>
              </a:rPr>
            </a:br>
            <a:r>
              <a:rPr sz="4800" b="1" i="1" smtClean="0">
                <a:solidFill>
                  <a:srgbClr val="FF0066"/>
                </a:solidFill>
              </a:rPr>
              <a:t>  </a:t>
            </a:r>
            <a:r>
              <a:rPr lang="ru-RU" sz="4800" b="1" i="1" dirty="0" smtClean="0">
                <a:solidFill>
                  <a:srgbClr val="FF0066"/>
                </a:solidFill>
              </a:rPr>
              <a:t>Исследовательский  проект</a:t>
            </a:r>
            <a:endParaRPr lang="ru-RU" sz="4800" b="1" i="1" dirty="0">
              <a:solidFill>
                <a:srgbClr val="FF0066"/>
              </a:solidFill>
            </a:endParaRPr>
          </a:p>
        </p:txBody>
      </p:sp>
      <p:pic>
        <p:nvPicPr>
          <p:cNvPr id="6152" name="Picture 8" descr="Вадик123"/>
          <p:cNvPicPr>
            <a:picLocks noChangeAspect="1" noChangeArrowheads="1"/>
          </p:cNvPicPr>
          <p:nvPr/>
        </p:nvPicPr>
        <p:blipFill>
          <a:blip r:embed="rId2" cstate="print"/>
          <a:srcRect l="-3711" t="-17340"/>
          <a:stretch>
            <a:fillRect/>
          </a:stretch>
        </p:blipFill>
        <p:spPr bwMode="auto">
          <a:xfrm>
            <a:off x="2667000" y="1905000"/>
            <a:ext cx="3270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384300"/>
          </a:xfrm>
        </p:spPr>
        <p:txBody>
          <a:bodyPr>
            <a:normAutofit fontScale="90000"/>
          </a:bodyPr>
          <a:lstStyle/>
          <a:p>
            <a:r>
              <a:rPr lang="ru-RU" sz="4000">
                <a:solidFill>
                  <a:srgbClr val="FF0066"/>
                </a:solidFill>
              </a:rPr>
              <a:t>Уникальное транспортное средство жителей поселка Тумботино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 descr="Фото0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828800"/>
            <a:ext cx="32702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sani_moto_f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981200"/>
            <a:ext cx="3810000" cy="3284538"/>
          </a:xfrm>
          <a:noFill/>
          <a:ln/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384300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3300"/>
                </a:solidFill>
              </a:rPr>
              <a:t>Сергей Басарукин – изобретатель финки с мотором</a:t>
            </a:r>
          </a:p>
        </p:txBody>
      </p:sp>
      <p:pic>
        <p:nvPicPr>
          <p:cNvPr id="51205" name="Picture 5" descr="http://www.nnews.nnov.ru/preview/300x0/content/nnews/pics/newsgroups/IMG_0281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495800" y="1981200"/>
            <a:ext cx="4343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1.Формировать коммуникативные навыки (партнерское общение).</a:t>
            </a:r>
            <a:endParaRPr lang="en-US" i="1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2.   Формировать навыки организации рабочего пространства и использования рабочего времени.</a:t>
            </a:r>
          </a:p>
          <a:p>
            <a:pPr marL="514350" indent="-51435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3. Развивать умения оценивать свои возможности,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осознавать свои интересы.                                                                                    </a:t>
            </a:r>
          </a:p>
          <a:p>
            <a:pPr marL="514350" indent="-51435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4. Формировать функциональную грамотность школьников</a:t>
            </a:r>
            <a:r>
              <a:rPr lang="ru-RU" dirty="0" smtClean="0"/>
              <a:t>.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Задачи проектной деятельности: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Финочный разгуляй</a:t>
            </a:r>
          </a:p>
        </p:txBody>
      </p:sp>
      <p:pic>
        <p:nvPicPr>
          <p:cNvPr id="53254" name="Picture 6" descr="sani_kloun_f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981200"/>
            <a:ext cx="4038600" cy="3481388"/>
          </a:xfrm>
          <a:noFill/>
          <a:ln/>
        </p:spPr>
      </p:pic>
      <p:pic>
        <p:nvPicPr>
          <p:cNvPr id="53255" name="Picture 7" descr="http://www.annews.ru/upload/iblock/4be/sani_nevesta_fn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876800" y="2057400"/>
            <a:ext cx="38862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Финочный разгуляй</a:t>
            </a:r>
          </a:p>
        </p:txBody>
      </p:sp>
      <p:pic>
        <p:nvPicPr>
          <p:cNvPr id="52229" name="Picture 5" descr="117395417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057400"/>
            <a:ext cx="4038600" cy="3159125"/>
          </a:xfrm>
          <a:noFill/>
          <a:ln/>
        </p:spPr>
      </p:pic>
      <p:pic>
        <p:nvPicPr>
          <p:cNvPr id="52230" name="Picture 6" descr="sani_kloun_f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Конкурс частушек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114800" y="2133600"/>
            <a:ext cx="480060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dirty="0">
                <a:solidFill>
                  <a:srgbClr val="FF0000"/>
                </a:solidFill>
              </a:rPr>
              <a:t>Я лежала, как колода,</a:t>
            </a:r>
          </a:p>
          <a:p>
            <a:pPr>
              <a:buFontTx/>
              <a:buNone/>
            </a:pPr>
            <a:r>
              <a:rPr lang="ru-RU" b="1" i="1" dirty="0">
                <a:solidFill>
                  <a:srgbClr val="FF0000"/>
                </a:solidFill>
              </a:rPr>
              <a:t>Боль в суставах, ломота,</a:t>
            </a:r>
          </a:p>
          <a:p>
            <a:pPr>
              <a:buFontTx/>
              <a:buNone/>
            </a:pPr>
            <a:r>
              <a:rPr lang="ru-RU" b="1" i="1" dirty="0">
                <a:solidFill>
                  <a:srgbClr val="FF0000"/>
                </a:solidFill>
              </a:rPr>
              <a:t>Мне секрет один сказали – </a:t>
            </a:r>
          </a:p>
          <a:p>
            <a:pPr>
              <a:buFontTx/>
              <a:buNone/>
            </a:pPr>
            <a:r>
              <a:rPr lang="ru-RU" b="1" i="1" dirty="0">
                <a:solidFill>
                  <a:srgbClr val="FF0000"/>
                </a:solidFill>
              </a:rPr>
              <a:t>С финкой стала молода!</a:t>
            </a:r>
          </a:p>
        </p:txBody>
      </p:sp>
      <p:pic>
        <p:nvPicPr>
          <p:cNvPr id="54280" name="Picture 8" descr="Фото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34290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5000628" y="1643050"/>
            <a:ext cx="3629036" cy="4419600"/>
          </a:xfrm>
        </p:spPr>
        <p:txBody>
          <a:bodyPr>
            <a:normAutofit/>
          </a:bodyPr>
          <a:lstStyle/>
          <a:p>
            <a:r>
              <a:rPr lang="ru-RU" sz="2090" b="1" dirty="0" smtClean="0">
                <a:solidFill>
                  <a:schemeClr val="bg1"/>
                </a:solidFill>
              </a:rPr>
              <a:t>Областной конкурс  проектных</a:t>
            </a:r>
            <a:br>
              <a:rPr lang="ru-RU" sz="2090" b="1" dirty="0" smtClean="0">
                <a:solidFill>
                  <a:schemeClr val="bg1"/>
                </a:solidFill>
              </a:rPr>
            </a:br>
            <a:r>
              <a:rPr lang="ru-RU" sz="2090" b="1" dirty="0" smtClean="0">
                <a:solidFill>
                  <a:schemeClr val="bg1"/>
                </a:solidFill>
              </a:rPr>
              <a:t>       и  исследовательских работ </a:t>
            </a:r>
            <a:br>
              <a:rPr lang="ru-RU" sz="2090" b="1" dirty="0" smtClean="0">
                <a:solidFill>
                  <a:schemeClr val="bg1"/>
                </a:solidFill>
              </a:rPr>
            </a:br>
            <a:r>
              <a:rPr lang="ru-RU" sz="2090" b="1" dirty="0" smtClean="0">
                <a:solidFill>
                  <a:schemeClr val="bg1"/>
                </a:solidFill>
              </a:rPr>
              <a:t>      «Юный исследователь»  (2009 г.)</a:t>
            </a:r>
            <a:br>
              <a:rPr lang="ru-RU" sz="2090" b="1" dirty="0" smtClean="0">
                <a:solidFill>
                  <a:schemeClr val="bg1"/>
                </a:solidFill>
              </a:rPr>
            </a:br>
            <a:endParaRPr lang="ru-RU" sz="2090" b="1" dirty="0">
              <a:solidFill>
                <a:schemeClr val="bg1"/>
              </a:solidFill>
            </a:endParaRPr>
          </a:p>
        </p:txBody>
      </p:sp>
      <p:pic>
        <p:nvPicPr>
          <p:cNvPr id="27650" name="Picture 2" descr="C:\Documents and Settings\Администратор\Мои документы\Мои рисунки\Изображение\Изображение 28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62" b="462"/>
          <a:stretch>
            <a:fillRect/>
          </a:stretch>
        </p:blipFill>
        <p:spPr bwMode="auto">
          <a:xfrm>
            <a:off x="428625" y="571500"/>
            <a:ext cx="3857625" cy="55626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Администратор\Мои документы\Мои рисунки\Изображение\Изображение 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6195" y="1481138"/>
            <a:ext cx="3291609" cy="452596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100" b="1" smtClean="0">
                <a:solidFill>
                  <a:srgbClr val="C00000"/>
                </a:solidFill>
              </a:rPr>
              <a:t>I </a:t>
            </a:r>
            <a:r>
              <a:rPr lang="ru-RU" sz="3100" b="1" dirty="0" smtClean="0">
                <a:solidFill>
                  <a:srgbClr val="C00000"/>
                </a:solidFill>
              </a:rPr>
              <a:t>место в Международном фестивале детского творчества  «Звёзды нового века!»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                                             2010 г.</a:t>
            </a:r>
            <a:endParaRPr lang="ru-RU" sz="31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66" y="0"/>
            <a:ext cx="7086600" cy="212407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3399"/>
                </a:solidFill>
              </a:rPr>
              <a:t/>
            </a:r>
            <a:br>
              <a:rPr lang="en-US" sz="4000" dirty="0">
                <a:solidFill>
                  <a:srgbClr val="FF3399"/>
                </a:solidFill>
              </a:rPr>
            </a:br>
            <a:r>
              <a:rPr lang="en-US" sz="4000" dirty="0">
                <a:solidFill>
                  <a:srgbClr val="FF3399"/>
                </a:solidFill>
              </a:rPr>
              <a:t/>
            </a:r>
            <a:br>
              <a:rPr lang="en-US" sz="4000" dirty="0">
                <a:solidFill>
                  <a:srgbClr val="FF3399"/>
                </a:solidFill>
              </a:rPr>
            </a:br>
            <a:r>
              <a:rPr lang="en-US" sz="4000" dirty="0">
                <a:solidFill>
                  <a:srgbClr val="FF3399"/>
                </a:solidFill>
              </a:rPr>
              <a:t/>
            </a:r>
            <a:br>
              <a:rPr lang="en-US" sz="4000" dirty="0">
                <a:solidFill>
                  <a:srgbClr val="FF3399"/>
                </a:solidFill>
              </a:rPr>
            </a:br>
            <a:r>
              <a:rPr lang="en-US" sz="4000" dirty="0">
                <a:solidFill>
                  <a:srgbClr val="FF3399"/>
                </a:solidFill>
              </a:rPr>
              <a:t/>
            </a:r>
            <a:br>
              <a:rPr lang="en-US" sz="4000" dirty="0">
                <a:solidFill>
                  <a:srgbClr val="FF3399"/>
                </a:solidFill>
              </a:rPr>
            </a:br>
            <a:r>
              <a:rPr lang="en-US" sz="4000" dirty="0">
                <a:solidFill>
                  <a:srgbClr val="FF3399"/>
                </a:solidFill>
              </a:rPr>
              <a:t/>
            </a:r>
            <a:br>
              <a:rPr lang="en-US" sz="4000" dirty="0">
                <a:solidFill>
                  <a:srgbClr val="FF3399"/>
                </a:solidFill>
              </a:rPr>
            </a:br>
            <a:r>
              <a:rPr lang="en-US" sz="4000" dirty="0">
                <a:solidFill>
                  <a:srgbClr val="FF3399"/>
                </a:solidFill>
              </a:rPr>
              <a:t/>
            </a:r>
            <a:br>
              <a:rPr lang="en-US" sz="4000" dirty="0">
                <a:solidFill>
                  <a:srgbClr val="FF3399"/>
                </a:solidFill>
              </a:rPr>
            </a:br>
            <a:r>
              <a:rPr lang="en-US" sz="4000" dirty="0">
                <a:solidFill>
                  <a:srgbClr val="FF3399"/>
                </a:solidFill>
              </a:rPr>
              <a:t/>
            </a:r>
            <a:br>
              <a:rPr lang="en-US" sz="4000" dirty="0">
                <a:solidFill>
                  <a:srgbClr val="FF3399"/>
                </a:solidFill>
              </a:rPr>
            </a:b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ru-RU" sz="4000" dirty="0" smtClean="0">
                <a:solidFill>
                  <a:srgbClr val="0033CC"/>
                </a:solidFill>
              </a:rPr>
              <a:t>Социальный проект </a:t>
            </a:r>
            <a:r>
              <a:rPr lang="en-US" sz="4000" dirty="0">
                <a:solidFill>
                  <a:srgbClr val="0033CC"/>
                </a:solidFill>
              </a:rPr>
              <a:t/>
            </a:r>
            <a:br>
              <a:rPr lang="en-US" sz="4000" dirty="0">
                <a:solidFill>
                  <a:srgbClr val="0033CC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   </a:t>
            </a:r>
            <a:r>
              <a:rPr lang="ru-RU" sz="4000" dirty="0">
                <a:solidFill>
                  <a:srgbClr val="FF0000"/>
                </a:solidFill>
              </a:rPr>
              <a:t>«Никто не забыт…»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A50021"/>
                </a:solidFill>
                <a:latin typeface="Tw Cen MT Condensed" pitchFamily="34" charset="0"/>
              </a:rPr>
              <a:t>              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2636838"/>
            <a:ext cx="6400800" cy="3001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730" b="1" i="1" dirty="0">
                <a:solidFill>
                  <a:srgbClr val="C00000"/>
                </a:solidFill>
              </a:rPr>
              <a:t>Поисковый отряд «Память»</a:t>
            </a:r>
          </a:p>
          <a:p>
            <a:pPr>
              <a:lnSpc>
                <a:spcPct val="90000"/>
              </a:lnSpc>
            </a:pPr>
            <a:r>
              <a:rPr lang="ru-RU" sz="2730" b="1" i="1" dirty="0">
                <a:solidFill>
                  <a:srgbClr val="C00000"/>
                </a:solidFill>
              </a:rPr>
              <a:t>МОУ СОШ №1 р.п. </a:t>
            </a:r>
            <a:r>
              <a:rPr lang="ru-RU" sz="2730" b="1" i="1" dirty="0" err="1">
                <a:solidFill>
                  <a:srgbClr val="C00000"/>
                </a:solidFill>
              </a:rPr>
              <a:t>Тумботино</a:t>
            </a:r>
            <a:endParaRPr lang="ru-RU" sz="2730" b="1" i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730" b="1" i="1" dirty="0">
                <a:solidFill>
                  <a:srgbClr val="C00000"/>
                </a:solidFill>
              </a:rPr>
              <a:t>                Павловского района</a:t>
            </a:r>
          </a:p>
          <a:p>
            <a:pPr>
              <a:lnSpc>
                <a:spcPct val="90000"/>
              </a:lnSpc>
            </a:pPr>
            <a:r>
              <a:rPr lang="ru-RU" sz="2730" b="1" i="1" dirty="0">
                <a:solidFill>
                  <a:srgbClr val="C00000"/>
                </a:solidFill>
              </a:rPr>
              <a:t>                Нижегородской </a:t>
            </a:r>
            <a:r>
              <a:rPr lang="ru-RU" sz="2730" b="1" i="1" dirty="0" smtClean="0">
                <a:solidFill>
                  <a:srgbClr val="C00000"/>
                </a:solidFill>
              </a:rPr>
              <a:t>области</a:t>
            </a:r>
            <a:endParaRPr lang="ru-RU" sz="2730" b="1" i="1" dirty="0">
              <a:solidFill>
                <a:srgbClr val="C00000"/>
              </a:solidFill>
            </a:endParaRPr>
          </a:p>
        </p:txBody>
      </p:sp>
      <p:pic>
        <p:nvPicPr>
          <p:cNvPr id="2054" name="Picture 6" descr="Изображение 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1903413" cy="253841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70186"/>
            <a:ext cx="8229600" cy="4347865"/>
          </a:xfrm>
          <a:noFill/>
          <a:ln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FF3399"/>
                </a:solidFill>
              </a:rPr>
              <a:t>Поисковый отряд «Память»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2000240"/>
            <a:ext cx="7543800" cy="4114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sz="2640" b="1" dirty="0" smtClean="0">
                <a:solidFill>
                  <a:srgbClr val="FF0000"/>
                </a:solidFill>
              </a:rPr>
              <a:t>Воспитание чувства уважения и признательности к участникам Великой Отечественной войны;</a:t>
            </a:r>
          </a:p>
          <a:p>
            <a:pPr>
              <a:lnSpc>
                <a:spcPct val="80000"/>
              </a:lnSpc>
            </a:pPr>
            <a:r>
              <a:rPr lang="ru-RU" sz="2640" b="1" dirty="0" smtClean="0">
                <a:solidFill>
                  <a:srgbClr val="FF0000"/>
                </a:solidFill>
              </a:rPr>
              <a:t>укрепление преемственности поколений;</a:t>
            </a:r>
          </a:p>
          <a:p>
            <a:pPr>
              <a:lnSpc>
                <a:spcPct val="80000"/>
              </a:lnSpc>
            </a:pPr>
            <a:r>
              <a:rPr lang="ru-RU" sz="2640" b="1" dirty="0" smtClean="0">
                <a:solidFill>
                  <a:srgbClr val="FF0000"/>
                </a:solidFill>
              </a:rPr>
              <a:t> увековечение памяти  раненых, скончавшихся в госпитале №1743 около  р.п. </a:t>
            </a:r>
            <a:r>
              <a:rPr lang="ru-RU" sz="2640" b="1" dirty="0" err="1" smtClean="0">
                <a:solidFill>
                  <a:srgbClr val="FF0000"/>
                </a:solidFill>
              </a:rPr>
              <a:t>Тумботино</a:t>
            </a:r>
            <a:r>
              <a:rPr lang="ru-RU" sz="2640" b="1" dirty="0" smtClean="0">
                <a:solidFill>
                  <a:srgbClr val="FF0000"/>
                </a:solidFill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640" b="1" dirty="0" smtClean="0">
                <a:solidFill>
                  <a:srgbClr val="FF0000"/>
                </a:solidFill>
              </a:rPr>
              <a:t>установление памятного знака близ  места  захоронения раненых, скончавшихся в госпитале № 1743 близ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40" b="1" dirty="0" smtClean="0">
                <a:solidFill>
                  <a:srgbClr val="FF0000"/>
                </a:solidFill>
              </a:rPr>
              <a:t>   р.п. </a:t>
            </a:r>
            <a:r>
              <a:rPr lang="ru-RU" sz="2640" b="1" dirty="0" err="1" smtClean="0">
                <a:solidFill>
                  <a:srgbClr val="FF0000"/>
                </a:solidFill>
              </a:rPr>
              <a:t>Тумботино</a:t>
            </a:r>
            <a:r>
              <a:rPr lang="ru-RU" sz="2640" b="1" dirty="0" smtClean="0">
                <a:solidFill>
                  <a:srgbClr val="FF0000"/>
                </a:solidFill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640" b="1" dirty="0" smtClean="0">
                <a:solidFill>
                  <a:srgbClr val="FF0000"/>
                </a:solidFill>
              </a:rPr>
              <a:t>информирование жителей Павловского района о захоронении воинов;</a:t>
            </a:r>
          </a:p>
          <a:p>
            <a:pPr>
              <a:lnSpc>
                <a:spcPct val="80000"/>
              </a:lnSpc>
            </a:pPr>
            <a:r>
              <a:rPr lang="ru-RU" sz="2640" b="1" dirty="0" smtClean="0">
                <a:solidFill>
                  <a:srgbClr val="FF0000"/>
                </a:solidFill>
              </a:rPr>
              <a:t>поиск фамилий  раненых, умерших в эвакуационном госпитале №1743 около пос. </a:t>
            </a:r>
            <a:r>
              <a:rPr lang="ru-RU" sz="2640" b="1" dirty="0" err="1" smtClean="0">
                <a:solidFill>
                  <a:srgbClr val="FF0000"/>
                </a:solidFill>
              </a:rPr>
              <a:t>Тумботино</a:t>
            </a:r>
            <a:r>
              <a:rPr lang="ru-RU" sz="2640" b="1" dirty="0" smtClean="0">
                <a:solidFill>
                  <a:srgbClr val="FF0000"/>
                </a:solidFill>
              </a:rPr>
              <a:t> Павловского района Нижегородской области, установление связей с их родственниками.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00"/>
                </a:solidFill>
              </a:rPr>
              <a:t>               Цели </a:t>
            </a:r>
            <a:r>
              <a:rPr lang="ru-RU" dirty="0">
                <a:solidFill>
                  <a:srgbClr val="CC0000"/>
                </a:solidFill>
              </a:rPr>
              <a:t>и задачи проекта</a:t>
            </a:r>
            <a:br>
              <a:rPr lang="ru-RU" dirty="0">
                <a:solidFill>
                  <a:srgbClr val="CC0000"/>
                </a:solidFill>
              </a:rPr>
            </a:br>
            <a:r>
              <a:rPr lang="ru-RU" dirty="0">
                <a:solidFill>
                  <a:srgbClr val="CC0000"/>
                </a:solidFill>
              </a:rPr>
              <a:t>     </a:t>
            </a:r>
            <a:r>
              <a:rPr lang="ru-RU" dirty="0" smtClean="0">
                <a:solidFill>
                  <a:srgbClr val="CC0000"/>
                </a:solidFill>
              </a:rPr>
              <a:t>             «</a:t>
            </a:r>
            <a:r>
              <a:rPr lang="ru-RU" dirty="0">
                <a:solidFill>
                  <a:srgbClr val="CC0000"/>
                </a:solidFill>
              </a:rPr>
              <a:t>Никто не забыт…»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304800"/>
            <a:ext cx="8501090" cy="5124450"/>
          </a:xfrm>
        </p:spPr>
        <p:txBody>
          <a:bodyPr>
            <a:normAutofit fontScale="90000"/>
          </a:bodyPr>
          <a:lstStyle/>
          <a:p>
            <a:r>
              <a:rPr lang="ru-RU" sz="2800" i="1" dirty="0">
                <a:solidFill>
                  <a:srgbClr val="FFFF00"/>
                </a:solidFill>
              </a:rPr>
              <a:t/>
            </a:r>
            <a:br>
              <a:rPr lang="ru-RU" sz="2800" i="1" dirty="0">
                <a:solidFill>
                  <a:srgbClr val="FFFF00"/>
                </a:solidFill>
              </a:rPr>
            </a:br>
            <a:r>
              <a:rPr lang="ru-RU" sz="3800" b="1" i="1" dirty="0" smtClean="0">
                <a:solidFill>
                  <a:srgbClr val="FF0000"/>
                </a:solidFill>
              </a:rPr>
              <a:t>С </a:t>
            </a:r>
            <a:r>
              <a:rPr lang="ru-RU" sz="3800" b="1" i="1" dirty="0">
                <a:solidFill>
                  <a:srgbClr val="FF0000"/>
                </a:solidFill>
              </a:rPr>
              <a:t>1941 по 1945 г.г. в 3-х км от </a:t>
            </a:r>
            <a:r>
              <a:rPr lang="ru-RU" sz="3800" b="1" i="1" dirty="0" err="1">
                <a:solidFill>
                  <a:srgbClr val="FF0000"/>
                </a:solidFill>
              </a:rPr>
              <a:t>пос.Тумботино</a:t>
            </a:r>
            <a:r>
              <a:rPr lang="ru-RU" sz="3800" b="1" i="1" dirty="0">
                <a:solidFill>
                  <a:srgbClr val="FF0000"/>
                </a:solidFill>
              </a:rPr>
              <a:t> Павловского района Нижегородской области дислоцировался эвакогоспиталь №1743, о чем свидетельствует и табличка на одном из зданий туристической базы, которое располагается на том месте, где находилось здание госпиталя.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5" name="Picture 9" descr="Изображение 08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3450" y="1686719"/>
            <a:ext cx="3086100" cy="4114800"/>
          </a:xfrm>
        </p:spPr>
      </p:pic>
      <p:pic>
        <p:nvPicPr>
          <p:cNvPr id="39946" name="Picture 10" descr="Изображение 1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24450" y="1686719"/>
            <a:ext cx="3086100" cy="4114800"/>
          </a:xfr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543800" cy="1431925"/>
          </a:xfrm>
        </p:spPr>
        <p:txBody>
          <a:bodyPr/>
          <a:lstStyle/>
          <a:p>
            <a:r>
              <a:rPr lang="ru-RU" sz="2800" i="1" dirty="0">
                <a:solidFill>
                  <a:srgbClr val="990000"/>
                </a:solidFill>
              </a:rPr>
              <a:t>В течение почти 70 лет только деревья хранили память об умерших             защитниках       Родины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Информационные проекты 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i="1" dirty="0" err="1" smtClean="0">
                <a:solidFill>
                  <a:srgbClr val="002060"/>
                </a:solidFill>
              </a:rPr>
              <a:t>проекты</a:t>
            </a:r>
            <a:r>
              <a:rPr lang="ru-RU" i="1" dirty="0" smtClean="0">
                <a:solidFill>
                  <a:srgbClr val="002060"/>
                </a:solidFill>
              </a:rPr>
              <a:t>, целью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создания которых являются информационные объекты: энциклопедии, картотеки, книги,  газеты, атласы, фрагменты учебников и задачников и т.д.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    </a:t>
            </a:r>
            <a:r>
              <a:rPr lang="ru-RU" dirty="0" smtClean="0">
                <a:solidFill>
                  <a:srgbClr val="C00000"/>
                </a:solidFill>
              </a:rPr>
              <a:t>Виды </a:t>
            </a:r>
            <a:r>
              <a:rPr lang="ru-RU" dirty="0" smtClean="0">
                <a:solidFill>
                  <a:srgbClr val="C00000"/>
                </a:solidFill>
              </a:rPr>
              <a:t>проектов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SDC1034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9412" y="2358803"/>
            <a:ext cx="3694176" cy="2770632"/>
          </a:xfrm>
        </p:spPr>
      </p:pic>
      <p:pic>
        <p:nvPicPr>
          <p:cNvPr id="52231" name="Picture 7" descr="SDC103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24450" y="1686719"/>
            <a:ext cx="3086100" cy="4114800"/>
          </a:xfrm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25 августа 2009 г. – увековечение памяти о раненых, скончавшихся в эвакуационном госпитале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№ 1743 около </a:t>
            </a:r>
            <a:r>
              <a:rPr lang="ru-RU" sz="3200" dirty="0" err="1">
                <a:solidFill>
                  <a:srgbClr val="FF0000"/>
                </a:solidFill>
              </a:rPr>
              <a:t>пос.Тумботино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990000"/>
                </a:solidFill>
              </a:rPr>
              <a:t>Потомки помнят славную Победу!</a:t>
            </a:r>
          </a:p>
        </p:txBody>
      </p:sp>
      <p:pic>
        <p:nvPicPr>
          <p:cNvPr id="54279" name="Picture 7" descr="Фото16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1700213"/>
            <a:ext cx="3071834" cy="4114800"/>
          </a:xfrm>
        </p:spPr>
      </p:pic>
      <p:pic>
        <p:nvPicPr>
          <p:cNvPr id="54280" name="Picture 8" descr="SDC1035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48300" y="2420938"/>
            <a:ext cx="3695700" cy="2771775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Администратор\Мои документы\Мои рисунки\Изображение\Изображение 2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6195" y="1481138"/>
            <a:ext cx="3291609" cy="45259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20" b="1" dirty="0" smtClean="0">
                <a:solidFill>
                  <a:srgbClr val="CC3300"/>
                </a:solidFill>
              </a:rPr>
              <a:t> Благодарственное письмо Министерства образования Нижегородской области  поисковому отряду «Память»</a:t>
            </a:r>
            <a:endParaRPr lang="ru-RU" sz="262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Администратор\Мои документы\Фото\Фото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029200" cy="67056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-674688"/>
            <a:ext cx="7543800" cy="2411413"/>
          </a:xfrm>
        </p:spPr>
        <p:txBody>
          <a:bodyPr/>
          <a:lstStyle/>
          <a:p>
            <a:r>
              <a:rPr lang="ru-RU" sz="2800">
                <a:solidFill>
                  <a:srgbClr val="FF3399"/>
                </a:solidFill>
              </a:rPr>
              <a:t>        Память о защитниках Родины       </a:t>
            </a:r>
            <a:br>
              <a:rPr lang="ru-RU" sz="2800">
                <a:solidFill>
                  <a:srgbClr val="FF3399"/>
                </a:solidFill>
              </a:rPr>
            </a:br>
            <a:r>
              <a:rPr lang="ru-RU" sz="2800">
                <a:solidFill>
                  <a:srgbClr val="FF3399"/>
                </a:solidFill>
              </a:rPr>
              <a:t>                      увековечена!</a:t>
            </a:r>
          </a:p>
        </p:txBody>
      </p:sp>
      <p:pic>
        <p:nvPicPr>
          <p:cNvPr id="59399" name="Picture 7" descr="SDC1036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1000108"/>
            <a:ext cx="7000924" cy="5476875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3D04"/>
                </a:solidFill>
              </a:rPr>
              <a:t>Участие  в </a:t>
            </a:r>
            <a:r>
              <a:rPr lang="ru-RU" b="1" dirty="0" err="1" smtClean="0">
                <a:solidFill>
                  <a:srgbClr val="CC3D04"/>
                </a:solidFill>
              </a:rPr>
              <a:t>Интернет-проектах</a:t>
            </a:r>
            <a:endParaRPr lang="ru-RU" b="1" dirty="0">
              <a:solidFill>
                <a:srgbClr val="CC3D04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140" dirty="0" smtClean="0">
                <a:solidFill>
                  <a:schemeClr val="tx1"/>
                </a:solidFill>
              </a:rPr>
              <a:t>«Забытый памятник незабытой войны»</a:t>
            </a:r>
            <a:endParaRPr lang="ru-RU" sz="214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sz="2210" dirty="0" smtClean="0">
                <a:solidFill>
                  <a:schemeClr val="tx1"/>
                </a:solidFill>
              </a:rPr>
              <a:t>«Юбилею Победы посвящается»</a:t>
            </a:r>
            <a:endParaRPr lang="ru-RU" sz="2210" dirty="0">
              <a:solidFill>
                <a:schemeClr val="tx1"/>
              </a:solidFill>
            </a:endParaRPr>
          </a:p>
        </p:txBody>
      </p:sp>
      <p:pic>
        <p:nvPicPr>
          <p:cNvPr id="7" name="Picture 1" descr="C:\Documents and Settings\Администратор\Мои документы\Мои рисунки\Изображение\Изображение 28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3739" y="1568003"/>
            <a:ext cx="2847109" cy="3695007"/>
          </a:xfrm>
          <a:prstGeom prst="rect">
            <a:avLst/>
          </a:prstGeom>
          <a:noFill/>
        </p:spPr>
      </p:pic>
      <p:pic>
        <p:nvPicPr>
          <p:cNvPr id="8" name="Picture 2" descr="C:\Documents and Settings\Администратор\Мои документы\Мои рисунки\Изображение\Изображение 2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42358" y="1459937"/>
            <a:ext cx="2847109" cy="391113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20" b="1" dirty="0" smtClean="0"/>
              <a:t>1.  Не участвовать ни в одном из проектов.</a:t>
            </a:r>
          </a:p>
          <a:p>
            <a:r>
              <a:rPr lang="ru-RU" sz="3220" b="1" dirty="0" smtClean="0"/>
              <a:t>2.  Участвовать одновременно в разных проектах в разных ролях.</a:t>
            </a:r>
          </a:p>
          <a:p>
            <a:r>
              <a:rPr lang="ru-RU" sz="3220" b="1" dirty="0" smtClean="0"/>
              <a:t>3.  Выйти в любой момент из проекта.</a:t>
            </a:r>
          </a:p>
          <a:p>
            <a:r>
              <a:rPr lang="ru-RU" sz="3220" b="1" dirty="0" smtClean="0"/>
              <a:t>4.  В любой момент начать свой новый проект</a:t>
            </a:r>
            <a:r>
              <a:rPr lang="ru-RU" sz="2800" b="1" i="1" dirty="0" smtClean="0">
                <a:solidFill>
                  <a:srgbClr val="A50021"/>
                </a:solidFill>
              </a:rPr>
              <a:t>.</a:t>
            </a:r>
            <a:endParaRPr lang="ru-RU" sz="2800" i="1" dirty="0">
              <a:solidFill>
                <a:srgbClr val="A5002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002060"/>
                </a:solidFill>
              </a:rPr>
              <a:t>       </a:t>
            </a:r>
            <a:r>
              <a:rPr lang="ru-RU" dirty="0" smtClean="0">
                <a:solidFill>
                  <a:srgbClr val="002060"/>
                </a:solidFill>
              </a:rPr>
              <a:t>Ребенок имеет право: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914400" y="2000250"/>
            <a:ext cx="8229600" cy="4857750"/>
          </a:xfrm>
        </p:spPr>
        <p:txBody>
          <a:bodyPr>
            <a:normAutofit fontScale="55000" lnSpcReduction="20000"/>
          </a:bodyPr>
          <a:lstStyle/>
          <a:p>
            <a:endParaRPr lang="ru-RU" sz="2800" i="1" dirty="0" smtClean="0"/>
          </a:p>
          <a:p>
            <a:endParaRPr lang="ru-RU" sz="2800" dirty="0" smtClean="0"/>
          </a:p>
          <a:p>
            <a:r>
              <a:rPr lang="ru-RU" sz="2800" dirty="0" smtClean="0"/>
              <a:t>                                          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3600" dirty="0" smtClean="0"/>
          </a:p>
          <a:p>
            <a:r>
              <a:rPr lang="ru-RU" sz="3600" dirty="0" smtClean="0"/>
              <a:t>        В НЁМ  БУДЕТ МУДРОСТЬ</a:t>
            </a:r>
            <a:r>
              <a:rPr lang="ru-RU" sz="3600" i="1" dirty="0" smtClean="0"/>
              <a:t>     ТАЛАНТЛИВО ДЕРЗКАЯ,</a:t>
            </a:r>
          </a:p>
          <a:p>
            <a:r>
              <a:rPr lang="ru-RU" sz="3600" i="1" dirty="0" smtClean="0"/>
              <a:t>        ОН БУДЕТ СЧАСТЬЕ     НЕСТИ НА КРЫЛЕ…</a:t>
            </a:r>
          </a:p>
          <a:p>
            <a:r>
              <a:rPr lang="ru-RU" sz="3600" b="1" i="1" dirty="0" smtClean="0"/>
              <a:t>       УЧИТЕЛЬ – ПРОФЕССИЯ   ДАЛЬНЕГО  ДЕЙСТВИЯ,</a:t>
            </a:r>
          </a:p>
          <a:p>
            <a:r>
              <a:rPr lang="ru-RU" sz="3600" b="1" i="1" dirty="0" smtClean="0"/>
              <a:t>                            ГЛАВНАЯ  НА  ЗЕМЛЕ!</a:t>
            </a:r>
          </a:p>
          <a:p>
            <a:r>
              <a:rPr lang="ru-RU" sz="3600" b="1" i="1" dirty="0" smtClean="0"/>
              <a:t>                                                              Р.Рождественский</a:t>
            </a:r>
          </a:p>
          <a:p>
            <a:r>
              <a:rPr lang="ru-RU" sz="3600" b="1" i="1" dirty="0" smtClean="0"/>
              <a:t>                                                                                                                                     </a:t>
            </a:r>
            <a:r>
              <a:rPr lang="ru-RU" sz="2800" b="1" i="1" dirty="0" smtClean="0"/>
              <a:t>                          </a:t>
            </a:r>
            <a:endParaRPr lang="ru-RU" sz="2800" i="1" dirty="0" smtClean="0"/>
          </a:p>
        </p:txBody>
      </p:sp>
      <p:pic>
        <p:nvPicPr>
          <p:cNvPr id="10" name="Picture 2" descr="C:\Documents and Settings\Администратор\Рабочий стол\мои фото\IMG_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290"/>
            <a:ext cx="4775363" cy="328468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проекты, в которых дети полностью проходят все этапы исследований:</a:t>
            </a:r>
          </a:p>
          <a:p>
            <a:pPr algn="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формулировка проблемы,</a:t>
            </a:r>
          </a:p>
          <a:p>
            <a:pPr algn="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обзор источников информации по теме исследования,</a:t>
            </a:r>
          </a:p>
          <a:p>
            <a:pPr algn="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выдвижение гипотез,</a:t>
            </a:r>
          </a:p>
          <a:p>
            <a:pPr algn="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постановка эксперимента,</a:t>
            </a:r>
          </a:p>
          <a:p>
            <a:pPr algn="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формулировка выводов,</a:t>
            </a:r>
          </a:p>
          <a:p>
            <a:pPr algn="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защита проекта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Исследовательские проекты-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Нацелены на социальные интересы самих участников проекта;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целью проекта будет реализация конкретных предложений по решению поставленной проблемы;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сам проект может быть использован  в жизни класса, школы, села.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Практико-ориентированные проекты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(социальные)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Проекты, предполагающие максимально свободный и нетрадиционный подход к оформлению результатов  ( творческие работы: сказки, стихи, рисунки, поделки и т.д.)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b="1" dirty="0" smtClean="0">
                <a:solidFill>
                  <a:srgbClr val="910D26"/>
                </a:solidFill>
              </a:rPr>
              <a:t>Творческие   проекты  - </a:t>
            </a:r>
            <a:endParaRPr lang="ru-RU" b="1" dirty="0">
              <a:solidFill>
                <a:srgbClr val="910D26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88157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4000" b="1" dirty="0" smtClean="0">
                <a:solidFill>
                  <a:srgbClr val="663300"/>
                </a:solidFill>
                <a:latin typeface="Monotype Corsiva" pitchFamily="66" charset="0"/>
              </a:rPr>
              <a:t>Издание школьной газеты «Ученик Плюс» –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4000" b="1" dirty="0" smtClean="0">
                <a:solidFill>
                  <a:srgbClr val="663300"/>
                </a:solidFill>
                <a:latin typeface="Monotype Corsiva" pitchFamily="66" charset="0"/>
              </a:rPr>
              <a:t>создание летописи школьной   жизни</a:t>
            </a:r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1800252"/>
          </a:xfrm>
        </p:spPr>
        <p:txBody>
          <a:bodyPr>
            <a:normAutofit/>
          </a:bodyPr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FF0000"/>
                </a:solidFill>
              </a:rPr>
              <a:t>Проект  «Ученик  Плюс»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6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704115">
            <a:off x="249414" y="2944330"/>
            <a:ext cx="1508125" cy="2133600"/>
          </a:xfrm>
          <a:prstGeom prst="rect">
            <a:avLst/>
          </a:prstGeom>
        </p:spPr>
      </p:pic>
      <p:pic>
        <p:nvPicPr>
          <p:cNvPr id="5" name="Picture 7" descr="Новый рисунок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91245">
            <a:off x="2609168" y="2868146"/>
            <a:ext cx="1498600" cy="192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Новый рисунок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6912">
            <a:off x="5129812" y="2839564"/>
            <a:ext cx="1550988" cy="166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Новый рисунок (3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11341">
            <a:off x="7220225" y="2953802"/>
            <a:ext cx="1503363" cy="20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Новый рисунок (5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89635">
            <a:off x="1941821" y="4852717"/>
            <a:ext cx="1501775" cy="19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Новый рисунок (4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66588">
            <a:off x="4895561" y="4649949"/>
            <a:ext cx="15128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24"/>
          <p:cNvGraphicFramePr>
            <a:graphicFrameLocks/>
          </p:cNvGraphicFramePr>
          <p:nvPr>
            <p:ph/>
          </p:nvPr>
        </p:nvGraphicFramePr>
        <p:xfrm>
          <a:off x="428596" y="357166"/>
          <a:ext cx="8229600" cy="57912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8229600" cy="55165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Рубрики нашей газеты разнообразны: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CCFF"/>
                </a:solidFill>
                <a:latin typeface="Comic Sans MS" pitchFamily="66" charset="0"/>
              </a:rPr>
              <a:t>   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– Хроника школьной жизни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–  Умники и умницы нашей школы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– Увлекательная фотография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– Знай наших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– Мы путешествуем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– Интервью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</a:rPr>
              <a:t>номера</a:t>
            </a:r>
            <a:endParaRPr lang="ru-RU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– Творческая гостиная  и др.</a:t>
            </a:r>
          </a:p>
        </p:txBody>
      </p:sp>
      <p:pic>
        <p:nvPicPr>
          <p:cNvPr id="18435" name="Picture 5" descr="j02176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58307">
            <a:off x="457200" y="1371600"/>
            <a:ext cx="12954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j0301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6424">
            <a:off x="6477000" y="2590800"/>
            <a:ext cx="18303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j03014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22184">
            <a:off x="762000" y="3276600"/>
            <a:ext cx="1798638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j02977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40980">
            <a:off x="7292975" y="1447800"/>
            <a:ext cx="18510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j03351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5334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677</TotalTime>
  <Words>735</Words>
  <Application>Microsoft Office PowerPoint</Application>
  <PresentationFormat>Экран (4:3)</PresentationFormat>
  <Paragraphs>143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Открытая</vt:lpstr>
      <vt:lpstr>     Развитие  творческой  активности,   формирование социальной   компетенции личности  через  проектную  деятельность  школьников</vt:lpstr>
      <vt:lpstr>Задачи проектной деятельности:</vt:lpstr>
      <vt:lpstr>            Виды проектов</vt:lpstr>
      <vt:lpstr>Исследовательские проекты-</vt:lpstr>
      <vt:lpstr>Практико-ориентированные проекты                      (социальные)</vt:lpstr>
      <vt:lpstr>           Творческие   проекты  - </vt:lpstr>
      <vt:lpstr>         Проект  «Ученик  Плюс»</vt:lpstr>
      <vt:lpstr>Слайд 8</vt:lpstr>
      <vt:lpstr>Слайд 9</vt:lpstr>
      <vt:lpstr>Слайд 10</vt:lpstr>
      <vt:lpstr>Слайд 11</vt:lpstr>
      <vt:lpstr>Слайд 12</vt:lpstr>
      <vt:lpstr>Слайд 13</vt:lpstr>
      <vt:lpstr>  Второй открытый фестиваль юношеской и молодёжной прессы «Свежий взгляд»</vt:lpstr>
      <vt:lpstr>Слайд 15</vt:lpstr>
      <vt:lpstr>Слайд 16</vt:lpstr>
      <vt:lpstr>          Исследовательский  проект</vt:lpstr>
      <vt:lpstr>Уникальное транспортное средство жителей поселка Тумботино</vt:lpstr>
      <vt:lpstr>Сергей Басарукин – изобретатель финки с мотором</vt:lpstr>
      <vt:lpstr>Слайд 20</vt:lpstr>
      <vt:lpstr>Слайд 21</vt:lpstr>
      <vt:lpstr>Слайд 22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I место в Международном фестивале детского творчества  «Звёзды нового века!»                                              2010 г.</vt:lpstr>
      <vt:lpstr>        Социальный проект     «Никто не забыт…»                 </vt:lpstr>
      <vt:lpstr>Поисковый отряд «Память»</vt:lpstr>
      <vt:lpstr>               Цели и задачи проекта                   «Никто не забыт…»</vt:lpstr>
      <vt:lpstr> С 1941 по 1945 г.г. в 3-х км от пос.Тумботино Павловского района Нижегородской области дислоцировался эвакогоспиталь №1743, о чем свидетельствует и табличка на одном из зданий туристической базы, которое располагается на том месте, где находилось здание госпиталя.</vt:lpstr>
      <vt:lpstr>В течение почти 70 лет только деревья хранили память об умерших             защитниках       Родины</vt:lpstr>
      <vt:lpstr>25 августа 2009 г. – увековечение памяти о раненых, скончавшихся в эвакуационном госпитале  № 1743 около пос.Тумботино</vt:lpstr>
      <vt:lpstr>Потомки помнят славную Победу!</vt:lpstr>
      <vt:lpstr> Благодарственное письмо Министерства образования Нижегородской области  поисковому отряду «Память»</vt:lpstr>
      <vt:lpstr>Слайд 33</vt:lpstr>
      <vt:lpstr>        Память о защитниках Родины                              увековечена!</vt:lpstr>
      <vt:lpstr>Участие  в Интернет-проектах</vt:lpstr>
      <vt:lpstr>       Ребенок имеет право:</vt:lpstr>
      <vt:lpstr>Слайд 37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Проектная деятельность</dc:subject>
  <dc:creator>Мисюрева Л.В.</dc:creator>
  <cp:lastModifiedBy>Customer</cp:lastModifiedBy>
  <cp:revision>81</cp:revision>
  <dcterms:created xsi:type="dcterms:W3CDTF">2008-02-08T03:25:58Z</dcterms:created>
  <dcterms:modified xsi:type="dcterms:W3CDTF">2011-01-14T18:35:22Z</dcterms:modified>
</cp:coreProperties>
</file>