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85" r:id="rId6"/>
    <p:sldId id="261" r:id="rId7"/>
    <p:sldId id="262" r:id="rId8"/>
    <p:sldId id="270" r:id="rId9"/>
    <p:sldId id="266" r:id="rId10"/>
    <p:sldId id="277" r:id="rId11"/>
    <p:sldId id="274" r:id="rId12"/>
    <p:sldId id="279" r:id="rId13"/>
    <p:sldId id="278" r:id="rId14"/>
    <p:sldId id="284" r:id="rId15"/>
    <p:sldId id="288" r:id="rId16"/>
    <p:sldId id="283" r:id="rId17"/>
    <p:sldId id="298" r:id="rId18"/>
    <p:sldId id="294" r:id="rId19"/>
    <p:sldId id="300" r:id="rId20"/>
    <p:sldId id="296" r:id="rId21"/>
    <p:sldId id="289" r:id="rId22"/>
    <p:sldId id="290" r:id="rId23"/>
    <p:sldId id="30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6" autoAdjust="0"/>
  </p:normalViewPr>
  <p:slideViewPr>
    <p:cSldViewPr>
      <p:cViewPr varScale="1">
        <p:scale>
          <a:sx n="107" d="100"/>
          <a:sy n="107" d="100"/>
        </p:scale>
        <p:origin x="-78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DE43F-B838-4894-9C85-C3DD4CC74DFA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CC4BA-3C3F-4EF8-A13D-2CC5F50DA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9871-7B82-4837-BF4F-7255C1B01759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09CD-6518-4F1F-BAEE-2B139BC8C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9871-7B82-4837-BF4F-7255C1B01759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09CD-6518-4F1F-BAEE-2B139BC8C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9871-7B82-4837-BF4F-7255C1B01759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09CD-6518-4F1F-BAEE-2B139BC8C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9BCC6-8CD0-453D-A167-D8BE6EDAA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5DD23-2920-4313-87D2-B8B60BAD1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9871-7B82-4837-BF4F-7255C1B01759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09CD-6518-4F1F-BAEE-2B139BC8C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9871-7B82-4837-BF4F-7255C1B01759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09CD-6518-4F1F-BAEE-2B139BC8C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9871-7B82-4837-BF4F-7255C1B01759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09CD-6518-4F1F-BAEE-2B139BC8C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9871-7B82-4837-BF4F-7255C1B01759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09CD-6518-4F1F-BAEE-2B139BC8C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9871-7B82-4837-BF4F-7255C1B01759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09CD-6518-4F1F-BAEE-2B139BC8C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9871-7B82-4837-BF4F-7255C1B01759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09CD-6518-4F1F-BAEE-2B139BC8C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9871-7B82-4837-BF4F-7255C1B01759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09CD-6518-4F1F-BAEE-2B139BC8C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9871-7B82-4837-BF4F-7255C1B01759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09CD-6518-4F1F-BAEE-2B139BC8C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09871-7B82-4837-BF4F-7255C1B01759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B09CD-6518-4F1F-BAEE-2B139BC8C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hyperlink" Target="http://content.foto.mail.ru/mail/donnadisole/18/i-20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hyperlink" Target="http://ru.wikipedia.org/wiki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culture.edu.tw/.upload/photo/p20080503015856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Путешествие по Волге</a:t>
            </a:r>
            <a:endParaRPr lang="ru-RU" dirty="0"/>
          </a:p>
        </p:txBody>
      </p:sp>
      <p:pic>
        <p:nvPicPr>
          <p:cNvPr id="10" name="Picture 4" descr="Volga_m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8204" y="1600200"/>
            <a:ext cx="3596592" cy="4525963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724128" y="1268760"/>
            <a:ext cx="2962672" cy="3744417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Работу выполнили учащиеся  6А класса</a:t>
            </a:r>
          </a:p>
          <a:p>
            <a:pPr>
              <a:buNone/>
            </a:pPr>
            <a:r>
              <a:rPr lang="ru-RU" sz="1800" dirty="0" smtClean="0"/>
              <a:t>      Никонова Ксения,</a:t>
            </a:r>
          </a:p>
          <a:p>
            <a:pPr>
              <a:buNone/>
            </a:pPr>
            <a:r>
              <a:rPr lang="ru-RU" sz="1800" dirty="0" smtClean="0"/>
              <a:t>      </a:t>
            </a:r>
            <a:r>
              <a:rPr lang="ru-RU" sz="1800" dirty="0" err="1" smtClean="0"/>
              <a:t>Андриянова</a:t>
            </a:r>
            <a:r>
              <a:rPr lang="ru-RU" sz="1800" dirty="0" smtClean="0"/>
              <a:t> Настя, </a:t>
            </a:r>
          </a:p>
          <a:p>
            <a:pPr>
              <a:buNone/>
            </a:pPr>
            <a:r>
              <a:rPr lang="ru-RU" sz="1800" dirty="0" smtClean="0"/>
              <a:t>      Карпов Сергей, </a:t>
            </a:r>
          </a:p>
          <a:p>
            <a:pPr>
              <a:buNone/>
            </a:pPr>
            <a:r>
              <a:rPr lang="ru-RU" sz="1800" dirty="0" smtClean="0"/>
              <a:t>      Розанов Павел,</a:t>
            </a:r>
          </a:p>
          <a:p>
            <a:pPr>
              <a:buNone/>
            </a:pPr>
            <a:r>
              <a:rPr lang="ru-RU" sz="1800" dirty="0" smtClean="0"/>
              <a:t>      </a:t>
            </a:r>
            <a:r>
              <a:rPr lang="ru-RU" sz="1800" dirty="0" err="1" smtClean="0"/>
              <a:t>Дрожников</a:t>
            </a:r>
            <a:r>
              <a:rPr lang="ru-RU" sz="1800" dirty="0" smtClean="0"/>
              <a:t> Дима,</a:t>
            </a:r>
          </a:p>
          <a:p>
            <a:pPr>
              <a:buNone/>
            </a:pPr>
            <a:r>
              <a:rPr lang="ru-RU" sz="1800" dirty="0" smtClean="0"/>
              <a:t>      Лыков Владимир,</a:t>
            </a:r>
          </a:p>
          <a:p>
            <a:pPr>
              <a:buNone/>
            </a:pPr>
            <a:r>
              <a:rPr lang="ru-RU" sz="1800" dirty="0" smtClean="0"/>
              <a:t>      </a:t>
            </a:r>
            <a:r>
              <a:rPr lang="ru-RU" sz="1800" dirty="0" err="1" smtClean="0"/>
              <a:t>Базака</a:t>
            </a:r>
            <a:r>
              <a:rPr lang="ru-RU" sz="1800" dirty="0" smtClean="0"/>
              <a:t> Надежда.</a:t>
            </a:r>
            <a:endParaRPr lang="ru-RU" sz="1800" dirty="0"/>
          </a:p>
        </p:txBody>
      </p:sp>
      <p:pic>
        <p:nvPicPr>
          <p:cNvPr id="7" name="Picture 8" descr="0ea044d008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6631"/>
            <a:ext cx="1905000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692696"/>
            <a:ext cx="1224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tx2"/>
                </a:solidFill>
              </a:rPr>
              <a:t>Вот оно – начало пути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2" name="Picture 7" descr="C:\Documents and Settings\Ден\Мои документы\Мои рисунки\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221088"/>
            <a:ext cx="20162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 rot="10800000" flipV="1">
            <a:off x="5148064" y="4764341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tx2"/>
                </a:solidFill>
              </a:rPr>
              <a:t>Вот он – конец пути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C:\Documents and Settings\Ден\Мои документы\Мои рисунки\Слияние Волги_оки_вид с крем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24944"/>
            <a:ext cx="446246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Rectangle 2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-152400"/>
            <a:ext cx="8699500" cy="1309688"/>
          </a:xfrm>
        </p:spPr>
      </p:pic>
      <p:pic>
        <p:nvPicPr>
          <p:cNvPr id="26627" name="Picture 4" descr="ef42ef354b939644b61082be8a60ebfa_sm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1219200"/>
            <a:ext cx="3733800" cy="3194050"/>
          </a:xfrm>
        </p:spPr>
      </p:pic>
      <p:pic>
        <p:nvPicPr>
          <p:cNvPr id="26628" name="Picture 3" descr="3398caf3ea4d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953000" y="1143000"/>
            <a:ext cx="3352800" cy="31892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kreml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15888"/>
            <a:ext cx="3221484" cy="5113337"/>
          </a:xfrm>
        </p:spPr>
      </p:pic>
      <p:pic>
        <p:nvPicPr>
          <p:cNvPr id="19459" name="Picture 7" descr="n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024313" y="2668588"/>
            <a:ext cx="4868167" cy="3941762"/>
          </a:xfrm>
        </p:spPr>
      </p:pic>
      <p:sp>
        <p:nvSpPr>
          <p:cNvPr id="19460" name="Text Box 11"/>
          <p:cNvSpPr txBox="1">
            <a:spLocks noChangeArrowheads="1"/>
          </p:cNvSpPr>
          <p:nvPr/>
        </p:nvSpPr>
        <p:spPr bwMode="auto">
          <a:xfrm>
            <a:off x="231775" y="5259388"/>
            <a:ext cx="275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Book Antiqua" pitchFamily="18" charset="0"/>
              </a:rPr>
              <a:t>Нижегородский кремль</a:t>
            </a:r>
          </a:p>
        </p:txBody>
      </p:sp>
      <p:sp>
        <p:nvSpPr>
          <p:cNvPr id="19461" name="Text Box 12"/>
          <p:cNvSpPr txBox="1">
            <a:spLocks noChangeArrowheads="1"/>
          </p:cNvSpPr>
          <p:nvPr/>
        </p:nvSpPr>
        <p:spPr bwMode="auto">
          <a:xfrm>
            <a:off x="4048125" y="347663"/>
            <a:ext cx="4772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Book Antiqua" pitchFamily="18" charset="0"/>
              </a:rPr>
              <a:t>Нижний Новгород - один из крупнейших городов Центральной России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6084888" y="333375"/>
            <a:ext cx="22304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Казань</a:t>
            </a:r>
          </a:p>
        </p:txBody>
      </p:sp>
      <p:pic>
        <p:nvPicPr>
          <p:cNvPr id="18435" name="Picture 3" descr="Казань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725987" cy="3598863"/>
          </a:xfrm>
          <a:prstGeom prst="rect">
            <a:avLst/>
          </a:prstGeom>
          <a:noFill/>
        </p:spPr>
      </p:pic>
      <p:pic>
        <p:nvPicPr>
          <p:cNvPr id="18436" name="Picture 4" descr="Казан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2924175"/>
            <a:ext cx="4799012" cy="3598863"/>
          </a:xfrm>
          <a:prstGeom prst="rect">
            <a:avLst/>
          </a:prstGeom>
          <a:noFill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95288" y="4149080"/>
            <a:ext cx="280828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</a:rPr>
              <a:t>Город основан </a:t>
            </a: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</a:rPr>
              <a:t>б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Казань - столица Татарстана с населением более 1 млн. 100 тыс. человек </a:t>
            </a: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</a:rPr>
              <a:t>лгарв1177 </a:t>
            </a:r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</a:rPr>
              <a:t>году.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Rectangle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-23813"/>
            <a:ext cx="8242300" cy="944563"/>
          </a:xfrm>
        </p:spPr>
      </p:pic>
      <p:pic>
        <p:nvPicPr>
          <p:cNvPr id="27650" name="Picture 3" descr="kaz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295400"/>
            <a:ext cx="4425950" cy="426720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EEECE1"/>
                </a:solidFill>
                <a:latin typeface="Times New Roman" pitchFamily="18" charset="0"/>
              </a:rPr>
              <a:t>жителей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</a:rPr>
              <a:t>жителей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6" name="Picture 7" descr="Картинка 8 из 120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484784"/>
            <a:ext cx="2857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10800000" flipV="1">
            <a:off x="5076056" y="4737120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charset="0"/>
              </a:rPr>
              <a:t>Самая красивая Мечеть в Европе  - Мечеть </a:t>
            </a:r>
            <a:endParaRPr lang="ru-RU" b="1" dirty="0" smtClean="0">
              <a:latin typeface="Arial" charset="0"/>
            </a:endParaRPr>
          </a:p>
          <a:p>
            <a:pPr algn="ctr"/>
            <a:r>
              <a:rPr lang="ru-RU" b="1" dirty="0" smtClean="0">
                <a:latin typeface="Arial" charset="0"/>
              </a:rPr>
              <a:t>«</a:t>
            </a:r>
            <a:r>
              <a:rPr lang="ru-RU" b="1" dirty="0" err="1" smtClean="0">
                <a:latin typeface="Arial" charset="0"/>
              </a:rPr>
              <a:t>Кул</a:t>
            </a:r>
            <a:r>
              <a:rPr lang="ru-RU" b="1" dirty="0" smtClean="0">
                <a:latin typeface="Arial" charset="0"/>
              </a:rPr>
              <a:t> Шариф"</a:t>
            </a:r>
            <a:r>
              <a:rPr lang="ru-RU" dirty="0" smtClean="0">
                <a:latin typeface="Arial" charset="0"/>
              </a:rPr>
              <a:t> </a:t>
            </a:r>
            <a:endParaRPr lang="ru-RU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самарская лук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15888"/>
            <a:ext cx="5905376" cy="4319587"/>
          </a:xfrm>
          <a:noFill/>
        </p:spPr>
      </p:pic>
      <p:pic>
        <p:nvPicPr>
          <p:cNvPr id="51207" name="Picture 7" descr="сам лук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960" y="3501008"/>
            <a:ext cx="4716462" cy="3228975"/>
          </a:xfrm>
          <a:noFill/>
        </p:spPr>
      </p:pic>
      <p:sp>
        <p:nvSpPr>
          <p:cNvPr id="23556" name="Text Box 10"/>
          <p:cNvSpPr txBox="1">
            <a:spLocks noChangeArrowheads="1"/>
          </p:cNvSpPr>
          <p:nvPr/>
        </p:nvSpPr>
        <p:spPr bwMode="auto">
          <a:xfrm>
            <a:off x="6280150" y="276225"/>
            <a:ext cx="27559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Book Antiqua" pitchFamily="18" charset="0"/>
              </a:rPr>
              <a:t>Около Самары Волга огибает выступ твердых кристаллических пород – Жигулевские горы. Этот крутой волжский изгиб называют </a:t>
            </a:r>
            <a:r>
              <a:rPr lang="ru-RU" sz="2400" b="1" dirty="0">
                <a:latin typeface="Book Antiqua" pitchFamily="18" charset="0"/>
              </a:rPr>
              <a:t>Самарская </a:t>
            </a:r>
            <a:r>
              <a:rPr lang="ru-RU" sz="2400" b="1" dirty="0" smtClean="0">
                <a:latin typeface="Book Antiqua" pitchFamily="18" charset="0"/>
              </a:rPr>
              <a:t>Лука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23557" name="Text Box 11"/>
          <p:cNvSpPr txBox="1">
            <a:spLocks noChangeArrowheads="1"/>
          </p:cNvSpPr>
          <p:nvPr/>
        </p:nvSpPr>
        <p:spPr bwMode="auto">
          <a:xfrm>
            <a:off x="468313" y="5661025"/>
            <a:ext cx="3981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Book Antiqua" pitchFamily="18" charset="0"/>
              </a:rPr>
              <a:t>На живописных просторах Самарской Луки создан национальный парк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Царев курган</a:t>
            </a:r>
            <a:endParaRPr lang="ru-RU" sz="2800" b="1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6792"/>
            <a:ext cx="3610744" cy="382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788024" y="1484784"/>
            <a:ext cx="3898776" cy="464137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365" y="1571625"/>
            <a:ext cx="4309107" cy="44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148064" y="792491"/>
            <a:ext cx="33691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/>
              <a:t>Гора Серная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5795963" y="333375"/>
            <a:ext cx="30956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Самара</a:t>
            </a:r>
          </a:p>
        </p:txBody>
      </p:sp>
      <p:pic>
        <p:nvPicPr>
          <p:cNvPr id="22532" name="Picture 4" descr="Самара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4608513" cy="3121025"/>
          </a:xfrm>
          <a:prstGeom prst="rect">
            <a:avLst/>
          </a:prstGeom>
          <a:noFill/>
        </p:spPr>
      </p:pic>
      <p:pic>
        <p:nvPicPr>
          <p:cNvPr id="22534" name="Picture 6" descr="volga_ulyanov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997200"/>
            <a:ext cx="5899150" cy="3598863"/>
          </a:xfrm>
          <a:prstGeom prst="rect">
            <a:avLst/>
          </a:prstGeom>
          <a:noFill/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79388" y="3860800"/>
            <a:ext cx="28082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2"/>
                </a:solidFill>
                <a:latin typeface="Times New Roman" pitchFamily="18" charset="0"/>
              </a:rPr>
              <a:t>Самара основана в 1586 г. по приказу царя Федора Иоанновича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123273_1_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34938"/>
            <a:ext cx="4717926" cy="3673475"/>
          </a:xfrm>
          <a:noFill/>
        </p:spPr>
      </p:pic>
      <p:pic>
        <p:nvPicPr>
          <p:cNvPr id="26627" name="Picture 7" descr="osetrovi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8144" y="3573463"/>
            <a:ext cx="2664296" cy="3097212"/>
          </a:xfrm>
          <a:noFill/>
        </p:spPr>
      </p:pic>
      <p:pic>
        <p:nvPicPr>
          <p:cNvPr id="26628" name="Picture 14" descr="1059495287-1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9512" y="4214813"/>
            <a:ext cx="3097088" cy="2457450"/>
          </a:xfrm>
          <a:noFill/>
        </p:spPr>
      </p:pic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5364088" y="188641"/>
            <a:ext cx="354875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err="1">
                <a:latin typeface="Book Antiqua" pitchFamily="18" charset="0"/>
              </a:rPr>
              <a:t>Волго</a:t>
            </a:r>
            <a:r>
              <a:rPr lang="ru-RU" sz="2000" b="1" dirty="0">
                <a:latin typeface="Book Antiqua" pitchFamily="18" charset="0"/>
              </a:rPr>
              <a:t> – </a:t>
            </a:r>
            <a:r>
              <a:rPr lang="ru-RU" sz="2000" b="1" dirty="0" err="1">
                <a:latin typeface="Book Antiqua" pitchFamily="18" charset="0"/>
              </a:rPr>
              <a:t>Ахтубинская</a:t>
            </a:r>
            <a:r>
              <a:rPr lang="ru-RU" sz="2000" b="1" dirty="0">
                <a:latin typeface="Book Antiqua" pitchFamily="18" charset="0"/>
              </a:rPr>
              <a:t> пойма прекрасные места для охоты, рыбалки. Здесь также издавна разводят осетровых рыб . Однако из-за загрязнения воды их </a:t>
            </a:r>
            <a:r>
              <a:rPr lang="ru-RU" sz="2000" b="1" dirty="0" smtClean="0">
                <a:latin typeface="Book Antiqua" pitchFamily="18" charset="0"/>
              </a:rPr>
              <a:t>  </a:t>
            </a:r>
            <a:r>
              <a:rPr lang="ru-RU" sz="2000" b="1" dirty="0">
                <a:latin typeface="Book Antiqua" pitchFamily="18" charset="0"/>
              </a:rPr>
              <a:t>количество </a:t>
            </a:r>
          </a:p>
          <a:p>
            <a:pPr>
              <a:defRPr/>
            </a:pPr>
            <a:r>
              <a:rPr lang="ru-RU" sz="2000" b="1" dirty="0">
                <a:latin typeface="Book Antiqua" pitchFamily="18" charset="0"/>
              </a:rPr>
              <a:t>      </a:t>
            </a:r>
            <a:r>
              <a:rPr lang="ru-RU" sz="2000" b="1" dirty="0" smtClean="0">
                <a:latin typeface="Book Antiqua" pitchFamily="18" charset="0"/>
              </a:rPr>
              <a:t> </a:t>
            </a:r>
            <a:r>
              <a:rPr lang="ru-RU" sz="2000" b="1" dirty="0">
                <a:latin typeface="Book Antiqua" pitchFamily="18" charset="0"/>
              </a:rPr>
              <a:t>уменьшается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Rectangle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280988"/>
            <a:ext cx="8497887" cy="1146175"/>
          </a:xfrm>
        </p:spPr>
      </p:pic>
      <p:pic>
        <p:nvPicPr>
          <p:cNvPr id="36866" name="Picture 3" descr="24_arthur_volgogra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752600"/>
            <a:ext cx="4519488" cy="3886200"/>
          </a:xfrm>
        </p:spPr>
      </p:pic>
      <p:pic>
        <p:nvPicPr>
          <p:cNvPr id="36867" name="Picture 4" descr="DSC052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00600" y="1828800"/>
            <a:ext cx="4038600" cy="3878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 descr="Mam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856984" cy="642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332656"/>
            <a:ext cx="4546848" cy="10801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Исток Волги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10" descr="верховь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536" y="3573016"/>
            <a:ext cx="4104456" cy="3008957"/>
          </a:xfrm>
        </p:spPr>
      </p:pic>
      <p:pic>
        <p:nvPicPr>
          <p:cNvPr id="6" name="Picture 6" descr="PathToVolg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44824"/>
            <a:ext cx="40386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istok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95536" y="404664"/>
            <a:ext cx="3643312" cy="26642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10800000" flipH="1" flipV="1">
            <a:off x="6002840" y="5507903"/>
            <a:ext cx="2313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ook Antiqua" pitchFamily="18" charset="0"/>
              </a:rPr>
              <a:t>Деревня </a:t>
            </a:r>
            <a:r>
              <a:rPr lang="ru-RU" b="1" dirty="0" err="1" smtClean="0">
                <a:latin typeface="Book Antiqua" pitchFamily="18" charset="0"/>
              </a:rPr>
              <a:t>Волговерховье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2996952"/>
            <a:ext cx="4248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Над истоком Волги построена часовня.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 descr="астрахань волг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88913"/>
            <a:ext cx="5077718" cy="3943350"/>
          </a:xfrm>
        </p:spPr>
      </p:pic>
      <p:pic>
        <p:nvPicPr>
          <p:cNvPr id="27651" name="Picture 9" descr="карта дельты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98863" y="2854325"/>
            <a:ext cx="5365625" cy="3814763"/>
          </a:xfrm>
          <a:noFill/>
        </p:spPr>
      </p:pic>
      <p:sp>
        <p:nvSpPr>
          <p:cNvPr id="27652" name="Text Box 12"/>
          <p:cNvSpPr txBox="1">
            <a:spLocks noChangeArrowheads="1"/>
          </p:cNvSpPr>
          <p:nvPr/>
        </p:nvSpPr>
        <p:spPr bwMode="auto">
          <a:xfrm>
            <a:off x="5651500" y="347663"/>
            <a:ext cx="3241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Book Antiqua" pitchFamily="18" charset="0"/>
              </a:rPr>
              <a:t>В устье Волга широко разливается, разделяется на множество рукавов образуя дельту.</a:t>
            </a:r>
          </a:p>
        </p:txBody>
      </p:sp>
      <p:sp>
        <p:nvSpPr>
          <p:cNvPr id="27653" name="Text Box 13"/>
          <p:cNvSpPr txBox="1">
            <a:spLocks noChangeArrowheads="1"/>
          </p:cNvSpPr>
          <p:nvPr/>
        </p:nvSpPr>
        <p:spPr bwMode="auto">
          <a:xfrm>
            <a:off x="107950" y="5445125"/>
            <a:ext cx="304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i="1">
              <a:latin typeface="Book Antiqua" pitchFamily="18" charset="0"/>
            </a:endParaRPr>
          </a:p>
        </p:txBody>
      </p:sp>
      <p:sp>
        <p:nvSpPr>
          <p:cNvPr id="27654" name="Прямоугольник 5"/>
          <p:cNvSpPr>
            <a:spLocks noChangeArrowheads="1"/>
          </p:cNvSpPr>
          <p:nvPr/>
        </p:nvSpPr>
        <p:spPr bwMode="auto">
          <a:xfrm>
            <a:off x="357188" y="4643438"/>
            <a:ext cx="2455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Bookman Old Style" pitchFamily="18" charset="0"/>
              </a:rPr>
              <a:t>Площадь ее </a:t>
            </a:r>
          </a:p>
          <a:p>
            <a:r>
              <a:rPr lang="ru-RU" sz="2400" dirty="0">
                <a:latin typeface="Bookman Old Style" pitchFamily="18" charset="0"/>
              </a:rPr>
              <a:t>очень велика</a:t>
            </a:r>
          </a:p>
          <a:p>
            <a:r>
              <a:rPr lang="ru-RU" sz="2400" dirty="0">
                <a:latin typeface="Bookman Old Style" pitchFamily="18" charset="0"/>
              </a:rPr>
              <a:t> — 18 тыс. км.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Rectangle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tretch>
            <a:fillRect/>
          </a:stretch>
        </p:blipFill>
        <p:spPr bwMode="auto"/>
      </p:pic>
      <p:pic>
        <p:nvPicPr>
          <p:cNvPr id="38915" name="Picture 3" descr="P101014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1" y="1412776"/>
            <a:ext cx="4548063" cy="4454624"/>
          </a:xfrm>
        </p:spPr>
      </p:pic>
      <p:pic>
        <p:nvPicPr>
          <p:cNvPr id="38916" name="Picture 4" descr="P101018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993853" y="1600200"/>
            <a:ext cx="3347294" cy="2185988"/>
          </a:xfrm>
        </p:spPr>
      </p:pic>
      <p:pic>
        <p:nvPicPr>
          <p:cNvPr id="38917" name="Picture 5" descr="post-6387-117317127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tretch>
            <a:fillRect/>
          </a:stretch>
        </p:blipFill>
        <p:spPr>
          <a:xfrm>
            <a:off x="5494249" y="3938588"/>
            <a:ext cx="2346501" cy="21875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Rectangle 2"/>
          <p:cNvPicPr>
            <a:picLocks noGrp="1" noChangeArrowheads="1"/>
          </p:cNvPicPr>
          <p:nvPr>
            <p:ph type="title" sz="quarter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268289"/>
            <a:ext cx="8467725" cy="712440"/>
          </a:xfrm>
        </p:spPr>
      </p:pic>
      <p:pic>
        <p:nvPicPr>
          <p:cNvPr id="39939" name="Picture 3" descr="P101013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600200"/>
            <a:ext cx="3222625" cy="2057400"/>
          </a:xfrm>
        </p:spPr>
      </p:pic>
      <p:pic>
        <p:nvPicPr>
          <p:cNvPr id="39940" name="Picture 4" descr="57c23072d7122896dbdbb3516c7eeae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00600" y="1676400"/>
            <a:ext cx="3657600" cy="2062163"/>
          </a:xfrm>
        </p:spPr>
      </p:pic>
      <p:pic>
        <p:nvPicPr>
          <p:cNvPr id="39941" name="Picture 5" descr="08513f84992564b60a775237d1cb49e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tretch>
            <a:fillRect/>
          </a:stretch>
        </p:blipFill>
        <p:spPr>
          <a:xfrm>
            <a:off x="930111" y="3938588"/>
            <a:ext cx="3092778" cy="2187575"/>
          </a:xfrm>
        </p:spPr>
      </p:pic>
      <p:pic>
        <p:nvPicPr>
          <p:cNvPr id="39942" name="Picture 6" descr="PICT012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5108853" y="3938588"/>
            <a:ext cx="3117294" cy="2187575"/>
          </a:xfrm>
        </p:spPr>
      </p:pic>
      <p:pic>
        <p:nvPicPr>
          <p:cNvPr id="7" name="Picture 12" descr="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95536" y="882657"/>
            <a:ext cx="4032448" cy="283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088231"/>
          </a:xfrm>
        </p:spPr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hlinkClick r:id="rId2"/>
              </a:rPr>
              <a:t>http://ru.wikipedia.org/wiki/</a:t>
            </a:r>
            <a:endParaRPr lang="ru-RU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http://images.yandex.ru/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Верхняя Волга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 descr="3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4784"/>
            <a:ext cx="4038600" cy="370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344998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84784"/>
            <a:ext cx="4038600" cy="384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10800000" flipV="1">
            <a:off x="971600" y="5737323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Верховья волги – на юге таежной зоны. Река здесь узкая, быстрая, порожистая. 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646"/>
            <a:ext cx="8424936" cy="642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10800000" flipV="1">
            <a:off x="2289523" y="4639699"/>
            <a:ext cx="45675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11419"/>
                </a:solidFill>
              </a:rPr>
              <a:t>Пороги – это выступы горных пород в русле реки.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0_ad23_d5d80e8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22046"/>
            <a:ext cx="8429684" cy="4575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476672"/>
            <a:ext cx="6822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noFill/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6632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В письменных древнеримских источниках II—IV веков Волга географически идентифицирована как река Ра — щедрая, в арабских источниках IX века именуется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Ателью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— рекой рек, великой рекой. В самой ранней древнерусской летописи, «Повести временных лет», сказано: «Из того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Волоковского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леса потечёт Волга на восток и втечёт… в море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Хвалисское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Волоковский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лес — старинное название Валдайской возвышенности.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Хвалисским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именовалось Каспийское море.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Ярославль – жемчужина России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Ярославль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-63"/>
          <a:stretch>
            <a:fillRect/>
          </a:stretch>
        </p:blipFill>
        <p:spPr bwMode="auto">
          <a:xfrm>
            <a:off x="323528" y="1412776"/>
            <a:ext cx="4038600" cy="3583820"/>
          </a:xfrm>
          <a:prstGeom prst="rect">
            <a:avLst/>
          </a:prstGeom>
          <a:noFill/>
        </p:spPr>
      </p:pic>
      <p:pic>
        <p:nvPicPr>
          <p:cNvPr id="7" name="Picture 4" descr="leto_yaroslavl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1"/>
            <a:ext cx="41044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 flipV="1">
            <a:off x="467544" y="5044824"/>
            <a:ext cx="5400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</a:rPr>
              <a:t>Город основан князем Ярославом Мудрым в 1010 году. Город основан князем Ярославом Мудрым в 1010 году.</a:t>
            </a:r>
            <a:endParaRPr lang="ru-RU" dirty="0" smtClean="0"/>
          </a:p>
          <a:p>
            <a:pPr algn="ctr">
              <a:spcBef>
                <a:spcPct val="50000"/>
              </a:spcBef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467544" y="4946556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Ярославль - крупный промышленный город, культурный и образовательный центр, его население более 500 тысяч человек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Это надо знать</a:t>
            </a:r>
            <a:b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Приток – </a:t>
            </a:r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небольшая река, которая питает главную 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реку.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pic>
        <p:nvPicPr>
          <p:cNvPr id="9" name="Содержимое 3" descr="4ec3aa6f04354c4ef94199155f9d3ec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700808"/>
            <a:ext cx="3024336" cy="2016224"/>
          </a:xfrm>
        </p:spPr>
      </p:pic>
      <p:pic>
        <p:nvPicPr>
          <p:cNvPr id="8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204864"/>
            <a:ext cx="604867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0" y="6051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tt-RU" sz="3200" b="1" dirty="0" smtClean="0">
                <a:latin typeface="Arial" charset="0"/>
              </a:rPr>
              <a:t>      В  </a:t>
            </a:r>
            <a:r>
              <a:rPr lang="tt-RU" sz="3200" b="1" dirty="0">
                <a:latin typeface="Arial" charset="0"/>
              </a:rPr>
              <a:t>1147 году Юрий Владимирович </a:t>
            </a:r>
            <a:r>
              <a:rPr lang="tt-RU" sz="3200" b="1" dirty="0" smtClean="0">
                <a:latin typeface="Arial" charset="0"/>
              </a:rPr>
              <a:t>   Долгорукий  </a:t>
            </a:r>
            <a:r>
              <a:rPr lang="tt-RU" sz="3200" b="1" dirty="0">
                <a:latin typeface="Arial" charset="0"/>
              </a:rPr>
              <a:t>основал город, который является столицей нашего государства.</a:t>
            </a:r>
            <a:r>
              <a:rPr lang="ru-RU" sz="3200" b="1" dirty="0">
                <a:latin typeface="Arial" charset="0"/>
              </a:rPr>
              <a:t> </a:t>
            </a:r>
          </a:p>
        </p:txBody>
      </p:sp>
      <p:pic>
        <p:nvPicPr>
          <p:cNvPr id="24580" name="Picture 8" descr="Картинка 3 из 20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3638550" cy="41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844824"/>
            <a:ext cx="4392488" cy="41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oscow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1628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495800" y="7938"/>
            <a:ext cx="4648200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tt-RU">
                <a:latin typeface="Arial" charset="0"/>
              </a:rPr>
              <a:t> </a:t>
            </a:r>
            <a:r>
              <a:rPr lang="tt-RU" sz="2800" b="1">
                <a:latin typeface="Arial" charset="0"/>
              </a:rPr>
              <a:t>Москва- столица нашей Родины</a:t>
            </a:r>
          </a:p>
          <a:p>
            <a:r>
              <a:rPr lang="tt-RU" sz="2800" b="1">
                <a:latin typeface="Arial" charset="0"/>
              </a:rPr>
              <a:t/>
            </a:r>
            <a:br>
              <a:rPr lang="tt-RU" sz="2800" b="1">
                <a:latin typeface="Arial" charset="0"/>
              </a:rPr>
            </a:br>
            <a:r>
              <a:rPr lang="tt-RU" sz="2400" b="1">
                <a:latin typeface="Arial" charset="0"/>
              </a:rPr>
              <a:t/>
            </a:r>
            <a:br>
              <a:rPr lang="tt-RU" sz="2400" b="1">
                <a:latin typeface="Arial" charset="0"/>
              </a:rPr>
            </a:br>
            <a:r>
              <a:rPr lang="tt-RU" sz="2400">
                <a:latin typeface="Arial" charset="0"/>
              </a:rPr>
              <a:t/>
            </a:r>
            <a:br>
              <a:rPr lang="tt-RU" sz="2400">
                <a:latin typeface="Arial" charset="0"/>
              </a:rPr>
            </a:br>
            <a:r>
              <a:rPr lang="tt-RU" sz="2400">
                <a:latin typeface="Arial" charset="0"/>
              </a:rPr>
              <a:t/>
            </a:r>
            <a:br>
              <a:rPr lang="tt-RU" sz="2400">
                <a:latin typeface="Arial" charset="0"/>
              </a:rPr>
            </a:br>
            <a:endParaRPr lang="tt-RU" sz="2400">
              <a:latin typeface="Arial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648200" y="1295400"/>
            <a:ext cx="43162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charset="0"/>
              </a:rPr>
              <a:t>Географические координаты</a:t>
            </a:r>
          </a:p>
          <a:p>
            <a:pPr algn="ctr"/>
            <a:r>
              <a:rPr lang="ru-RU" sz="2400" b="1" dirty="0">
                <a:latin typeface="Arial" charset="0"/>
              </a:rPr>
              <a:t>  </a:t>
            </a:r>
            <a:r>
              <a:rPr lang="ru-RU" sz="2400" b="1" dirty="0" smtClean="0">
                <a:latin typeface="Arial" charset="0"/>
              </a:rPr>
              <a:t>56</a:t>
            </a:r>
            <a:r>
              <a:rPr lang="en-US" sz="2400" b="1" dirty="0" smtClean="0">
                <a:latin typeface="Arial" charset="0"/>
              </a:rPr>
              <a:t>º</a:t>
            </a:r>
            <a:r>
              <a:rPr lang="ru-RU" sz="2400" b="1" dirty="0" err="1" smtClean="0">
                <a:latin typeface="Arial" charset="0"/>
              </a:rPr>
              <a:t>с.ш</a:t>
            </a:r>
            <a:r>
              <a:rPr lang="ru-RU" sz="2400" b="1" dirty="0">
                <a:latin typeface="Arial" charset="0"/>
              </a:rPr>
              <a:t>. и </a:t>
            </a:r>
            <a:r>
              <a:rPr lang="ru-RU" sz="2400" b="1" dirty="0" smtClean="0">
                <a:latin typeface="Arial" charset="0"/>
              </a:rPr>
              <a:t>38</a:t>
            </a:r>
            <a:r>
              <a:rPr lang="en-US" sz="2400" b="1" dirty="0" smtClean="0">
                <a:latin typeface="Arial" charset="0"/>
              </a:rPr>
              <a:t>º</a:t>
            </a:r>
            <a:r>
              <a:rPr lang="ru-RU" sz="2400" b="1" dirty="0" smtClean="0">
                <a:latin typeface="Arial" charset="0"/>
              </a:rPr>
              <a:t>в.д</a:t>
            </a:r>
            <a:r>
              <a:rPr lang="ru-RU" b="1" dirty="0">
                <a:latin typeface="Arial" charset="0"/>
              </a:rPr>
              <a:t>.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51520" y="2794010"/>
            <a:ext cx="86409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Char char="•"/>
            </a:pPr>
            <a:r>
              <a:rPr lang="ru-RU" sz="2800" b="1" dirty="0">
                <a:latin typeface="Arial" charset="0"/>
              </a:rPr>
              <a:t>Город обслуживают международные аэропорты Внуково, Домодедово, Шереметьево, и Быково</a:t>
            </a:r>
          </a:p>
          <a:p>
            <a:pPr>
              <a:buFontTx/>
              <a:buChar char="•"/>
            </a:pPr>
            <a:r>
              <a:rPr lang="ru-RU" sz="2800" b="1" dirty="0">
                <a:latin typeface="Arial" charset="0"/>
              </a:rPr>
              <a:t> 9 железнодорожных вокзалов,</a:t>
            </a:r>
          </a:p>
          <a:p>
            <a:pPr>
              <a:buFontTx/>
              <a:buChar char="•"/>
            </a:pPr>
            <a:r>
              <a:rPr lang="ru-RU" sz="2800" b="1" dirty="0">
                <a:latin typeface="Arial" charset="0"/>
              </a:rPr>
              <a:t>3 речных порта (имеется речное сообщение с морями бассейнов Атлантического и Северного Ледовитого океанов).</a:t>
            </a:r>
          </a:p>
          <a:p>
            <a:pPr>
              <a:buFontTx/>
              <a:buChar char="•"/>
            </a:pPr>
            <a:r>
              <a:rPr lang="ru-RU" sz="2800" b="1" dirty="0">
                <a:latin typeface="Arial" charset="0"/>
              </a:rPr>
              <a:t> С 1935 года в столице работает метрополитен.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423</Words>
  <Application>Microsoft Office PowerPoint</Application>
  <PresentationFormat>Экран (4:3)</PresentationFormat>
  <Paragraphs>54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Путешествие по Волге</vt:lpstr>
      <vt:lpstr>Исток Волги</vt:lpstr>
      <vt:lpstr>Верхняя Волга</vt:lpstr>
      <vt:lpstr>Слайд 4</vt:lpstr>
      <vt:lpstr>Слайд 5</vt:lpstr>
      <vt:lpstr>Ярославль – жемчужина России</vt:lpstr>
      <vt:lpstr>Это надо знать Приток – небольшая река, которая питает главную реку.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Царев курган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Список литературы: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Волге</dc:title>
  <dc:creator>Кузя</dc:creator>
  <cp:lastModifiedBy>Кузя</cp:lastModifiedBy>
  <cp:revision>36</cp:revision>
  <dcterms:created xsi:type="dcterms:W3CDTF">2012-11-08T16:03:50Z</dcterms:created>
  <dcterms:modified xsi:type="dcterms:W3CDTF">2013-01-06T19:40:46Z</dcterms:modified>
</cp:coreProperties>
</file>