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59" r:id="rId4"/>
    <p:sldId id="262" r:id="rId5"/>
    <p:sldId id="264" r:id="rId6"/>
    <p:sldId id="283" r:id="rId7"/>
    <p:sldId id="270" r:id="rId8"/>
    <p:sldId id="288" r:id="rId9"/>
    <p:sldId id="273" r:id="rId10"/>
    <p:sldId id="272" r:id="rId11"/>
    <p:sldId id="290" r:id="rId12"/>
    <p:sldId id="29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96" autoAdjust="0"/>
  </p:normalViewPr>
  <p:slideViewPr>
    <p:cSldViewPr>
      <p:cViewPr varScale="1">
        <p:scale>
          <a:sx n="88" d="100"/>
          <a:sy n="88" d="100"/>
        </p:scale>
        <p:origin x="-102" y="-6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BBD3-9927-4E2D-804D-DC17AA0C5DA2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7989-1C5D-4566-ADBD-927B1C2D0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BBD3-9927-4E2D-804D-DC17AA0C5DA2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7989-1C5D-4566-ADBD-927B1C2D0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BBD3-9927-4E2D-804D-DC17AA0C5DA2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7989-1C5D-4566-ADBD-927B1C2D0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55F33-0AED-4296-B4AE-8AED3C9068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52189-2033-4780-8C65-DB29F6C71F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BBD3-9927-4E2D-804D-DC17AA0C5DA2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7989-1C5D-4566-ADBD-927B1C2D0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BBD3-9927-4E2D-804D-DC17AA0C5DA2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7989-1C5D-4566-ADBD-927B1C2D0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BBD3-9927-4E2D-804D-DC17AA0C5DA2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7989-1C5D-4566-ADBD-927B1C2D0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BBD3-9927-4E2D-804D-DC17AA0C5DA2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7989-1C5D-4566-ADBD-927B1C2D0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BBD3-9927-4E2D-804D-DC17AA0C5DA2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7989-1C5D-4566-ADBD-927B1C2D0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BBD3-9927-4E2D-804D-DC17AA0C5DA2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7989-1C5D-4566-ADBD-927B1C2D0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BBD3-9927-4E2D-804D-DC17AA0C5DA2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7989-1C5D-4566-ADBD-927B1C2D0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BBD3-9927-4E2D-804D-DC17AA0C5DA2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7989-1C5D-4566-ADBD-927B1C2D0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1BBD3-9927-4E2D-804D-DC17AA0C5DA2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07989-1C5D-4566-ADBD-927B1C2D0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fotki.yandex.ru/users/sunny-fanny/view/174955/?page=1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hyperlink" Target="http://ru.wikipedia.org/wiki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357158" y="214290"/>
            <a:ext cx="7777163" cy="22320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1800" kern="10" dirty="0">
                <a:ln w="50800"/>
                <a:solidFill>
                  <a:srgbClr val="C00000"/>
                </a:solidFill>
                <a:latin typeface="Times New Roman"/>
                <a:cs typeface="Times New Roman"/>
              </a:rPr>
              <a:t>РЕКИ</a:t>
            </a:r>
          </a:p>
        </p:txBody>
      </p:sp>
      <p:pic>
        <p:nvPicPr>
          <p:cNvPr id="5123" name="Picture 6" descr="http://img-fotki.yandex.ru/get/5/sunny-fanny.3d/0_2ab6a_b01a7d2b_L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714625"/>
            <a:ext cx="4500562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j021350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564904"/>
            <a:ext cx="2160240" cy="2784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Box 7"/>
          <p:cNvSpPr txBox="1">
            <a:spLocks noChangeArrowheads="1"/>
          </p:cNvSpPr>
          <p:nvPr/>
        </p:nvSpPr>
        <p:spPr bwMode="auto">
          <a:xfrm>
            <a:off x="5143500" y="5572125"/>
            <a:ext cx="40236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0" dirty="0"/>
              <a:t>Учитель </a:t>
            </a:r>
            <a:r>
              <a:rPr lang="ru-RU" sz="2000" b="0" dirty="0" smtClean="0"/>
              <a:t>географии </a:t>
            </a:r>
            <a:r>
              <a:rPr lang="ru-RU" sz="2000" b="0" dirty="0" err="1" smtClean="0"/>
              <a:t>Шипикова</a:t>
            </a:r>
            <a:r>
              <a:rPr lang="ru-RU" sz="2000" b="0" dirty="0" smtClean="0"/>
              <a:t> И.Н.</a:t>
            </a:r>
          </a:p>
          <a:p>
            <a:r>
              <a:rPr lang="ru-RU" sz="2000" dirty="0" smtClean="0"/>
              <a:t>Учитель </a:t>
            </a:r>
            <a:r>
              <a:rPr lang="ru-RU" sz="2000" b="0" dirty="0" smtClean="0"/>
              <a:t> литературы Савицкая И.Н.</a:t>
            </a:r>
            <a:endParaRPr lang="ru-RU" sz="2000" b="0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3124200" y="7101407"/>
            <a:ext cx="2895600" cy="72008"/>
          </a:xfrm>
        </p:spPr>
        <p:txBody>
          <a:bodyPr/>
          <a:lstStyle/>
          <a:p>
            <a:pPr>
              <a:defRPr/>
            </a:pPr>
            <a:r>
              <a:rPr lang="ru-RU" dirty="0"/>
              <a:t>Кузнецова  Е. Ф.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99592" y="764704"/>
            <a:ext cx="7200800" cy="446276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«Вот отсюда, именно отсюда,</a:t>
            </a:r>
            <a:endParaRPr lang="ru-RU" sz="3200" b="1" dirty="0" smtClean="0"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Из глубин лесного родника</a:t>
            </a:r>
            <a:endParaRPr lang="ru-RU" sz="3200" b="1" dirty="0" smtClean="0"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Выбегает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голубое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чудо -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	          Русская великая река.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Светлый дом, как девичья светёлка,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Тёплый вечер, сумрачная ель.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Стойте, люди! Здесь родилась Волга!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Здесь её  и дом, и колыбель».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36096" y="5445224"/>
            <a:ext cx="1486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Н.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Палькин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/>
              <a:t>Это надо знать</a:t>
            </a:r>
          </a:p>
        </p:txBody>
      </p:sp>
      <p:sp>
        <p:nvSpPr>
          <p:cNvPr id="40963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1524000"/>
            <a:ext cx="4038600" cy="46021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b="1" smtClean="0">
                <a:solidFill>
                  <a:schemeClr val="tx2"/>
                </a:solidFill>
              </a:rPr>
              <a:t>Речная система – главная река и ее притоки.</a:t>
            </a:r>
          </a:p>
          <a:p>
            <a:pPr eaLnBrk="1" hangingPunct="1">
              <a:buFont typeface="Wingdings 3" pitchFamily="18" charset="2"/>
              <a:buNone/>
            </a:pPr>
            <a:endParaRPr lang="ru-RU" b="1" smtClean="0">
              <a:solidFill>
                <a:schemeClr val="tx2"/>
              </a:solidFill>
            </a:endParaRPr>
          </a:p>
          <a:p>
            <a:pPr eaLnBrk="1" hangingPunct="1"/>
            <a:r>
              <a:rPr lang="ru-RU" b="1" smtClean="0">
                <a:solidFill>
                  <a:schemeClr val="tx2"/>
                </a:solidFill>
              </a:rPr>
              <a:t>Бассейн реки – территория, с которой стекают поверхностные и подземные воды. </a:t>
            </a:r>
          </a:p>
          <a:p>
            <a:pPr eaLnBrk="1" hangingPunct="1"/>
            <a:endParaRPr lang="ru-RU" smtClean="0"/>
          </a:p>
        </p:txBody>
      </p:sp>
      <p:pic>
        <p:nvPicPr>
          <p:cNvPr id="40964" name="Picture 4" descr="C:\Documents and Settings\Ден\Мои документы\Мои рисунки\image036.gif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6675" y="1447800"/>
            <a:ext cx="3997325" cy="4756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772400" cy="1470025"/>
          </a:xfrm>
        </p:spPr>
        <p:txBody>
          <a:bodyPr/>
          <a:lstStyle/>
          <a:p>
            <a:r>
              <a:rPr lang="ru-RU" dirty="0" smtClean="0"/>
              <a:t>Список литературы: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276872"/>
            <a:ext cx="7704856" cy="4032448"/>
          </a:xfrm>
        </p:spPr>
        <p:txBody>
          <a:bodyPr>
            <a:normAutofit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Учебник по географии 6 класс под редакцией Герасимовой Т.П. </a:t>
            </a:r>
            <a:r>
              <a:rPr lang="ru-RU" dirty="0" err="1" smtClean="0">
                <a:solidFill>
                  <a:schemeClr val="tx1"/>
                </a:solidFill>
              </a:rPr>
              <a:t>Неклюковой</a:t>
            </a:r>
            <a:r>
              <a:rPr lang="ru-RU" dirty="0" smtClean="0">
                <a:solidFill>
                  <a:schemeClr val="tx1"/>
                </a:solidFill>
              </a:rPr>
              <a:t> Н.П.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http://ru.wikipedia.org/wiki/</a:t>
            </a:r>
            <a:endParaRPr lang="ru-RU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http://images.yandex.ru/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1331913" y="260350"/>
            <a:ext cx="6408737" cy="922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Использование рек</a:t>
            </a:r>
          </a:p>
        </p:txBody>
      </p:sp>
      <p:pic>
        <p:nvPicPr>
          <p:cNvPr id="11267" name="Picture 5" descr="defau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484313"/>
            <a:ext cx="31686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6" descr="5885661178901405-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1484313"/>
            <a:ext cx="3168650" cy="237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7" descr="chemal_ges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4292600"/>
            <a:ext cx="316865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8" descr="Изображение 035"/>
          <p:cNvPicPr>
            <a:picLocks noChangeAspect="1" noChangeArrowheads="1"/>
          </p:cNvPicPr>
          <p:nvPr/>
        </p:nvPicPr>
        <p:blipFill>
          <a:blip r:embed="rId5" cstate="print"/>
          <a:srcRect l="1907" t="5400" r="23103" b="3085"/>
          <a:stretch>
            <a:fillRect/>
          </a:stretch>
        </p:blipFill>
        <p:spPr bwMode="auto">
          <a:xfrm>
            <a:off x="179388" y="4292600"/>
            <a:ext cx="316865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9" descr="аолн6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675" y="2565400"/>
            <a:ext cx="3167063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Rectangle 11"/>
          <p:cNvSpPr>
            <a:spLocks noChangeArrowheads="1"/>
          </p:cNvSpPr>
          <p:nvPr/>
        </p:nvSpPr>
        <p:spPr bwMode="auto">
          <a:xfrm>
            <a:off x="684213" y="1125538"/>
            <a:ext cx="1566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66"/>
                </a:solidFill>
              </a:rPr>
              <a:t>Судоходство</a:t>
            </a:r>
          </a:p>
        </p:txBody>
      </p:sp>
      <p:sp>
        <p:nvSpPr>
          <p:cNvPr id="11273" name="Rectangle 12"/>
          <p:cNvSpPr>
            <a:spLocks noChangeArrowheads="1"/>
          </p:cNvSpPr>
          <p:nvPr/>
        </p:nvSpPr>
        <p:spPr bwMode="auto">
          <a:xfrm>
            <a:off x="900113" y="3860800"/>
            <a:ext cx="160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66"/>
                </a:solidFill>
              </a:rPr>
              <a:t>Рыболовство</a:t>
            </a:r>
          </a:p>
        </p:txBody>
      </p:sp>
      <p:sp>
        <p:nvSpPr>
          <p:cNvPr id="11274" name="Rectangle 13"/>
          <p:cNvSpPr>
            <a:spLocks noChangeArrowheads="1"/>
          </p:cNvSpPr>
          <p:nvPr/>
        </p:nvSpPr>
        <p:spPr bwMode="auto">
          <a:xfrm>
            <a:off x="5867400" y="1125538"/>
            <a:ext cx="3078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66"/>
                </a:solidFill>
              </a:rPr>
              <a:t>Выработка электроэнергии</a:t>
            </a:r>
          </a:p>
        </p:txBody>
      </p:sp>
      <p:sp>
        <p:nvSpPr>
          <p:cNvPr id="11275" name="Rectangle 14"/>
          <p:cNvSpPr>
            <a:spLocks noChangeArrowheads="1"/>
          </p:cNvSpPr>
          <p:nvPr/>
        </p:nvSpPr>
        <p:spPr bwMode="auto">
          <a:xfrm>
            <a:off x="3635375" y="2133600"/>
            <a:ext cx="18684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66"/>
                </a:solidFill>
              </a:rPr>
              <a:t>Отдых и туризм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72" grpId="0"/>
      <p:bldP spid="11273" grpId="0"/>
      <p:bldP spid="11274" grpId="0"/>
      <p:bldP spid="112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долина ре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19200"/>
            <a:ext cx="8712968" cy="552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называется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рекой?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410200"/>
            <a:ext cx="6400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>
                <a:solidFill>
                  <a:srgbClr val="FFFF00"/>
                </a:solidFill>
              </a:rPr>
              <a:t>Река – поток воды</a:t>
            </a:r>
            <a:r>
              <a:rPr lang="ru-RU" b="1" dirty="0" smtClean="0">
                <a:solidFill>
                  <a:srgbClr val="FFFF00"/>
                </a:solidFill>
              </a:rPr>
              <a:t>,  текущий </a:t>
            </a:r>
            <a:r>
              <a:rPr lang="ru-RU" b="1" dirty="0">
                <a:solidFill>
                  <a:srgbClr val="FFFF00"/>
                </a:solidFill>
              </a:rPr>
              <a:t>в выработанном им углублении.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3419475" y="1916113"/>
            <a:ext cx="17287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000066"/>
                </a:solidFill>
                <a:latin typeface="Comic Sans MS" pitchFamily="66" charset="0"/>
              </a:rPr>
              <a:t>Озеро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4356100" y="2852738"/>
            <a:ext cx="14414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000066"/>
                </a:solidFill>
                <a:latin typeface="Comic Sans MS" pitchFamily="66" charset="0"/>
              </a:rPr>
              <a:t>Болото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3348038" y="4292600"/>
            <a:ext cx="1584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000066"/>
                </a:solidFill>
                <a:latin typeface="Comic Sans MS" pitchFamily="66" charset="0"/>
              </a:rPr>
              <a:t>Ледник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3059113" y="5516563"/>
            <a:ext cx="2736850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800" b="1">
                <a:solidFill>
                  <a:srgbClr val="000066"/>
                </a:solidFill>
                <a:latin typeface="Comic Sans MS" pitchFamily="66" charset="0"/>
              </a:rPr>
              <a:t>Родник,</a:t>
            </a:r>
          </a:p>
          <a:p>
            <a:pPr algn="r">
              <a:spcBef>
                <a:spcPct val="50000"/>
              </a:spcBef>
            </a:pPr>
            <a:r>
              <a:rPr lang="ru-RU" sz="2800" b="1">
                <a:solidFill>
                  <a:srgbClr val="000066"/>
                </a:solidFill>
                <a:latin typeface="Comic Sans MS" pitchFamily="66" charset="0"/>
              </a:rPr>
              <a:t> источник</a:t>
            </a:r>
          </a:p>
        </p:txBody>
      </p:sp>
      <p:sp>
        <p:nvSpPr>
          <p:cNvPr id="5137" name="WordArt 17"/>
          <p:cNvSpPr>
            <a:spLocks noChangeArrowheads="1" noChangeShapeType="1" noTextEdit="1"/>
          </p:cNvSpPr>
          <p:nvPr/>
        </p:nvSpPr>
        <p:spPr bwMode="auto">
          <a:xfrm>
            <a:off x="1908175" y="260350"/>
            <a:ext cx="4897438" cy="1150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Истоки реки</a:t>
            </a:r>
          </a:p>
        </p:txBody>
      </p:sp>
      <p:pic>
        <p:nvPicPr>
          <p:cNvPr id="5138" name="Picture 18" descr="28"/>
          <p:cNvPicPr>
            <a:picLocks noChangeAspect="1" noChangeArrowheads="1"/>
          </p:cNvPicPr>
          <p:nvPr/>
        </p:nvPicPr>
        <p:blipFill>
          <a:blip r:embed="rId2" cstate="print"/>
          <a:srcRect t="3448"/>
          <a:stretch>
            <a:fillRect/>
          </a:stretch>
        </p:blipFill>
        <p:spPr bwMode="auto">
          <a:xfrm>
            <a:off x="179388" y="1412875"/>
            <a:ext cx="3168650" cy="2562225"/>
          </a:xfrm>
          <a:prstGeom prst="rect">
            <a:avLst/>
          </a:prstGeom>
          <a:solidFill>
            <a:schemeClr val="bg2"/>
          </a:solidFill>
          <a:ln w="57150" cmpd="thinThick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5139" name="Picture 19" descr="bol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1412875"/>
            <a:ext cx="3168650" cy="2536825"/>
          </a:xfrm>
          <a:prstGeom prst="rect">
            <a:avLst/>
          </a:prstGeom>
          <a:noFill/>
          <a:ln w="57150" cmpd="thinThick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5140" name="Picture 20" descr="родник"/>
          <p:cNvPicPr>
            <a:picLocks noChangeAspect="1" noChangeArrowheads="1"/>
          </p:cNvPicPr>
          <p:nvPr/>
        </p:nvPicPr>
        <p:blipFill>
          <a:blip r:embed="rId4" cstate="print"/>
          <a:srcRect l="29585" t="28874" r="31355" b="22966"/>
          <a:stretch>
            <a:fillRect/>
          </a:stretch>
        </p:blipFill>
        <p:spPr bwMode="auto">
          <a:xfrm>
            <a:off x="5795963" y="4149725"/>
            <a:ext cx="3168650" cy="2520950"/>
          </a:xfrm>
          <a:prstGeom prst="rect">
            <a:avLst/>
          </a:prstGeom>
          <a:noFill/>
          <a:ln w="57150" cmpd="thinThick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5141" name="Picture 21" descr="f4afbb310ae0914541ab146c19e17dce_big"/>
          <p:cNvPicPr>
            <a:picLocks noChangeAspect="1" noChangeArrowheads="1"/>
          </p:cNvPicPr>
          <p:nvPr/>
        </p:nvPicPr>
        <p:blipFill>
          <a:blip r:embed="rId5" cstate="print"/>
          <a:srcRect l="13785" t="8009"/>
          <a:stretch>
            <a:fillRect/>
          </a:stretch>
        </p:blipFill>
        <p:spPr bwMode="auto">
          <a:xfrm>
            <a:off x="179388" y="4149725"/>
            <a:ext cx="3168650" cy="2536825"/>
          </a:xfrm>
          <a:prstGeom prst="rect">
            <a:avLst/>
          </a:prstGeom>
          <a:noFill/>
          <a:ln w="57150" cmpd="thinThick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/>
      <p:bldP spid="5131" grpId="0"/>
      <p:bldP spid="5132" grpId="0"/>
      <p:bldP spid="5133" grpId="0"/>
      <p:bldP spid="51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63" name="Object 19"/>
          <p:cNvGraphicFramePr>
            <a:graphicFrameLocks noChangeAspect="1"/>
          </p:cNvGraphicFramePr>
          <p:nvPr>
            <p:ph/>
          </p:nvPr>
        </p:nvGraphicFramePr>
        <p:xfrm>
          <a:off x="323850" y="1412875"/>
          <a:ext cx="3240088" cy="2446338"/>
        </p:xfrm>
        <a:graphic>
          <a:graphicData uri="http://schemas.openxmlformats.org/presentationml/2006/ole">
            <p:oleObj spid="_x0000_s1026" name="Photo Editor Photo" r:id="rId3" imgW="7621064" imgH="5257143" progId="">
              <p:embed/>
            </p:oleObj>
          </a:graphicData>
        </a:graphic>
      </p:graphicFrame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1908175" y="260350"/>
            <a:ext cx="4897438" cy="1150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Устье реки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3348038" y="1628775"/>
            <a:ext cx="15128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000066"/>
                </a:solidFill>
                <a:latin typeface="Comic Sans MS" pitchFamily="66" charset="0"/>
              </a:rPr>
              <a:t>Море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3097213" y="2852738"/>
            <a:ext cx="241141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1400" i="1"/>
              <a:t> </a:t>
            </a:r>
            <a:r>
              <a:rPr lang="ru-RU" sz="2800" b="1">
                <a:solidFill>
                  <a:srgbClr val="000066"/>
                </a:solidFill>
                <a:latin typeface="Comic Sans MS" pitchFamily="66" charset="0"/>
              </a:rPr>
              <a:t>Другая</a:t>
            </a:r>
          </a:p>
          <a:p>
            <a:pPr algn="r">
              <a:lnSpc>
                <a:spcPct val="80000"/>
              </a:lnSpc>
            </a:pPr>
            <a:r>
              <a:rPr lang="ru-RU" sz="2800" b="1">
                <a:solidFill>
                  <a:srgbClr val="000066"/>
                </a:solidFill>
                <a:latin typeface="Comic Sans MS" pitchFamily="66" charset="0"/>
              </a:rPr>
              <a:t> река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3419475" y="4581525"/>
            <a:ext cx="1584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000066"/>
                </a:solidFill>
                <a:latin typeface="Comic Sans MS" pitchFamily="66" charset="0"/>
              </a:rPr>
              <a:t>Озеро</a:t>
            </a:r>
          </a:p>
        </p:txBody>
      </p:sp>
      <p:pic>
        <p:nvPicPr>
          <p:cNvPr id="6161" name="Picture 17" descr="dfb24a2448b0c73ea623e6f0fa616e47Photosp_id201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4149725"/>
            <a:ext cx="3251200" cy="2438400"/>
          </a:xfrm>
          <a:prstGeom prst="rect">
            <a:avLst/>
          </a:prstGeom>
          <a:noFill/>
          <a:ln w="57150" cmpd="thinThick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6160" name="Picture 16" descr="dubrovicy-pahra-mocha-6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063" y="1412875"/>
            <a:ext cx="3240087" cy="2436813"/>
          </a:xfrm>
          <a:prstGeom prst="rect">
            <a:avLst/>
          </a:prstGeom>
          <a:noFill/>
          <a:ln w="57150" cmpd="thinThick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035" name="Picture 11" descr="река в океан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063" y="4149725"/>
            <a:ext cx="3241675" cy="2432050"/>
          </a:xfrm>
          <a:prstGeom prst="rect">
            <a:avLst/>
          </a:prstGeom>
          <a:noFill/>
          <a:ln w="57150" cmpd="thinThick" algn="ctr">
            <a:solidFill>
              <a:schemeClr val="bg2"/>
            </a:solidFill>
            <a:miter lim="800000"/>
            <a:headEnd/>
            <a:tailEnd/>
          </a:ln>
          <a:effectLst/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4284663" y="6021388"/>
            <a:ext cx="14398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0066"/>
                </a:solidFill>
                <a:latin typeface="Comic Sans MS" pitchFamily="66" charset="0"/>
              </a:rPr>
              <a:t>Океан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6155" grpId="0"/>
      <p:bldP spid="6156" grpId="0"/>
      <p:bldP spid="61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611560" y="188640"/>
            <a:ext cx="8229600" cy="936104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Строение реки</a:t>
            </a:r>
          </a:p>
        </p:txBody>
      </p:sp>
      <p:pic>
        <p:nvPicPr>
          <p:cNvPr id="7171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" y="1340768"/>
            <a:ext cx="4646290" cy="4824536"/>
          </a:xfrm>
          <a:ln>
            <a:solidFill>
              <a:srgbClr val="0000FF"/>
            </a:solidFill>
          </a:ln>
        </p:spPr>
      </p:pic>
      <p:sp>
        <p:nvSpPr>
          <p:cNvPr id="3078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5292079" y="620688"/>
            <a:ext cx="3461395" cy="6492901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000" b="1" dirty="0" smtClean="0"/>
              <a:t>       </a:t>
            </a:r>
            <a:endParaRPr lang="ru-RU" sz="2000" b="1" dirty="0" smtClean="0">
              <a:solidFill>
                <a:schemeClr val="accent2"/>
              </a:solidFill>
            </a:endParaRPr>
          </a:p>
          <a:p>
            <a:pPr algn="ctr" eaLnBrk="1" hangingPunct="1">
              <a:buFontTx/>
              <a:buNone/>
            </a:pPr>
            <a:endParaRPr lang="ru-RU" sz="2000" b="1" dirty="0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r>
              <a:rPr lang="ru-RU" sz="2000" b="1" dirty="0" smtClean="0">
                <a:solidFill>
                  <a:schemeClr val="accent1"/>
                </a:solidFill>
              </a:rPr>
              <a:t>  Место впадения реки </a:t>
            </a:r>
            <a:r>
              <a:rPr lang="ru-RU" sz="2000" b="1" dirty="0" smtClean="0"/>
              <a:t>в море, озеро или другую реку называют </a:t>
            </a:r>
            <a:r>
              <a:rPr lang="ru-RU" sz="2000" b="1" dirty="0" smtClean="0">
                <a:solidFill>
                  <a:srgbClr val="C00000"/>
                </a:solidFill>
              </a:rPr>
              <a:t>устьем.</a:t>
            </a:r>
          </a:p>
          <a:p>
            <a:pPr eaLnBrk="1" hangingPunct="1">
              <a:buFontTx/>
              <a:buNone/>
            </a:pPr>
            <a:r>
              <a:rPr lang="ru-RU" sz="2000" b="1" dirty="0" smtClean="0"/>
              <a:t>  </a:t>
            </a:r>
            <a:r>
              <a:rPr lang="ru-RU" sz="2000" b="1" dirty="0" err="1" smtClean="0">
                <a:solidFill>
                  <a:srgbClr val="C00000"/>
                </a:solidFill>
              </a:rPr>
              <a:t>Исто́к</a:t>
            </a:r>
            <a:r>
              <a:rPr lang="ru-RU" sz="2000" b="1" dirty="0" smtClean="0">
                <a:solidFill>
                  <a:srgbClr val="FF0066"/>
                </a:solidFill>
              </a:rPr>
              <a:t> </a:t>
            </a:r>
            <a:r>
              <a:rPr lang="ru-RU" sz="2000" b="1" dirty="0" smtClean="0"/>
              <a:t>— место, где водоток берёт </a:t>
            </a:r>
            <a:r>
              <a:rPr lang="ru-RU" sz="2000" b="1" dirty="0" smtClean="0">
                <a:solidFill>
                  <a:schemeClr val="accent1"/>
                </a:solidFill>
              </a:rPr>
              <a:t>своё начало</a:t>
            </a:r>
            <a:r>
              <a:rPr lang="ru-RU" sz="2000" b="1" dirty="0" smtClean="0"/>
              <a:t>. </a:t>
            </a:r>
          </a:p>
          <a:p>
            <a:pPr algn="ctr" eaLnBrk="1" hangingPunct="1">
              <a:buFontTx/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Русло</a:t>
            </a:r>
            <a:r>
              <a:rPr lang="ru-RU" sz="2000" b="1" dirty="0" smtClean="0"/>
              <a:t> реки – </a:t>
            </a:r>
            <a:r>
              <a:rPr lang="ru-RU" sz="2000" b="1" dirty="0" smtClean="0">
                <a:solidFill>
                  <a:schemeClr val="accent1"/>
                </a:solidFill>
              </a:rPr>
              <a:t>углубление</a:t>
            </a:r>
            <a:r>
              <a:rPr lang="ru-RU" sz="2000" b="1" dirty="0" smtClean="0"/>
              <a:t>, в котором река течет.</a:t>
            </a:r>
          </a:p>
          <a:p>
            <a:pPr eaLnBrk="1" hangingPunct="1">
              <a:buFontTx/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   Приток </a:t>
            </a:r>
            <a:r>
              <a:rPr lang="ru-RU" sz="2000" b="1" dirty="0" smtClean="0"/>
              <a:t>– </a:t>
            </a:r>
            <a:r>
              <a:rPr lang="ru-RU" sz="2000" b="1" dirty="0" smtClean="0">
                <a:solidFill>
                  <a:schemeClr val="accent1"/>
                </a:solidFill>
              </a:rPr>
              <a:t>река</a:t>
            </a:r>
            <a:r>
              <a:rPr lang="ru-RU" sz="2000" b="1" dirty="0" smtClean="0"/>
              <a:t> ( водоток), </a:t>
            </a:r>
            <a:r>
              <a:rPr lang="ru-RU" sz="2000" b="1" dirty="0" smtClean="0">
                <a:solidFill>
                  <a:schemeClr val="accent1"/>
                </a:solidFill>
              </a:rPr>
              <a:t>впадающая</a:t>
            </a:r>
            <a:r>
              <a:rPr lang="ru-RU" sz="2000" b="1" dirty="0" smtClean="0"/>
              <a:t> в другую реку.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38237"/>
          </a:xfrm>
        </p:spPr>
        <p:txBody>
          <a:bodyPr>
            <a:noAutofit/>
          </a:bodyPr>
          <a:lstStyle/>
          <a:p>
            <a:pPr eaLnBrk="1" hangingPunct="1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Правило определения правого и левого притока</a:t>
            </a:r>
          </a:p>
        </p:txBody>
      </p:sp>
      <p:pic>
        <p:nvPicPr>
          <p:cNvPr id="8195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560" y="1628800"/>
            <a:ext cx="4968354" cy="4824413"/>
          </a:xfrm>
          <a:noFill/>
          <a:ln>
            <a:solidFill>
              <a:srgbClr val="0000FF"/>
            </a:solidFill>
          </a:ln>
        </p:spPr>
      </p:pic>
      <p:sp>
        <p:nvSpPr>
          <p:cNvPr id="65542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5868143" y="1556792"/>
            <a:ext cx="2885331" cy="5112568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ru-RU" sz="2000" b="1" dirty="0" smtClean="0"/>
              <a:t>1. </a:t>
            </a:r>
            <a:r>
              <a:rPr lang="ru-RU" sz="2000" b="1" dirty="0" smtClean="0">
                <a:solidFill>
                  <a:srgbClr val="0000FF"/>
                </a:solidFill>
              </a:rPr>
              <a:t>Встать лицом к устью</a:t>
            </a:r>
            <a:r>
              <a:rPr lang="ru-RU" sz="2000" b="1" dirty="0" smtClean="0"/>
              <a:t> реки (вниз по течению);</a:t>
            </a:r>
          </a:p>
          <a:p>
            <a:pPr marL="533400" indent="-533400" eaLnBrk="1" hangingPunct="1">
              <a:buFontTx/>
              <a:buNone/>
            </a:pPr>
            <a:r>
              <a:rPr lang="ru-RU" sz="2000" b="1" dirty="0" smtClean="0"/>
              <a:t>2. Если река </a:t>
            </a:r>
            <a:r>
              <a:rPr lang="ru-RU" sz="2000" b="1" dirty="0" smtClean="0">
                <a:solidFill>
                  <a:srgbClr val="0000FF"/>
                </a:solidFill>
              </a:rPr>
              <a:t>впадает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0000FF"/>
                </a:solidFill>
              </a:rPr>
              <a:t>справа</a:t>
            </a:r>
            <a:r>
              <a:rPr lang="ru-RU" sz="2000" b="1" dirty="0" smtClean="0"/>
              <a:t> – это </a:t>
            </a:r>
            <a:r>
              <a:rPr lang="ru-RU" sz="2000" b="1" dirty="0" smtClean="0">
                <a:solidFill>
                  <a:srgbClr val="0000FF"/>
                </a:solidFill>
              </a:rPr>
              <a:t>правый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0000FF"/>
                </a:solidFill>
              </a:rPr>
              <a:t>приток</a:t>
            </a:r>
            <a:r>
              <a:rPr lang="ru-RU" sz="2000" b="1" dirty="0" smtClean="0"/>
              <a:t>.</a:t>
            </a:r>
          </a:p>
          <a:p>
            <a:pPr marL="533400" indent="-533400" eaLnBrk="1" hangingPunct="1">
              <a:buFontTx/>
              <a:buNone/>
            </a:pPr>
            <a:r>
              <a:rPr lang="ru-RU" sz="2000" b="1" dirty="0" smtClean="0"/>
              <a:t>3. Если река </a:t>
            </a:r>
            <a:r>
              <a:rPr lang="ru-RU" sz="2000" b="1" dirty="0" smtClean="0">
                <a:solidFill>
                  <a:srgbClr val="0000FF"/>
                </a:solidFill>
              </a:rPr>
              <a:t>впадает слева</a:t>
            </a:r>
            <a:r>
              <a:rPr lang="ru-RU" sz="2000" b="1" dirty="0" smtClean="0"/>
              <a:t> – это </a:t>
            </a:r>
            <a:r>
              <a:rPr lang="ru-RU" sz="2000" b="1" dirty="0" smtClean="0">
                <a:solidFill>
                  <a:srgbClr val="0000FF"/>
                </a:solidFill>
              </a:rPr>
              <a:t>левый приток.</a:t>
            </a:r>
          </a:p>
          <a:p>
            <a:pPr marL="533400" indent="-533400" algn="ctr" eaLnBrk="1" hangingPunct="1">
              <a:buFontTx/>
              <a:buNone/>
            </a:pPr>
            <a:endParaRPr lang="ru-RU" sz="2000" b="1" i="1" dirty="0" smtClean="0">
              <a:solidFill>
                <a:srgbClr val="0000FF"/>
              </a:solidFill>
            </a:endParaRPr>
          </a:p>
        </p:txBody>
      </p:sp>
      <p:sp>
        <p:nvSpPr>
          <p:cNvPr id="8197" name="Line 8"/>
          <p:cNvSpPr>
            <a:spLocks noChangeShapeType="1"/>
          </p:cNvSpPr>
          <p:nvPr/>
        </p:nvSpPr>
        <p:spPr bwMode="auto">
          <a:xfrm>
            <a:off x="2555875" y="49418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198" name="Line 9"/>
          <p:cNvSpPr>
            <a:spLocks noChangeShapeType="1"/>
          </p:cNvSpPr>
          <p:nvPr/>
        </p:nvSpPr>
        <p:spPr bwMode="auto">
          <a:xfrm>
            <a:off x="2987824" y="4293096"/>
            <a:ext cx="0" cy="1512689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5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5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5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5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/>
      <p:bldP spid="6554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96752"/>
            <a:ext cx="777686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149080"/>
            <a:ext cx="288032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Река Москва. Бассейн реки Волга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980728"/>
            <a:ext cx="8075240" cy="432048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3600" b="1" dirty="0" smtClean="0"/>
              <a:t>Отрывок стихотворения </a:t>
            </a:r>
            <a:r>
              <a:rPr lang="ru-RU" sz="3600" b="1" dirty="0"/>
              <a:t>«На Волге» </a:t>
            </a:r>
            <a:br>
              <a:rPr lang="ru-RU" sz="3600" b="1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>О </a:t>
            </a:r>
            <a:r>
              <a:rPr lang="ru-RU" sz="3600" b="1" dirty="0"/>
              <a:t>Волга! Колыбель </a:t>
            </a:r>
            <a:r>
              <a:rPr lang="ru-RU" sz="3600" b="1" dirty="0" smtClean="0"/>
              <a:t>моя!</a:t>
            </a:r>
            <a:br>
              <a:rPr lang="ru-RU" sz="3600" b="1" dirty="0" smtClean="0"/>
            </a:br>
            <a:r>
              <a:rPr lang="ru-RU" sz="3600" b="1" dirty="0" smtClean="0"/>
              <a:t>Любил </a:t>
            </a:r>
            <a:r>
              <a:rPr lang="ru-RU" sz="3600" b="1" dirty="0"/>
              <a:t>ли кто тебя, как </a:t>
            </a:r>
            <a:r>
              <a:rPr lang="ru-RU" sz="3600" b="1" dirty="0" smtClean="0"/>
              <a:t>я?</a:t>
            </a:r>
            <a:br>
              <a:rPr lang="ru-RU" sz="3600" b="1" dirty="0" smtClean="0"/>
            </a:br>
            <a:r>
              <a:rPr lang="ru-RU" sz="3600" b="1" dirty="0" smtClean="0"/>
              <a:t>Один </a:t>
            </a:r>
            <a:r>
              <a:rPr lang="ru-RU" sz="3600" b="1" dirty="0"/>
              <a:t>по утренним </a:t>
            </a:r>
            <a:r>
              <a:rPr lang="ru-RU" sz="3600" b="1" dirty="0" err="1"/>
              <a:t>зарям</a:t>
            </a:r>
            <a:r>
              <a:rPr lang="ru-RU" sz="3600" b="1" dirty="0"/>
              <a:t>,</a:t>
            </a:r>
            <a:br>
              <a:rPr lang="ru-RU" sz="3600" b="1" dirty="0"/>
            </a:br>
            <a:r>
              <a:rPr lang="ru-RU" sz="3600" b="1" dirty="0" smtClean="0"/>
              <a:t> Когда </a:t>
            </a:r>
            <a:r>
              <a:rPr lang="ru-RU" sz="3600" b="1" dirty="0"/>
              <a:t>ещё всё в мире спит</a:t>
            </a:r>
            <a:br>
              <a:rPr lang="ru-RU" sz="3600" b="1" dirty="0"/>
            </a:br>
            <a:r>
              <a:rPr lang="ru-RU" sz="3600" b="1" dirty="0" smtClean="0"/>
              <a:t>   И </a:t>
            </a:r>
            <a:r>
              <a:rPr lang="ru-RU" sz="3600" b="1" dirty="0"/>
              <a:t>алый блеск едва скользит</a:t>
            </a:r>
            <a:br>
              <a:rPr lang="ru-RU" sz="3600" b="1" dirty="0"/>
            </a:br>
            <a:r>
              <a:rPr lang="ru-RU" sz="3600" b="1" dirty="0" smtClean="0"/>
              <a:t>   По </a:t>
            </a:r>
            <a:r>
              <a:rPr lang="ru-RU" sz="3600" b="1" dirty="0"/>
              <a:t>тёмно-голубым </a:t>
            </a:r>
            <a:r>
              <a:rPr lang="ru-RU" sz="3600" b="1" dirty="0" smtClean="0"/>
              <a:t>волнам,</a:t>
            </a:r>
            <a:r>
              <a:rPr lang="ru-RU" sz="3600" b="1" dirty="0"/>
              <a:t>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Я </a:t>
            </a:r>
            <a:r>
              <a:rPr lang="ru-RU" sz="3600" b="1" dirty="0"/>
              <a:t>убегал к родной реке</a:t>
            </a:r>
            <a:r>
              <a:rPr lang="ru-RU" sz="3600" dirty="0" smtClean="0"/>
              <a:t>.</a:t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39952" y="5661248"/>
            <a:ext cx="4032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Николай Алексеевич Некрасов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206</Words>
  <Application>Microsoft Office PowerPoint</Application>
  <PresentationFormat>Экран (4:3)</PresentationFormat>
  <Paragraphs>56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Photo Editor Photo</vt:lpstr>
      <vt:lpstr>Слайд 1</vt:lpstr>
      <vt:lpstr>Слайд 2</vt:lpstr>
      <vt:lpstr>Что называется рекой?</vt:lpstr>
      <vt:lpstr>Слайд 4</vt:lpstr>
      <vt:lpstr>Слайд 5</vt:lpstr>
      <vt:lpstr>Строение реки</vt:lpstr>
      <vt:lpstr>Правило определения правого и левого притока</vt:lpstr>
      <vt:lpstr>Река Москва. Бассейн реки Волга</vt:lpstr>
      <vt:lpstr>Отрывок стихотворения «На Волге»   О Волга! Колыбель моя! Любил ли кто тебя, как я? Один по утренним зарям,  Когда ещё всё в мире спит    И алый блеск едва скользит    По тёмно-голубым волнам,  Я убегал к родной реке.  </vt:lpstr>
      <vt:lpstr>Слайд 10</vt:lpstr>
      <vt:lpstr>Это надо знать</vt:lpstr>
      <vt:lpstr>Список литературы: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Кузя</dc:creator>
  <cp:lastModifiedBy>Кузя</cp:lastModifiedBy>
  <cp:revision>52</cp:revision>
  <dcterms:created xsi:type="dcterms:W3CDTF">2012-12-03T20:10:54Z</dcterms:created>
  <dcterms:modified xsi:type="dcterms:W3CDTF">2013-01-06T19:51:35Z</dcterms:modified>
</cp:coreProperties>
</file>