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9D41A1-6908-438B-8B22-5413A97474CC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8770D9-9A60-4194-AB57-B4F8E247F8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9D41A1-6908-438B-8B22-5413A97474CC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8770D9-9A60-4194-AB57-B4F8E247F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9D41A1-6908-438B-8B22-5413A97474CC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8770D9-9A60-4194-AB57-B4F8E247F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9D41A1-6908-438B-8B22-5413A97474CC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8770D9-9A60-4194-AB57-B4F8E247F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9D41A1-6908-438B-8B22-5413A97474CC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8770D9-9A60-4194-AB57-B4F8E247F8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9D41A1-6908-438B-8B22-5413A97474CC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8770D9-9A60-4194-AB57-B4F8E247F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9D41A1-6908-438B-8B22-5413A97474CC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8770D9-9A60-4194-AB57-B4F8E247F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9D41A1-6908-438B-8B22-5413A97474CC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8770D9-9A60-4194-AB57-B4F8E247F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9D41A1-6908-438B-8B22-5413A97474CC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8770D9-9A60-4194-AB57-B4F8E247F8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9D41A1-6908-438B-8B22-5413A97474CC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8770D9-9A60-4194-AB57-B4F8E247F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9D41A1-6908-438B-8B22-5413A97474CC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8770D9-9A60-4194-AB57-B4F8E247F8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69D41A1-6908-438B-8B22-5413A97474CC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28770D9-9A60-4194-AB57-B4F8E247F8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Урок русского языка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ТЕМА: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Глагол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4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Орфографическая 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работа.</a:t>
            </a:r>
            <a:endParaRPr lang="ru-RU" sz="4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          </a:t>
            </a:r>
            <a:r>
              <a:rPr lang="ru-RU" sz="2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Составили учителя начальных классов МБОУ «СОШ №27 с углубленным изучением отдельных предметов»: </a:t>
            </a:r>
            <a:endParaRPr lang="ru-RU" sz="24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Думлер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Наталья Михайловна</a:t>
            </a:r>
          </a:p>
          <a:p>
            <a:pPr algn="r">
              <a:buNone/>
            </a:pP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Овчарова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Ирина Евгеньевна</a:t>
            </a:r>
          </a:p>
          <a:p>
            <a:pPr algn="r">
              <a:buNone/>
            </a:pPr>
            <a:endParaRPr lang="ru-RU" sz="24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435100" y="955936"/>
            <a:ext cx="6953323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Низкая туча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закрыла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солнце.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Подул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резкий ветер. Мягкая трава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поникла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Закачались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верхушки деревьев. 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Загремел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сильный гром. Яркая молния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ударила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в макушку ели. 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Хлынул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сильный дождь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Royal Times New Roman" pitchFamily="18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435100" y="955936"/>
            <a:ext cx="6953323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Низкая туча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закрыла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солнце.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Подул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резкий ветер. Мягкая трава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поникла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Закачались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верхушки деревьев.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Загремел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сильный гром. Яркая молния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ударила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в макушку ели. 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Хлынул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сильный дождь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Royal Times New Roman" pitchFamily="18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435100" y="955936"/>
            <a:ext cx="6953323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Низкая туча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закрыла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солнце.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Подул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резкий ветер. Мягкая трава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поникла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Закачались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верхушки деревьев.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Загремел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сильный гром. Яркая молния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ударила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в макушку ели. 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Хлынул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сильный дождь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Royal Times New Roman" pitchFamily="18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435100" y="955936"/>
            <a:ext cx="6953323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Низкая туча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закрыла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солнце.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Подул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резкий ветер. Мягкая трава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поникла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Закачались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верхушки деревьев.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Загремел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сильный гром. Яркая молния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ударила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в макушку ели.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Хлынул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сильный дождь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Royal Times New Roman" pitchFamily="18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432560" y="620688"/>
            <a:ext cx="7406640" cy="5112568"/>
          </a:xfrm>
        </p:spPr>
        <p:txBody>
          <a:bodyPr/>
          <a:lstStyle/>
          <a:p>
            <a:r>
              <a:rPr lang="ru-RU" sz="4400" b="1" dirty="0" smtClean="0">
                <a:latin typeface="Royal Times New Roman" pitchFamily="18" charset="0"/>
              </a:rPr>
              <a:t>Мама</a:t>
            </a:r>
            <a:r>
              <a:rPr lang="ru-RU" sz="4400" dirty="0" smtClean="0">
                <a:latin typeface="Royal Times New Roman" pitchFamily="18" charset="0"/>
              </a:rPr>
              <a:t> – купила, хотела, сочла, сказала.</a:t>
            </a:r>
          </a:p>
          <a:p>
            <a:r>
              <a:rPr lang="ru-RU" sz="4400" b="1" dirty="0" smtClean="0">
                <a:latin typeface="Royal Times New Roman" pitchFamily="18" charset="0"/>
              </a:rPr>
              <a:t>Ваня</a:t>
            </a:r>
            <a:r>
              <a:rPr lang="ru-RU" sz="4400" dirty="0" smtClean="0">
                <a:latin typeface="Royal Times New Roman" pitchFamily="18" charset="0"/>
              </a:rPr>
              <a:t> – нюхал, ходил, не удержался, схватил, съел, заплакал.</a:t>
            </a:r>
          </a:p>
          <a:p>
            <a:r>
              <a:rPr lang="ru-RU" sz="4400" b="1" dirty="0" smtClean="0">
                <a:latin typeface="Royal Times New Roman" pitchFamily="18" charset="0"/>
              </a:rPr>
              <a:t>Другие дети </a:t>
            </a:r>
            <a:r>
              <a:rPr lang="ru-RU" sz="4400" dirty="0" smtClean="0">
                <a:latin typeface="Royal Times New Roman" pitchFamily="18" charset="0"/>
              </a:rPr>
              <a:t>– засмеялись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5843736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Клевать носом -</a:t>
            </a: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зарубить на носу -</a:t>
            </a: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повесить нос -</a:t>
            </a: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как корова языком слизала -</a:t>
            </a:r>
          </a:p>
          <a:p>
            <a:pPr>
              <a:buFont typeface="Wingdings" pitchFamily="2" charset="2"/>
              <a:buChar char="v"/>
            </a:pPr>
            <a:endParaRPr lang="ru-RU" sz="4000" dirty="0" smtClean="0">
              <a:solidFill>
                <a:schemeClr val="tx2">
                  <a:lumMod val="75000"/>
                </a:schemeClr>
              </a:solidFill>
              <a:latin typeface="Royal 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закрыть рот на замок -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5843736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Клевать носом – </a:t>
            </a: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latin typeface="Royal Times New Roman" pitchFamily="18" charset="0"/>
              </a:rPr>
              <a:t>засыпать,</a:t>
            </a: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зарубить на носу -</a:t>
            </a: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повесить нос -</a:t>
            </a: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как корова языком слизала -</a:t>
            </a:r>
          </a:p>
          <a:p>
            <a:pPr>
              <a:buFont typeface="Wingdings" pitchFamily="2" charset="2"/>
              <a:buChar char="v"/>
            </a:pPr>
            <a:endParaRPr lang="ru-RU" sz="4000" dirty="0" smtClean="0">
              <a:solidFill>
                <a:schemeClr val="tx2">
                  <a:lumMod val="75000"/>
                </a:schemeClr>
              </a:solidFill>
              <a:latin typeface="Royal 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закрыть рот на замок -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5843736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Клевать носом – </a:t>
            </a: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latin typeface="Royal Times New Roman" pitchFamily="18" charset="0"/>
              </a:rPr>
              <a:t>засыпать,</a:t>
            </a: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зарубить на носу – </a:t>
            </a: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latin typeface="Royal Times New Roman" pitchFamily="18" charset="0"/>
              </a:rPr>
              <a:t>запомнить,</a:t>
            </a:r>
            <a:endParaRPr lang="ru-RU" sz="4000" dirty="0" smtClean="0">
              <a:solidFill>
                <a:schemeClr val="tx2">
                  <a:lumMod val="75000"/>
                </a:schemeClr>
              </a:solidFill>
              <a:latin typeface="Royal 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повесить нос -</a:t>
            </a: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как корова языком слизала -</a:t>
            </a:r>
          </a:p>
          <a:p>
            <a:pPr>
              <a:buFont typeface="Wingdings" pitchFamily="2" charset="2"/>
              <a:buChar char="v"/>
            </a:pPr>
            <a:endParaRPr lang="ru-RU" sz="4000" dirty="0" smtClean="0">
              <a:solidFill>
                <a:schemeClr val="tx2">
                  <a:lumMod val="75000"/>
                </a:schemeClr>
              </a:solidFill>
              <a:latin typeface="Royal 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закрыть рот на замок -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5843736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Клевать носом – </a:t>
            </a: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latin typeface="Royal Times New Roman" pitchFamily="18" charset="0"/>
              </a:rPr>
              <a:t>засыпать,</a:t>
            </a: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зарубить на носу – </a:t>
            </a: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latin typeface="Royal Times New Roman" pitchFamily="18" charset="0"/>
              </a:rPr>
              <a:t>запомнить,</a:t>
            </a:r>
            <a:endParaRPr lang="ru-RU" sz="4000" dirty="0" smtClean="0">
              <a:solidFill>
                <a:schemeClr val="tx2">
                  <a:lumMod val="75000"/>
                </a:schemeClr>
              </a:solidFill>
              <a:latin typeface="Royal 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повесить нос – </a:t>
            </a: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latin typeface="Royal Times New Roman" pitchFamily="18" charset="0"/>
              </a:rPr>
              <a:t>огорчиться,</a:t>
            </a:r>
            <a:endParaRPr lang="ru-RU" sz="4000" dirty="0" smtClean="0">
              <a:solidFill>
                <a:schemeClr val="tx2">
                  <a:lumMod val="75000"/>
                </a:schemeClr>
              </a:solidFill>
              <a:latin typeface="Royal 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как корова языком слизала -</a:t>
            </a:r>
          </a:p>
          <a:p>
            <a:pPr>
              <a:buFont typeface="Wingdings" pitchFamily="2" charset="2"/>
              <a:buChar char="v"/>
            </a:pPr>
            <a:endParaRPr lang="ru-RU" sz="4000" dirty="0" smtClean="0">
              <a:solidFill>
                <a:schemeClr val="tx2">
                  <a:lumMod val="75000"/>
                </a:schemeClr>
              </a:solidFill>
              <a:latin typeface="Royal 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закрыть рот на замок -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5843736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Клевать носом – </a:t>
            </a: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latin typeface="Royal Times New Roman" pitchFamily="18" charset="0"/>
              </a:rPr>
              <a:t>засыпать,</a:t>
            </a: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зарубить на носу – </a:t>
            </a: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latin typeface="Royal Times New Roman" pitchFamily="18" charset="0"/>
              </a:rPr>
              <a:t>запомнить,</a:t>
            </a:r>
            <a:endParaRPr lang="ru-RU" sz="4000" dirty="0" smtClean="0">
              <a:solidFill>
                <a:schemeClr val="tx2">
                  <a:lumMod val="75000"/>
                </a:schemeClr>
              </a:solidFill>
              <a:latin typeface="Royal 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повесить нос – </a:t>
            </a: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latin typeface="Royal Times New Roman" pitchFamily="18" charset="0"/>
              </a:rPr>
              <a:t>огорчиться,</a:t>
            </a:r>
            <a:endParaRPr lang="ru-RU" sz="4000" dirty="0" smtClean="0">
              <a:solidFill>
                <a:schemeClr val="tx2">
                  <a:lumMod val="75000"/>
                </a:schemeClr>
              </a:solidFill>
              <a:latin typeface="Royal 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как корова языком слизала – </a:t>
            </a: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latin typeface="Royal Times New Roman" pitchFamily="18" charset="0"/>
              </a:rPr>
              <a:t>пропало, исчезло,</a:t>
            </a: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закрыть рот на замок -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yal Times New Roman" pitchFamily="18" charset="0"/>
              </a:rPr>
              <a:t>Словарь:</a:t>
            </a:r>
            <a:endParaRPr lang="ru-RU" sz="54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yal 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>
                <a:latin typeface="Royal Times New Roman" pitchFamily="18" charset="0"/>
              </a:rPr>
              <a:t>в..</a:t>
            </a:r>
            <a:r>
              <a:rPr lang="ru-RU" sz="4400" b="1" dirty="0" err="1" smtClean="0">
                <a:latin typeface="Royal Times New Roman" pitchFamily="18" charset="0"/>
              </a:rPr>
              <a:t>рона</a:t>
            </a:r>
            <a:r>
              <a:rPr lang="ru-RU" sz="4400" b="1" dirty="0" smtClean="0">
                <a:latin typeface="Royal Times New Roman" pitchFamily="18" charset="0"/>
              </a:rPr>
              <a:t>,   </a:t>
            </a:r>
            <a:r>
              <a:rPr lang="ru-RU" sz="4400" b="1" dirty="0" err="1" smtClean="0">
                <a:latin typeface="Royal Times New Roman" pitchFamily="18" charset="0"/>
              </a:rPr>
              <a:t>жу</a:t>
            </a:r>
            <a:r>
              <a:rPr lang="ru-RU" sz="4400" b="1" dirty="0" smtClean="0">
                <a:latin typeface="Royal Times New Roman" pitchFamily="18" charset="0"/>
              </a:rPr>
              <a:t>….</a:t>
            </a:r>
            <a:r>
              <a:rPr lang="ru-RU" sz="4400" b="1" dirty="0" err="1" smtClean="0">
                <a:latin typeface="Royal Times New Roman" pitchFamily="18" charset="0"/>
              </a:rPr>
              <a:t>ать</a:t>
            </a:r>
            <a:r>
              <a:rPr lang="ru-RU" sz="4400" b="1" dirty="0" smtClean="0">
                <a:latin typeface="Royal Times New Roman" pitchFamily="18" charset="0"/>
              </a:rPr>
              <a:t>,   к..</a:t>
            </a:r>
            <a:r>
              <a:rPr lang="ru-RU" sz="4400" b="1" dirty="0" err="1" smtClean="0">
                <a:latin typeface="Royal Times New Roman" pitchFamily="18" charset="0"/>
              </a:rPr>
              <a:t>рзина</a:t>
            </a:r>
            <a:r>
              <a:rPr lang="ru-RU" sz="4400" b="1" dirty="0" smtClean="0">
                <a:latin typeface="Royal Times New Roman" pitchFamily="18" charset="0"/>
              </a:rPr>
              <a:t>, к..</a:t>
            </a:r>
            <a:r>
              <a:rPr lang="ru-RU" sz="4400" b="1" dirty="0" err="1" smtClean="0">
                <a:latin typeface="Royal Times New Roman" pitchFamily="18" charset="0"/>
              </a:rPr>
              <a:t>ртоф</a:t>
            </a:r>
            <a:r>
              <a:rPr lang="ru-RU" sz="4400" b="1" dirty="0" smtClean="0">
                <a:latin typeface="Royal Times New Roman" pitchFamily="18" charset="0"/>
              </a:rPr>
              <a:t>..ль,  и..</a:t>
            </a:r>
            <a:r>
              <a:rPr lang="ru-RU" sz="4400" b="1" dirty="0" err="1" smtClean="0">
                <a:latin typeface="Royal Times New Roman" pitchFamily="18" charset="0"/>
              </a:rPr>
              <a:t>ти</a:t>
            </a:r>
            <a:r>
              <a:rPr lang="ru-RU" sz="4400" b="1" dirty="0" smtClean="0">
                <a:latin typeface="Royal Times New Roman" pitchFamily="18" charset="0"/>
              </a:rPr>
              <a:t>,  </a:t>
            </a:r>
            <a:r>
              <a:rPr lang="ru-RU" sz="4400" b="1" dirty="0" err="1" smtClean="0">
                <a:latin typeface="Royal Times New Roman" pitchFamily="18" charset="0"/>
              </a:rPr>
              <a:t>изв</a:t>
            </a:r>
            <a:r>
              <a:rPr lang="ru-RU" sz="4400" b="1" dirty="0" smtClean="0">
                <a:latin typeface="Royal Times New Roman" pitchFamily="18" charset="0"/>
              </a:rPr>
              <a:t>..</a:t>
            </a:r>
            <a:r>
              <a:rPr lang="ru-RU" sz="4400" b="1" dirty="0" err="1" smtClean="0">
                <a:latin typeface="Royal Times New Roman" pitchFamily="18" charset="0"/>
              </a:rPr>
              <a:t>ните</a:t>
            </a:r>
            <a:r>
              <a:rPr lang="ru-RU" sz="4400" b="1" dirty="0" smtClean="0">
                <a:latin typeface="Royal Times New Roman" pitchFamily="18" charset="0"/>
              </a:rPr>
              <a:t>, </a:t>
            </a:r>
            <a:r>
              <a:rPr lang="ru-RU" sz="4400" b="1" dirty="0" err="1" smtClean="0">
                <a:latin typeface="Royal Times New Roman" pitchFamily="18" charset="0"/>
              </a:rPr>
              <a:t>кр</a:t>
            </a:r>
            <a:r>
              <a:rPr lang="ru-RU" sz="4400" b="1" dirty="0" smtClean="0">
                <a:latin typeface="Royal Times New Roman" pitchFamily="18" charset="0"/>
              </a:rPr>
              <a:t>..с..</a:t>
            </a:r>
            <a:r>
              <a:rPr lang="ru-RU" sz="4400" b="1" dirty="0" err="1" smtClean="0">
                <a:latin typeface="Royal Times New Roman" pitchFamily="18" charset="0"/>
              </a:rPr>
              <a:t>овки</a:t>
            </a:r>
            <a:r>
              <a:rPr lang="ru-RU" sz="4400" b="1" dirty="0" smtClean="0">
                <a:latin typeface="Royal Times New Roman" pitchFamily="18" charset="0"/>
              </a:rPr>
              <a:t>,   п..с..</a:t>
            </a:r>
            <a:r>
              <a:rPr lang="ru-RU" sz="4400" b="1" dirty="0" err="1" smtClean="0">
                <a:latin typeface="Royal Times New Roman" pitchFamily="18" charset="0"/>
              </a:rPr>
              <a:t>ажир</a:t>
            </a:r>
            <a:r>
              <a:rPr lang="ru-RU" sz="4400" b="1" dirty="0" smtClean="0">
                <a:latin typeface="Royal Times New Roman" pitchFamily="18" charset="0"/>
              </a:rPr>
              <a:t>, р..</a:t>
            </a:r>
            <a:r>
              <a:rPr lang="ru-RU" sz="4400" b="1" dirty="0" err="1" smtClean="0">
                <a:latin typeface="Royal Times New Roman" pitchFamily="18" charset="0"/>
              </a:rPr>
              <a:t>шать</a:t>
            </a:r>
            <a:r>
              <a:rPr lang="ru-RU" sz="4400" b="1" dirty="0" smtClean="0">
                <a:latin typeface="Royal Times New Roman" pitchFamily="18" charset="0"/>
              </a:rPr>
              <a:t>,   сев..</a:t>
            </a:r>
            <a:r>
              <a:rPr lang="ru-RU" sz="4400" b="1" dirty="0" err="1" smtClean="0">
                <a:latin typeface="Royal Times New Roman" pitchFamily="18" charset="0"/>
              </a:rPr>
              <a:t>р</a:t>
            </a:r>
            <a:r>
              <a:rPr lang="ru-RU" sz="4400" b="1" dirty="0" smtClean="0">
                <a:latin typeface="Royal Times New Roman" pitchFamily="18" charset="0"/>
              </a:rPr>
              <a:t>,   </a:t>
            </a:r>
            <a:r>
              <a:rPr lang="ru-RU" sz="4400" b="1" dirty="0" err="1" smtClean="0">
                <a:latin typeface="Royal Times New Roman" pitchFamily="18" charset="0"/>
              </a:rPr>
              <a:t>ш</a:t>
            </a:r>
            <a:r>
              <a:rPr lang="ru-RU" sz="4400" b="1" dirty="0" smtClean="0">
                <a:latin typeface="Royal Times New Roman" pitchFamily="18" charset="0"/>
              </a:rPr>
              <a:t>..л.</a:t>
            </a:r>
            <a:endParaRPr lang="ru-RU" sz="4400" b="1" dirty="0">
              <a:latin typeface="Royal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5843736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Клевать носом – </a:t>
            </a: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latin typeface="Royal Times New Roman" pitchFamily="18" charset="0"/>
              </a:rPr>
              <a:t>засыпать,</a:t>
            </a: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зарубить на носу – </a:t>
            </a: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latin typeface="Royal Times New Roman" pitchFamily="18" charset="0"/>
              </a:rPr>
              <a:t>запомнить,</a:t>
            </a:r>
            <a:endParaRPr lang="ru-RU" sz="4000" dirty="0" smtClean="0">
              <a:solidFill>
                <a:schemeClr val="tx2">
                  <a:lumMod val="75000"/>
                </a:schemeClr>
              </a:solidFill>
              <a:latin typeface="Royal 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повесить нос – </a:t>
            </a: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latin typeface="Royal Times New Roman" pitchFamily="18" charset="0"/>
              </a:rPr>
              <a:t>огорчиться,</a:t>
            </a:r>
            <a:endParaRPr lang="ru-RU" sz="4000" dirty="0" smtClean="0">
              <a:solidFill>
                <a:schemeClr val="tx2">
                  <a:lumMod val="75000"/>
                </a:schemeClr>
              </a:solidFill>
              <a:latin typeface="Royal 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как корова языком слизала – </a:t>
            </a: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latin typeface="Royal Times New Roman" pitchFamily="18" charset="0"/>
              </a:rPr>
              <a:t>пропало, исчезло,</a:t>
            </a:r>
          </a:p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закрыть рот на замок – </a:t>
            </a: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latin typeface="Royal Times New Roman" pitchFamily="18" charset="0"/>
              </a:rPr>
              <a:t>замолчать.</a:t>
            </a:r>
            <a:endParaRPr lang="ru-RU" sz="4000" dirty="0" smtClean="0">
              <a:solidFill>
                <a:schemeClr val="tx2">
                  <a:lumMod val="75000"/>
                </a:schemeClr>
              </a:solidFill>
              <a:latin typeface="Royal 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Royal Times New Roman" pitchFamily="18" charset="0"/>
              </a:rPr>
              <a:t>Сегодня на уроке я…</a:t>
            </a:r>
            <a:endParaRPr lang="ru-RU" sz="4800" b="1" dirty="0">
              <a:solidFill>
                <a:srgbClr val="FF0000"/>
              </a:solidFill>
              <a:latin typeface="Royal 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>
              <a:buNone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научился …</a:t>
            </a:r>
          </a:p>
          <a:p>
            <a:pPr algn="ctr">
              <a:buNone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было интересно…</a:t>
            </a:r>
          </a:p>
          <a:p>
            <a:pPr algn="ctr">
              <a:buNone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было трудно…</a:t>
            </a:r>
          </a:p>
          <a:p>
            <a:pPr algn="ctr">
              <a:buNone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мои ощущения…</a:t>
            </a:r>
          </a:p>
          <a:p>
            <a:pPr algn="ctr">
              <a:buNone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больше всего понравилось…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506290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latin typeface="Royal Times New Roman" pitchFamily="18" charset="0"/>
              </a:rPr>
              <a:t>Домашнее задание</a:t>
            </a:r>
            <a:endParaRPr lang="ru-RU" sz="5400" b="1" dirty="0">
              <a:latin typeface="Royal 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492896"/>
            <a:ext cx="7498080" cy="375550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Стр.3, №218 (</a:t>
            </a:r>
            <a:r>
              <a:rPr lang="ru-RU" sz="4000" b="1" dirty="0" err="1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а,б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Royal Times New Roman" pitchFamily="18" charset="0"/>
              </a:rPr>
              <a:t>)</a:t>
            </a:r>
            <a:endParaRPr lang="ru-RU" sz="4000" b="1" dirty="0">
              <a:solidFill>
                <a:schemeClr val="tx2">
                  <a:lumMod val="75000"/>
                </a:schemeClr>
              </a:solidFill>
              <a:latin typeface="Royal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435608" y="548680"/>
            <a:ext cx="3657600" cy="56387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u="sng" dirty="0" smtClean="0">
                <a:solidFill>
                  <a:schemeClr val="bg2">
                    <a:lumMod val="50000"/>
                  </a:schemeClr>
                </a:solidFill>
                <a:latin typeface="Royal Times New Roman" pitchFamily="18" charset="0"/>
              </a:rPr>
              <a:t>Мальчики</a:t>
            </a:r>
          </a:p>
          <a:p>
            <a:pPr>
              <a:buNone/>
            </a:pPr>
            <a:endParaRPr lang="ru-RU" sz="3200" dirty="0" smtClean="0">
              <a:latin typeface="Royal Times New Roman" pitchFamily="18" charset="0"/>
            </a:endParaRPr>
          </a:p>
          <a:p>
            <a:pPr algn="ctr">
              <a:buNone/>
            </a:pPr>
            <a:r>
              <a:rPr lang="ru-RU" sz="4000" b="1" dirty="0" smtClean="0">
                <a:latin typeface="Royal Times New Roman" pitchFamily="18" charset="0"/>
              </a:rPr>
              <a:t>жу</a:t>
            </a:r>
            <a:r>
              <a:rPr lang="ru-RU" sz="4000" b="1" dirty="0" smtClean="0">
                <a:solidFill>
                  <a:srgbClr val="FF0000"/>
                </a:solidFill>
                <a:latin typeface="Royal Times New Roman" pitchFamily="18" charset="0"/>
              </a:rPr>
              <a:t>жж</a:t>
            </a:r>
            <a:r>
              <a:rPr lang="ru-RU" sz="4000" b="1" dirty="0" smtClean="0">
                <a:latin typeface="Royal Times New Roman" pitchFamily="18" charset="0"/>
              </a:rPr>
              <a:t>ать,</a:t>
            </a:r>
          </a:p>
          <a:p>
            <a:pPr algn="ctr">
              <a:buNone/>
            </a:pPr>
            <a:r>
              <a:rPr lang="ru-RU" sz="4000" b="1" dirty="0" smtClean="0">
                <a:latin typeface="Royal Times New Roman" pitchFamily="18" charset="0"/>
              </a:rPr>
              <a:t> и</a:t>
            </a:r>
            <a:r>
              <a:rPr lang="ru-RU" sz="4000" b="1" dirty="0" smtClean="0">
                <a:solidFill>
                  <a:srgbClr val="FF0000"/>
                </a:solidFill>
                <a:latin typeface="Royal Times New Roman" pitchFamily="18" charset="0"/>
              </a:rPr>
              <a:t>д</a:t>
            </a:r>
            <a:r>
              <a:rPr lang="ru-RU" sz="4000" b="1" dirty="0" smtClean="0">
                <a:latin typeface="Royal Times New Roman" pitchFamily="18" charset="0"/>
              </a:rPr>
              <a:t>ти, изв</a:t>
            </a:r>
            <a:r>
              <a:rPr lang="ru-RU" sz="4000" b="1" dirty="0" smtClean="0">
                <a:solidFill>
                  <a:srgbClr val="FF0000"/>
                </a:solidFill>
                <a:latin typeface="Royal Times New Roman" pitchFamily="18" charset="0"/>
              </a:rPr>
              <a:t>и</a:t>
            </a:r>
            <a:r>
              <a:rPr lang="ru-RU" sz="4000" b="1" dirty="0" smtClean="0">
                <a:latin typeface="Royal Times New Roman" pitchFamily="18" charset="0"/>
              </a:rPr>
              <a:t>ните, р</a:t>
            </a:r>
            <a:r>
              <a:rPr lang="ru-RU" sz="4000" b="1" dirty="0" smtClean="0">
                <a:solidFill>
                  <a:srgbClr val="FF0000"/>
                </a:solidFill>
                <a:latin typeface="Royal Times New Roman" pitchFamily="18" charset="0"/>
              </a:rPr>
              <a:t>е</a:t>
            </a:r>
            <a:r>
              <a:rPr lang="ru-RU" sz="4000" b="1" dirty="0" smtClean="0">
                <a:latin typeface="Royal Times New Roman" pitchFamily="18" charset="0"/>
              </a:rPr>
              <a:t>шать, </a:t>
            </a:r>
          </a:p>
          <a:p>
            <a:pPr algn="ctr">
              <a:buNone/>
            </a:pPr>
            <a:r>
              <a:rPr lang="ru-RU" sz="4000" b="1" dirty="0" smtClean="0">
                <a:latin typeface="Royal Times New Roman" pitchFamily="18" charset="0"/>
              </a:rPr>
              <a:t>ш</a:t>
            </a:r>
            <a:r>
              <a:rPr lang="ru-RU" sz="4000" b="1" dirty="0" smtClean="0">
                <a:solidFill>
                  <a:srgbClr val="FF0000"/>
                </a:solidFill>
                <a:latin typeface="Royal Times New Roman" pitchFamily="18" charset="0"/>
              </a:rPr>
              <a:t>ё</a:t>
            </a:r>
            <a:r>
              <a:rPr lang="ru-RU" sz="4000" b="1" dirty="0" smtClean="0">
                <a:latin typeface="Royal Times New Roman" pitchFamily="18" charset="0"/>
              </a:rPr>
              <a:t>л.</a:t>
            </a:r>
            <a:endParaRPr lang="ru-RU" sz="3600" b="1" dirty="0">
              <a:latin typeface="Royal 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276088" y="548680"/>
            <a:ext cx="3657600" cy="56387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u="sng" dirty="0" smtClean="0">
                <a:solidFill>
                  <a:schemeClr val="bg2">
                    <a:lumMod val="50000"/>
                  </a:schemeClr>
                </a:solidFill>
                <a:latin typeface="Royal Times New Roman" pitchFamily="18" charset="0"/>
              </a:rPr>
              <a:t>Девочки</a:t>
            </a:r>
          </a:p>
          <a:p>
            <a:pPr algn="ctr">
              <a:buNone/>
            </a:pPr>
            <a:endParaRPr lang="ru-RU" sz="3600" b="1" u="sng" dirty="0" smtClean="0">
              <a:latin typeface="Royal Times New Roman" pitchFamily="18" charset="0"/>
            </a:endParaRPr>
          </a:p>
          <a:p>
            <a:pPr algn="ctr">
              <a:buNone/>
            </a:pPr>
            <a:r>
              <a:rPr lang="ru-RU" sz="4000" b="1" dirty="0" smtClean="0">
                <a:latin typeface="Royal Times New Roman" pitchFamily="18" charset="0"/>
              </a:rPr>
              <a:t>в</a:t>
            </a:r>
            <a:r>
              <a:rPr lang="ru-RU" sz="4000" b="1" dirty="0" smtClean="0">
                <a:solidFill>
                  <a:srgbClr val="FF0000"/>
                </a:solidFill>
                <a:latin typeface="Royal Times New Roman" pitchFamily="18" charset="0"/>
              </a:rPr>
              <a:t>о</a:t>
            </a:r>
            <a:r>
              <a:rPr lang="ru-RU" sz="4000" b="1" dirty="0" smtClean="0">
                <a:latin typeface="Royal Times New Roman" pitchFamily="18" charset="0"/>
              </a:rPr>
              <a:t>рона, к</a:t>
            </a:r>
            <a:r>
              <a:rPr lang="ru-RU" sz="4000" b="1" dirty="0" smtClean="0">
                <a:solidFill>
                  <a:srgbClr val="FF0000"/>
                </a:solidFill>
                <a:latin typeface="Royal Times New Roman" pitchFamily="18" charset="0"/>
              </a:rPr>
              <a:t>о</a:t>
            </a:r>
            <a:r>
              <a:rPr lang="ru-RU" sz="4000" b="1" dirty="0" smtClean="0">
                <a:latin typeface="Royal Times New Roman" pitchFamily="18" charset="0"/>
              </a:rPr>
              <a:t>рзина, к</a:t>
            </a:r>
            <a:r>
              <a:rPr lang="ru-RU" sz="4000" b="1" dirty="0" smtClean="0">
                <a:solidFill>
                  <a:srgbClr val="FF0000"/>
                </a:solidFill>
                <a:latin typeface="Royal Times New Roman" pitchFamily="18" charset="0"/>
              </a:rPr>
              <a:t>а</a:t>
            </a:r>
            <a:r>
              <a:rPr lang="ru-RU" sz="4000" b="1" dirty="0" smtClean="0">
                <a:latin typeface="Royal Times New Roman" pitchFamily="18" charset="0"/>
              </a:rPr>
              <a:t>ртоф</a:t>
            </a:r>
            <a:r>
              <a:rPr lang="ru-RU" sz="4000" b="1" dirty="0" smtClean="0">
                <a:solidFill>
                  <a:srgbClr val="FF0000"/>
                </a:solidFill>
                <a:latin typeface="Royal Times New Roman" pitchFamily="18" charset="0"/>
              </a:rPr>
              <a:t>е</a:t>
            </a:r>
            <a:r>
              <a:rPr lang="ru-RU" sz="4000" b="1" dirty="0" smtClean="0">
                <a:latin typeface="Royal Times New Roman" pitchFamily="18" charset="0"/>
              </a:rPr>
              <a:t>ль, кр</a:t>
            </a:r>
            <a:r>
              <a:rPr lang="ru-RU" sz="4000" b="1" dirty="0" smtClean="0">
                <a:solidFill>
                  <a:srgbClr val="FF0000"/>
                </a:solidFill>
                <a:latin typeface="Royal Times New Roman" pitchFamily="18" charset="0"/>
              </a:rPr>
              <a:t>о</a:t>
            </a:r>
            <a:r>
              <a:rPr lang="ru-RU" sz="4000" b="1" dirty="0" smtClean="0">
                <a:latin typeface="Royal Times New Roman" pitchFamily="18" charset="0"/>
              </a:rPr>
              <a:t>с</a:t>
            </a:r>
            <a:r>
              <a:rPr lang="ru-RU" sz="4000" b="1" dirty="0" smtClean="0">
                <a:solidFill>
                  <a:srgbClr val="FF0000"/>
                </a:solidFill>
                <a:latin typeface="Royal Times New Roman" pitchFamily="18" charset="0"/>
              </a:rPr>
              <a:t>с</a:t>
            </a:r>
            <a:r>
              <a:rPr lang="ru-RU" sz="4000" b="1" dirty="0" smtClean="0">
                <a:latin typeface="Royal Times New Roman" pitchFamily="18" charset="0"/>
              </a:rPr>
              <a:t>овки, п</a:t>
            </a:r>
            <a:r>
              <a:rPr lang="ru-RU" sz="4000" b="1" dirty="0" smtClean="0">
                <a:solidFill>
                  <a:srgbClr val="FF0000"/>
                </a:solidFill>
                <a:latin typeface="Royal Times New Roman" pitchFamily="18" charset="0"/>
              </a:rPr>
              <a:t>а</a:t>
            </a:r>
            <a:r>
              <a:rPr lang="ru-RU" sz="4000" b="1" dirty="0" smtClean="0">
                <a:latin typeface="Royal Times New Roman" pitchFamily="18" charset="0"/>
              </a:rPr>
              <a:t>с</a:t>
            </a:r>
            <a:r>
              <a:rPr lang="ru-RU" sz="4000" b="1" dirty="0" smtClean="0">
                <a:solidFill>
                  <a:srgbClr val="FF0000"/>
                </a:solidFill>
                <a:latin typeface="Royal Times New Roman" pitchFamily="18" charset="0"/>
              </a:rPr>
              <a:t>с</a:t>
            </a:r>
            <a:r>
              <a:rPr lang="ru-RU" sz="4000" b="1" dirty="0" smtClean="0">
                <a:latin typeface="Royal Times New Roman" pitchFamily="18" charset="0"/>
              </a:rPr>
              <a:t>ажир</a:t>
            </a:r>
            <a:r>
              <a:rPr lang="ru-RU" sz="4000" b="1" smtClean="0">
                <a:latin typeface="Royal Times New Roman" pitchFamily="18" charset="0"/>
              </a:rPr>
              <a:t>, сев</a:t>
            </a:r>
            <a:r>
              <a:rPr lang="ru-RU" sz="4000" b="1" smtClean="0">
                <a:solidFill>
                  <a:srgbClr val="FF0000"/>
                </a:solidFill>
                <a:latin typeface="Royal Times New Roman" pitchFamily="18" charset="0"/>
              </a:rPr>
              <a:t>е</a:t>
            </a:r>
            <a:r>
              <a:rPr lang="ru-RU" sz="4000" b="1" smtClean="0">
                <a:latin typeface="Royal Times New Roman" pitchFamily="18" charset="0"/>
              </a:rPr>
              <a:t>р. </a:t>
            </a:r>
            <a:endParaRPr lang="ru-RU" sz="4000" b="1" dirty="0">
              <a:latin typeface="Royal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858218"/>
          </a:xfrm>
        </p:spPr>
        <p:txBody>
          <a:bodyPr>
            <a:normAutofit fontScale="90000"/>
          </a:bodyPr>
          <a:lstStyle/>
          <a:p>
            <a:r>
              <a:rPr lang="ru-RU" sz="5400" dirty="0" smtClean="0">
                <a:latin typeface="Royal Times New Roman" pitchFamily="18" charset="0"/>
              </a:rPr>
              <a:t/>
            </a:r>
            <a:br>
              <a:rPr lang="ru-RU" sz="5400" dirty="0" smtClean="0">
                <a:latin typeface="Royal Times New Roman" pitchFamily="18" charset="0"/>
              </a:rPr>
            </a:br>
            <a:r>
              <a:rPr lang="ru-RU" sz="5400" b="1" dirty="0" smtClean="0">
                <a:latin typeface="Royal Times New Roman" pitchFamily="18" charset="0"/>
              </a:rPr>
              <a:t>Тема урока:</a:t>
            </a:r>
            <a:br>
              <a:rPr lang="ru-RU" sz="5400" b="1" dirty="0" smtClean="0">
                <a:latin typeface="Royal Times New Roman" pitchFamily="18" charset="0"/>
              </a:rPr>
            </a:br>
            <a:endParaRPr lang="ru-RU" sz="5400" u="sng" dirty="0">
              <a:latin typeface="Royal 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idx="1"/>
          </p:nvPr>
        </p:nvSpPr>
        <p:spPr>
          <a:xfrm>
            <a:off x="1435608" y="2276872"/>
            <a:ext cx="7498080" cy="397152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7200" b="1" u="sng" dirty="0" smtClean="0">
                <a:solidFill>
                  <a:schemeClr val="bg2">
                    <a:lumMod val="50000"/>
                  </a:schemeClr>
                </a:solidFill>
                <a:latin typeface="Royal Times New Roman" pitchFamily="18" charset="0"/>
              </a:rPr>
              <a:t>Глагол</a:t>
            </a:r>
            <a:endParaRPr lang="ru-RU" sz="7200" b="1" dirty="0">
              <a:solidFill>
                <a:schemeClr val="bg2">
                  <a:lumMod val="50000"/>
                </a:schemeClr>
              </a:solidFill>
              <a:latin typeface="Royal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latin typeface="Royal Times New Roman" pitchFamily="18" charset="0"/>
              </a:rPr>
              <a:t>задачи:</a:t>
            </a:r>
            <a:endParaRPr lang="ru-RU" b="1" dirty="0">
              <a:latin typeface="Royal 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2420888"/>
            <a:ext cx="7406640" cy="388843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  <a:latin typeface="Royal Times New Roman" pitchFamily="18" charset="0"/>
              </a:rPr>
              <a:t> находить в тексте …</a:t>
            </a:r>
          </a:p>
          <a:p>
            <a:pPr>
              <a:buFont typeface="Wingdings" pitchFamily="2" charset="2"/>
              <a:buChar char="v"/>
            </a:pP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  <a:latin typeface="Royal Times New Roman" pitchFamily="18" charset="0"/>
              </a:rPr>
              <a:t> правильно употреблять в речи…</a:t>
            </a:r>
          </a:p>
          <a:p>
            <a:pPr>
              <a:buFont typeface="Wingdings" pitchFamily="2" charset="2"/>
              <a:buChar char="v"/>
            </a:pP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  <a:latin typeface="Royal Times New Roman" pitchFamily="18" charset="0"/>
              </a:rPr>
              <a:t> получить новые знания о…</a:t>
            </a:r>
            <a:endParaRPr lang="ru-RU" sz="4400" dirty="0">
              <a:solidFill>
                <a:schemeClr val="accent1">
                  <a:lumMod val="75000"/>
                </a:schemeClr>
              </a:solidFill>
              <a:latin typeface="Royal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435100" y="955936"/>
            <a:ext cx="6953323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Низкая туча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закрыла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солнце. 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Подул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резкий ветер. Мягкая трава 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поникла. Закачались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верхушки деревьев. 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Загремел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сильный гром. Яркая молния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ударила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в макушку ели. 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Хлынул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сильный дождь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Royal Times New Roman" pitchFamily="18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435100" y="955936"/>
            <a:ext cx="6953323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Низкая туча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закрыла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солнце. 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Подул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резкий ветер. Мягкая трава 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поникла. Закачались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верхушки деревьев. 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Загремел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сильный гром. Яркая молния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ударила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в макушку ели. 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Хлынул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сильный дождь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Royal Times New Roman" pitchFamily="18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435100" y="955936"/>
            <a:ext cx="6953323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Низкая туча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закрыла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солнце.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Подул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резкий ветер. Мягкая трава 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поникла. Закачались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верхушки деревьев. 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Загремел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сильный гром. Яркая молния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ударила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в макушку ели. 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Хлынул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сильный дождь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Royal Times New Roman" pitchFamily="18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435100" y="955936"/>
            <a:ext cx="6953323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Низкая туча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закрыла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солнце.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Подул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резкий ветер. Мягкая трава </a:t>
            </a:r>
            <a:r>
              <a:rPr kumimoji="0" lang="ru-RU" sz="40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поникла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. Закачались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верхушки деревьев. 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Загремел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сильный гром. Яркая молния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ударила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в макушку ели. </a:t>
            </a:r>
            <a:r>
              <a:rPr kumimoji="0" lang="ru-RU" sz="4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Хлынул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 сильный дождь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yal 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Royal Times New Roman" pitchFamily="18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129</TotalTime>
  <Words>596</Words>
  <Application>Microsoft Office PowerPoint</Application>
  <PresentationFormat>Экран (4:3)</PresentationFormat>
  <Paragraphs>78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Солнцестояние</vt:lpstr>
      <vt:lpstr>Урок русского языка</vt:lpstr>
      <vt:lpstr>Словарь:</vt:lpstr>
      <vt:lpstr>Слайд 3</vt:lpstr>
      <vt:lpstr> Тема урока: </vt:lpstr>
      <vt:lpstr> задачи:</vt:lpstr>
      <vt:lpstr>Низкая туча закрыла солнце. Подул резкий ветер. Мягкая трава поникла. Закачались верхушки деревьев. Загремел сильный гром. Яркая молния ударила в макушку ели. Хлынул сильный дождь.</vt:lpstr>
      <vt:lpstr>Низкая туча закрыла солнце. Подул резкий ветер. Мягкая трава поникла. Закачались верхушки деревьев. Загремел сильный гром. Яркая молния ударила в макушку ели. Хлынул сильный дождь.</vt:lpstr>
      <vt:lpstr>Низкая туча закрыла солнце. Подул резкий ветер. Мягкая трава поникла. Закачались верхушки деревьев. Загремел сильный гром. Яркая молния ударила в макушку ели. Хлынул сильный дождь.</vt:lpstr>
      <vt:lpstr>Низкая туча закрыла солнце. Подул резкий ветер. Мягкая трава поникла. Закачались верхушки деревьев. Загремел сильный гром. Яркая молния ударила в макушку ели. Хлынул сильный дождь.</vt:lpstr>
      <vt:lpstr>Низкая туча закрыла солнце. Подул резкий ветер. Мягкая трава поникла. Закачались верхушки деревьев. Загремел сильный гром. Яркая молния ударила в макушку ели. Хлынул сильный дождь.</vt:lpstr>
      <vt:lpstr>Низкая туча закрыла солнце. Подул резкий ветер. Мягкая трава поникла. Закачались верхушки деревьев. Загремел сильный гром. Яркая молния ударила в макушку ели. Хлынул сильный дождь.</vt:lpstr>
      <vt:lpstr>Низкая туча закрыла солнце. Подул резкий ветер. Мягкая трава поникла. Закачались верхушки деревьев. Загремел сильный гром. Яркая молния ударила в макушку ели. Хлынул сильный дождь.</vt:lpstr>
      <vt:lpstr>Низкая туча закрыла солнце. Подул резкий ветер. Мягкая трава поникла. Закачались верхушки деревьев. Загремел сильный гром. Яркая молния ударила в макушку ели. Хлынул сильный дождь.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Сегодня на уроке я…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наталья</dc:creator>
  <cp:lastModifiedBy>наталья</cp:lastModifiedBy>
  <cp:revision>10</cp:revision>
  <dcterms:created xsi:type="dcterms:W3CDTF">2013-01-23T20:27:45Z</dcterms:created>
  <dcterms:modified xsi:type="dcterms:W3CDTF">2013-01-30T10:20:51Z</dcterms:modified>
</cp:coreProperties>
</file>