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71" r:id="rId4"/>
    <p:sldId id="272" r:id="rId5"/>
    <p:sldId id="275" r:id="rId6"/>
    <p:sldId id="282" r:id="rId7"/>
    <p:sldId id="273" r:id="rId8"/>
    <p:sldId id="274" r:id="rId9"/>
    <p:sldId id="269" r:id="rId10"/>
    <p:sldId id="276" r:id="rId11"/>
    <p:sldId id="277" r:id="rId12"/>
    <p:sldId id="278" r:id="rId13"/>
    <p:sldId id="279" r:id="rId14"/>
    <p:sldId id="280" r:id="rId15"/>
    <p:sldId id="281" r:id="rId16"/>
    <p:sldId id="283" r:id="rId17"/>
    <p:sldId id="256" r:id="rId18"/>
    <p:sldId id="284" r:id="rId19"/>
    <p:sldId id="285" r:id="rId20"/>
    <p:sldId id="258" r:id="rId21"/>
    <p:sldId id="28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98" autoAdjust="0"/>
  </p:normalViewPr>
  <p:slideViewPr>
    <p:cSldViewPr>
      <p:cViewPr varScale="1">
        <p:scale>
          <a:sx n="61" d="100"/>
          <a:sy n="61" d="100"/>
        </p:scale>
        <p:origin x="-16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9C6826-915D-4E9A-B8D9-28D3487D11EC}" type="datetimeFigureOut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FEBDC-281B-45FB-AA5D-633EE6FBCA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6A214-2888-40C8-8763-D8F7BE3AE18D}" type="datetimeFigureOut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A9AE1-A346-411E-A2B6-FF452A09C2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24C6B5-24C7-4FA7-88CB-DF40F91E3A27}" type="datetimeFigureOut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071E4-0C02-4391-8B93-41E5428C9F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25E71-FA9E-4473-A7CA-FFF689E7050F}" type="datetimeFigureOut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2067E-F5B1-439E-9E26-C68B7FD062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EA78-9619-4FC1-9219-CDA6205D7344}" type="datetimeFigureOut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6717B-3953-4D10-BD21-67D451EC53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0D5017-F5DB-400E-9772-7D568C38B1CB}" type="datetimeFigureOut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87289-CB9A-48B0-907F-532656AD3E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05EA03-A2A4-484F-8587-17B6CD4461D9}" type="datetimeFigureOut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325F7-3E2B-4A7B-97F8-D314090812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06313B-5ACC-456B-914A-2C6937A2AEFC}" type="datetimeFigureOut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084E1-B583-4FAB-B6BC-F4E7C83278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BC718-C667-4FD2-8536-9BF1AB76E4B5}" type="datetimeFigureOut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51352-24A0-480C-92A3-C36684CB0E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9E0AAF-EBB4-4F39-BA00-5DC40ED60D1E}" type="datetimeFigureOut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85B4F-A905-47C1-860A-2656F47C12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22F88-663A-4DDA-8E59-F9E7FA9AB5CD}" type="datetimeFigureOut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A3171-3529-4538-8035-BBAC915489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0D22DCC-9B82-408A-9299-A3080EC170F4}" type="datetimeFigureOut">
              <a:rPr lang="ru-RU" smtClean="0"/>
              <a:pPr>
                <a:defRPr/>
              </a:pPr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9943B5B-A0A8-48A9-A977-3AE58CC229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tranamasterov.ru/taxonomy/term/587" TargetMode="External"/><Relationship Id="rId7" Type="http://schemas.openxmlformats.org/officeDocument/2006/relationships/hyperlink" Target="http://www.scrapbookscrapbook.com/" TargetMode="External"/><Relationship Id="rId2" Type="http://schemas.openxmlformats.org/officeDocument/2006/relationships/hyperlink" Target="http://www.eroshka.ru/print/php?news.69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idpremiership.com/" TargetMode="External"/><Relationship Id="rId5" Type="http://schemas.openxmlformats.org/officeDocument/2006/relationships/hyperlink" Target="http://www.solnet.ee/" TargetMode="External"/><Relationship Id="rId4" Type="http://schemas.openxmlformats.org/officeDocument/2006/relationships/hyperlink" Target="http://anstars.ru/index/0-4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1151" y="-3994"/>
            <a:ext cx="7632848" cy="706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Урок </a:t>
            </a:r>
            <a:endParaRPr lang="en-US" sz="36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Основы Православной </a:t>
            </a:r>
            <a:r>
              <a:rPr lang="ru-RU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культуры и </a:t>
            </a:r>
            <a:r>
              <a:rPr lang="ru-RU" sz="3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технология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3 </a:t>
            </a:r>
            <a:r>
              <a:rPr lang="ru-RU" sz="3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класс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ТЕМА</a:t>
            </a: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:  Рождество Христово</a:t>
            </a: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(2 УРОКА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)</a:t>
            </a:r>
            <a:r>
              <a:rPr lang="ru-RU" sz="3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endParaRPr lang="ru-RU" b="1" i="1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endParaRPr lang="ru-RU" b="1" i="1" dirty="0" smtClean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Times New Roman"/>
              </a:rPr>
              <a:t>Учитель начальных классов </a:t>
            </a:r>
          </a:p>
          <a:p>
            <a:pPr algn="r"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Times New Roman"/>
              </a:rPr>
              <a:t>высшей категории </a:t>
            </a:r>
          </a:p>
          <a:p>
            <a:pPr algn="r"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Times New Roman"/>
              </a:rPr>
              <a:t>Негосударственного образовательного учреждения</a:t>
            </a:r>
          </a:p>
          <a:p>
            <a:pPr algn="r"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Times New Roman"/>
              </a:rPr>
              <a:t>«</a:t>
            </a:r>
            <a:r>
              <a:rPr lang="ru-RU" b="1" i="1" dirty="0" err="1" smtClean="0">
                <a:latin typeface="Times New Roman"/>
                <a:ea typeface="Times New Roman"/>
              </a:rPr>
              <a:t>Нижневартовская</a:t>
            </a:r>
            <a:r>
              <a:rPr lang="ru-RU" b="1" i="1" dirty="0" smtClean="0">
                <a:latin typeface="Times New Roman"/>
                <a:ea typeface="Times New Roman"/>
              </a:rPr>
              <a:t> православная гимназия»</a:t>
            </a:r>
          </a:p>
          <a:p>
            <a:pPr algn="r"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Times New Roman"/>
              </a:rPr>
              <a:t>г. Нижневартовск </a:t>
            </a:r>
          </a:p>
          <a:p>
            <a:pPr algn="r"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Times New Roman"/>
              </a:rPr>
              <a:t>Рыбакина </a:t>
            </a:r>
            <a:r>
              <a:rPr lang="ru-RU" b="1" i="1" dirty="0">
                <a:latin typeface="Times New Roman"/>
                <a:ea typeface="Times New Roman"/>
              </a:rPr>
              <a:t>Наталия Львовна</a:t>
            </a:r>
            <a:endParaRPr lang="ru-RU" dirty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23" y="548680"/>
            <a:ext cx="4104456" cy="556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692696"/>
            <a:ext cx="32403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 Когда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 Иисус родился в Вифлееме Иудейском во дни царя Ирода, пришли в Иерусалим волхвы с востока. </a:t>
            </a:r>
          </a:p>
        </p:txBody>
      </p:sp>
    </p:spTree>
    <p:extLst>
      <p:ext uri="{BB962C8B-B14F-4D97-AF65-F5344CB8AC3E}">
        <p14:creationId xmlns:p14="http://schemas.microsoft.com/office/powerpoint/2010/main" val="17552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968552" cy="428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161" y="4581128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… пойдите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тщательно разведайте о Младенце и, когда найдете, известите меня, чтобы и мне пойти поклониться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Ему.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ифлеемская звез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31840" y="1394958"/>
            <a:ext cx="3456202" cy="518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07534" y="40466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Вифлеемская звезда</a:t>
            </a:r>
          </a:p>
        </p:txBody>
      </p:sp>
    </p:spTree>
    <p:extLst>
      <p:ext uri="{BB962C8B-B14F-4D97-AF65-F5344CB8AC3E}">
        <p14:creationId xmlns:p14="http://schemas.microsoft.com/office/powerpoint/2010/main" val="5124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31" y="476672"/>
            <a:ext cx="514731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79444" y="509078"/>
            <a:ext cx="33730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…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пав, поклонились Ему;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открыв сокровища свои, принесли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Ему дары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золото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ладан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смирну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69847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Тропарь, глас 4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Рождество Твое, Христе Боже наш,/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возсия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мирови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свет разума:/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нем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звездам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служащии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,/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звездою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учахуся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,/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Тебе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кланятися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Солнцу правды,/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Тебе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ведети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 высоты Востока:\ Господи, слава Тебе.</a:t>
            </a:r>
          </a:p>
        </p:txBody>
      </p:sp>
    </p:spTree>
    <p:extLst>
      <p:ext uri="{BB962C8B-B14F-4D97-AF65-F5344CB8AC3E}">
        <p14:creationId xmlns:p14="http://schemas.microsoft.com/office/powerpoint/2010/main" val="37805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520825"/>
            <a:ext cx="648652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5103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8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51520" y="1340768"/>
            <a:ext cx="8640960" cy="347472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звали мать Иисуса Христа?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каком городе родился Божественный Младенец?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Волхвы нашли дорогу к Вертепу?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Почему детское учреждение назвали «ясли»?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/>
                <a:ea typeface="Times New Roman"/>
              </a:rPr>
              <a:t>Что за дерево вместе с ними встречает Рождество?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3337" y="316021"/>
            <a:ext cx="37401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Закрепление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7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8640"/>
            <a:ext cx="3699432" cy="5400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 Восточный мудрец.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Город, в котором родился Младенец Христос.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Мать Христа.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 Что послужило Младенцу вместо колыбели?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5. …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Обручник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6. Другое название Рождественского поста.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7. Место, где родился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Христос. 8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Русское название см. п.7.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9. Божий вестник.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10. Один из даров восточных мудрецов.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11. Откуда пришли в Вифлеем Иосиф и Дева Мария?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12. Сколько восточных мудрецов пришло поклониться Христу?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13. Куда бежала от царя Ирода семья маленького Христа?</a:t>
            </a:r>
          </a:p>
        </p:txBody>
      </p:sp>
      <p:pic>
        <p:nvPicPr>
          <p:cNvPr id="3076" name="Picture 4" descr="image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4929351" cy="489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87809" y="620688"/>
            <a:ext cx="5307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РОЖДЕСТВЕНСКИЙ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9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4464496" cy="572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36096" y="30130"/>
            <a:ext cx="399593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Путники долго на перепись шли,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городе места они не нашли: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 Вифлеемом - голая степь,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Стал им приютом убогий ... 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Пещера, ясли, сена стог, 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Cегодня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земле родился ... 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храмах лик поющих воспевает: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"Дева днесь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Пресущественнаго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..."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Эта песнь, мы знаем так,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Называется - ... 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тёмном небе сияла тогда,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Путь освещая, святая ... 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Простые люди весть узнали.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ночи, когда ещё не пели петухи,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Они к яслям Младенца поспешали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Бога прославляли ... 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далёких стран восточных мудрецы пришли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Смирну, ... и ладан принесли. 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звездою, появляясь из дорожной синевы,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верблюдах едут в Вифлеем ... </a:t>
            </a: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Над Вифлеемом ангелы летали.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Их песнопенья сердцу доставляли сладость.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«Слава в вышних Богу!» воспевали,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людям возвещали ...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8381" y="97468"/>
            <a:ext cx="4674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Рождественский кроссворд </a:t>
            </a:r>
          </a:p>
        </p:txBody>
      </p:sp>
    </p:spTree>
    <p:extLst>
      <p:ext uri="{BB962C8B-B14F-4D97-AF65-F5344CB8AC3E}">
        <p14:creationId xmlns:p14="http://schemas.microsoft.com/office/powerpoint/2010/main" val="25436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4" y="1124744"/>
            <a:ext cx="546386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246133"/>
            <a:ext cx="338437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Восточный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мудрец.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Город, в котором родился Спаситель мира.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Мама Иисуса Христа.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Что послужило Младенцу вместо колыбели?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...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Обручник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Другое название Рождественского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 Место, где родился Христос.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То же самое, что и в п. №7, но по-русски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6133"/>
            <a:ext cx="4195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кроссворд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Звезда»</a:t>
            </a:r>
          </a:p>
        </p:txBody>
      </p:sp>
    </p:spTree>
    <p:extLst>
      <p:ext uri="{BB962C8B-B14F-4D97-AF65-F5344CB8AC3E}">
        <p14:creationId xmlns:p14="http://schemas.microsoft.com/office/powerpoint/2010/main" val="9958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icture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t="7034" r="3490" b="3030"/>
          <a:stretch>
            <a:fillRect/>
          </a:stretch>
        </p:blipFill>
        <p:spPr bwMode="auto">
          <a:xfrm>
            <a:off x="897818" y="1628800"/>
            <a:ext cx="7315200" cy="4876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  <a:extLst/>
        </p:spPr>
      </p:pic>
      <p:sp>
        <p:nvSpPr>
          <p:cNvPr id="4" name="Прямоугольник 3"/>
          <p:cNvSpPr/>
          <p:nvPr/>
        </p:nvSpPr>
        <p:spPr>
          <a:xfrm>
            <a:off x="897818" y="450538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Вифлеем </a:t>
            </a:r>
            <a:endParaRPr lang="ru-RU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2809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День Рождества Христова - день, когда в мир вошел Христос с любовью.</a:t>
            </a:r>
            <a:b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Это день всепрощения, день светлых чувств, день, когда нужно всех любить.</a:t>
            </a:r>
            <a:b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пусть в эту ночь и в этот праздник замолкнут все пушки и не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поднимется ни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одна ракета! </a:t>
            </a:r>
            <a:endParaRPr lang="ru-RU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Бог даст тишину солдатам! </a:t>
            </a:r>
            <a:endParaRPr lang="ru-RU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пусть в наше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сердце войдет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любовь к ближнему и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дальнему! </a:t>
            </a:r>
            <a:endParaRPr lang="ru-RU" sz="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Рождеством Христовым!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0648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Times New Roman"/>
              </a:rPr>
              <a:t>Используемые ресурсы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u="sng" dirty="0">
                <a:solidFill>
                  <a:srgbClr val="0070C0"/>
                </a:solidFill>
                <a:latin typeface="Times New Roman"/>
                <a:ea typeface="Times New Roman"/>
                <a:hlinkClick r:id="rId2"/>
              </a:rPr>
              <a:t>http</a:t>
            </a:r>
            <a:r>
              <a:rPr lang="ru-RU" sz="2400" u="sng" dirty="0">
                <a:solidFill>
                  <a:srgbClr val="0070C0"/>
                </a:solidFill>
                <a:latin typeface="Times New Roman"/>
                <a:ea typeface="Times New Roman"/>
                <a:hlinkClick r:id="rId2"/>
              </a:rPr>
              <a:t>://</a:t>
            </a:r>
            <a:r>
              <a:rPr lang="en-US" sz="2400" u="sng" dirty="0">
                <a:solidFill>
                  <a:srgbClr val="0070C0"/>
                </a:solidFill>
                <a:latin typeface="Times New Roman"/>
                <a:ea typeface="Times New Roman"/>
                <a:hlinkClick r:id="rId2"/>
              </a:rPr>
              <a:t>www</a:t>
            </a:r>
            <a:r>
              <a:rPr lang="ru-RU" sz="2400" u="sng" dirty="0">
                <a:solidFill>
                  <a:srgbClr val="0070C0"/>
                </a:solidFill>
                <a:latin typeface="Times New Roman"/>
                <a:ea typeface="Times New Roman"/>
                <a:hlinkClick r:id="rId2"/>
              </a:rPr>
              <a:t>.</a:t>
            </a:r>
            <a:r>
              <a:rPr lang="en-US" sz="2400" u="sng" dirty="0" err="1">
                <a:solidFill>
                  <a:srgbClr val="0070C0"/>
                </a:solidFill>
                <a:latin typeface="Times New Roman"/>
                <a:ea typeface="Times New Roman"/>
                <a:hlinkClick r:id="rId2"/>
              </a:rPr>
              <a:t>eroshka</a:t>
            </a:r>
            <a:r>
              <a:rPr lang="ru-RU" sz="2400" u="sng" dirty="0">
                <a:solidFill>
                  <a:srgbClr val="0070C0"/>
                </a:solidFill>
                <a:latin typeface="Times New Roman"/>
                <a:ea typeface="Times New Roman"/>
                <a:hlinkClick r:id="rId2"/>
              </a:rPr>
              <a:t>.</a:t>
            </a:r>
            <a:r>
              <a:rPr lang="en-US" sz="2400" u="sng" dirty="0" err="1">
                <a:solidFill>
                  <a:srgbClr val="0070C0"/>
                </a:solidFill>
                <a:latin typeface="Times New Roman"/>
                <a:ea typeface="Times New Roman"/>
                <a:hlinkClick r:id="rId2"/>
              </a:rPr>
              <a:t>ru</a:t>
            </a:r>
            <a:r>
              <a:rPr lang="ru-RU" sz="2400" u="sng" dirty="0">
                <a:solidFill>
                  <a:srgbClr val="0070C0"/>
                </a:solidFill>
                <a:latin typeface="Times New Roman"/>
                <a:ea typeface="Times New Roman"/>
                <a:hlinkClick r:id="rId2"/>
              </a:rPr>
              <a:t>/</a:t>
            </a:r>
            <a:r>
              <a:rPr lang="en-US" sz="2400" u="sng" dirty="0">
                <a:solidFill>
                  <a:srgbClr val="0070C0"/>
                </a:solidFill>
                <a:latin typeface="Times New Roman"/>
                <a:ea typeface="Times New Roman"/>
                <a:hlinkClick r:id="rId2"/>
              </a:rPr>
              <a:t>print</a:t>
            </a:r>
            <a:r>
              <a:rPr lang="ru-RU" sz="2400" u="sng" dirty="0">
                <a:solidFill>
                  <a:srgbClr val="0070C0"/>
                </a:solidFill>
                <a:latin typeface="Times New Roman"/>
                <a:ea typeface="Times New Roman"/>
                <a:hlinkClick r:id="rId2"/>
              </a:rPr>
              <a:t>/</a:t>
            </a:r>
            <a:r>
              <a:rPr lang="en-US" sz="2400" u="sng" dirty="0" err="1">
                <a:solidFill>
                  <a:srgbClr val="0070C0"/>
                </a:solidFill>
                <a:latin typeface="Times New Roman"/>
                <a:ea typeface="Times New Roman"/>
                <a:hlinkClick r:id="rId2"/>
              </a:rPr>
              <a:t>php</a:t>
            </a:r>
            <a:r>
              <a:rPr lang="ru-RU" sz="2400" u="sng" dirty="0">
                <a:solidFill>
                  <a:srgbClr val="0070C0"/>
                </a:solidFill>
                <a:latin typeface="Times New Roman"/>
                <a:ea typeface="Times New Roman"/>
                <a:hlinkClick r:id="rId2"/>
              </a:rPr>
              <a:t>?</a:t>
            </a:r>
            <a:r>
              <a:rPr lang="en-US" sz="2400" u="sng" dirty="0">
                <a:solidFill>
                  <a:srgbClr val="0070C0"/>
                </a:solidFill>
                <a:latin typeface="Times New Roman"/>
                <a:ea typeface="Times New Roman"/>
                <a:hlinkClick r:id="rId2"/>
              </a:rPr>
              <a:t>news</a:t>
            </a:r>
            <a:r>
              <a:rPr lang="ru-RU" sz="2400" u="sng" dirty="0">
                <a:solidFill>
                  <a:srgbClr val="0070C0"/>
                </a:solidFill>
                <a:latin typeface="Times New Roman"/>
                <a:ea typeface="Times New Roman"/>
                <a:hlinkClick r:id="rId2"/>
              </a:rPr>
              <a:t>.697</a:t>
            </a:r>
            <a:endParaRPr lang="ru-RU" sz="2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http://happy-school.ru/index/0-5                                     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http://www.hristianstvo.ru/massmedia/magazines/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u="sng" dirty="0">
                <a:solidFill>
                  <a:srgbClr val="0070C0"/>
                </a:solidFill>
                <a:latin typeface="Times New Roman"/>
                <a:ea typeface="Times New Roman"/>
                <a:hlinkClick r:id="rId3"/>
              </a:rPr>
              <a:t>http://stranamasterov.ru/taxonomy/term/587</a:t>
            </a:r>
            <a:endParaRPr lang="ru-RU" sz="2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2400" u="sng" dirty="0">
                <a:solidFill>
                  <a:srgbClr val="0070C0"/>
                </a:solidFill>
                <a:latin typeface="Times New Roman"/>
                <a:ea typeface="Times New Roman"/>
                <a:hlinkClick r:id="rId4"/>
              </a:rPr>
              <a:t>http://anstars.ru/index/0-40</a:t>
            </a:r>
            <a:endParaRPr lang="ru-RU" sz="2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Детский портал «Солнышко» (</a:t>
            </a:r>
            <a:r>
              <a:rPr lang="en-US" sz="2400" u="sng" dirty="0">
                <a:solidFill>
                  <a:srgbClr val="0070C0"/>
                </a:solidFill>
                <a:latin typeface="Times New Roman"/>
                <a:ea typeface="Times New Roman"/>
                <a:hlinkClick r:id="rId5"/>
              </a:rPr>
              <a:t>www</a:t>
            </a:r>
            <a:r>
              <a:rPr lang="ru-RU" sz="2400" u="sng" dirty="0">
                <a:solidFill>
                  <a:srgbClr val="0070C0"/>
                </a:solidFill>
                <a:latin typeface="Times New Roman"/>
                <a:ea typeface="Times New Roman"/>
                <a:hlinkClick r:id="rId5"/>
              </a:rPr>
              <a:t>.</a:t>
            </a:r>
            <a:r>
              <a:rPr lang="en-US" sz="2400" u="sng" dirty="0" err="1">
                <a:solidFill>
                  <a:srgbClr val="0070C0"/>
                </a:solidFill>
                <a:latin typeface="Times New Roman"/>
                <a:ea typeface="Times New Roman"/>
                <a:hlinkClick r:id="rId5"/>
              </a:rPr>
              <a:t>solnet</a:t>
            </a:r>
            <a:r>
              <a:rPr lang="ru-RU" sz="2400" u="sng" dirty="0">
                <a:solidFill>
                  <a:srgbClr val="0070C0"/>
                </a:solidFill>
                <a:latin typeface="Times New Roman"/>
                <a:ea typeface="Times New Roman"/>
                <a:hlinkClick r:id="rId5"/>
              </a:rPr>
              <a:t>.</a:t>
            </a:r>
            <a:r>
              <a:rPr lang="en-US" sz="2400" u="sng" dirty="0" err="1">
                <a:solidFill>
                  <a:srgbClr val="0070C0"/>
                </a:solidFill>
                <a:latin typeface="Times New Roman"/>
                <a:ea typeface="Times New Roman"/>
                <a:hlinkClick r:id="rId5"/>
              </a:rPr>
              <a:t>ee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u="sng" dirty="0">
                <a:solidFill>
                  <a:srgbClr val="0070C0"/>
                </a:solidFill>
                <a:latin typeface="Times New Roman"/>
                <a:ea typeface="Times New Roman"/>
                <a:hlinkClick r:id="rId6"/>
              </a:rPr>
              <a:t>www</a:t>
            </a:r>
            <a:r>
              <a:rPr lang="ru-RU" sz="2400" u="sng" dirty="0">
                <a:solidFill>
                  <a:srgbClr val="0070C0"/>
                </a:solidFill>
                <a:latin typeface="Times New Roman"/>
                <a:ea typeface="Times New Roman"/>
                <a:hlinkClick r:id="rId6"/>
              </a:rPr>
              <a:t>.</a:t>
            </a:r>
            <a:r>
              <a:rPr lang="en-US" sz="2400" u="sng" dirty="0" err="1">
                <a:solidFill>
                  <a:srgbClr val="0070C0"/>
                </a:solidFill>
                <a:latin typeface="Times New Roman"/>
                <a:ea typeface="Times New Roman"/>
                <a:hlinkClick r:id="rId6"/>
              </a:rPr>
              <a:t>kidpremiership</a:t>
            </a:r>
            <a:r>
              <a:rPr lang="ru-RU" sz="2400" u="sng" dirty="0">
                <a:solidFill>
                  <a:srgbClr val="0070C0"/>
                </a:solidFill>
                <a:latin typeface="Times New Roman"/>
                <a:ea typeface="Times New Roman"/>
                <a:hlinkClick r:id="rId6"/>
              </a:rPr>
              <a:t>.</a:t>
            </a:r>
            <a:r>
              <a:rPr lang="en-US" sz="2400" u="sng" dirty="0">
                <a:solidFill>
                  <a:srgbClr val="0070C0"/>
                </a:solidFill>
                <a:latin typeface="Times New Roman"/>
                <a:ea typeface="Times New Roman"/>
                <a:hlinkClick r:id="rId6"/>
              </a:rPr>
              <a:t>com</a:t>
            </a:r>
            <a:endParaRPr lang="ru-RU" sz="2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u="sng" dirty="0">
                <a:solidFill>
                  <a:srgbClr val="0070C0"/>
                </a:solidFill>
                <a:latin typeface="Times New Roman"/>
                <a:ea typeface="Times New Roman"/>
                <a:hlinkClick r:id="rId7"/>
              </a:rPr>
              <a:t>www</a:t>
            </a:r>
            <a:r>
              <a:rPr lang="ru-RU" sz="2400" u="sng" dirty="0">
                <a:solidFill>
                  <a:srgbClr val="0070C0"/>
                </a:solidFill>
                <a:latin typeface="Times New Roman"/>
                <a:ea typeface="Times New Roman"/>
                <a:hlinkClick r:id="rId7"/>
              </a:rPr>
              <a:t>.</a:t>
            </a:r>
            <a:r>
              <a:rPr lang="en-US" sz="2400" u="sng" dirty="0" smtClean="0">
                <a:solidFill>
                  <a:srgbClr val="0070C0"/>
                </a:solidFill>
                <a:latin typeface="Times New Roman"/>
                <a:ea typeface="Times New Roman"/>
                <a:hlinkClick r:id="rId7"/>
              </a:rPr>
              <a:t>ScrapbookScrapbook.com</a:t>
            </a:r>
            <a:endParaRPr lang="en-US" sz="2400" u="sng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http://www.uchportal.ru/load/267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2400" dirty="0">
              <a:solidFill>
                <a:schemeClr val="accent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09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ифлеем в Рожде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40676"/>
            <a:ext cx="6251569" cy="610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20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248472" cy="560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482273"/>
            <a:ext cx="367240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… Они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нашли приют за городом в вертепе – пещере, которая использовалась для загона скота. Здесь и произошло величайшее событие в истории человечества – родился Спаситель мира. Мария спеленала Его, и положила Его в ясли, потому что не было им места в гостинице. </a:t>
            </a:r>
          </a:p>
        </p:txBody>
      </p:sp>
    </p:spTree>
    <p:extLst>
      <p:ext uri="{BB962C8B-B14F-4D97-AF65-F5344CB8AC3E}">
        <p14:creationId xmlns:p14="http://schemas.microsoft.com/office/powerpoint/2010/main" val="22834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4038600" cy="5562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50160" y="790823"/>
            <a:ext cx="409830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Ангелы возвещают о </a:t>
            </a:r>
          </a:p>
          <a:p>
            <a:pPr algn="ctr"/>
            <a:r>
              <a:rPr lang="ru-RU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ождении</a:t>
            </a:r>
          </a:p>
          <a:p>
            <a:pPr algn="ctr"/>
            <a:endParaRPr lang="ru-RU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Божественного</a:t>
            </a:r>
          </a:p>
          <a:p>
            <a:pPr algn="ctr"/>
            <a:r>
              <a:rPr lang="ru-RU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ладенца</a:t>
            </a:r>
            <a:endParaRPr lang="ru-RU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5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9"/>
          <a:stretch/>
        </p:blipFill>
        <p:spPr bwMode="auto">
          <a:xfrm>
            <a:off x="3419872" y="836712"/>
            <a:ext cx="2822575" cy="496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1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555800" cy="483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7152" y="5085184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… 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сказал им Ангел: не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бойтесь, 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возвещаю вам великую радость, которая будет всем людям: ибо ныне родился вам в городе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Давидовом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Спаситель, который есть Христос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Господь 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вот вам знак: вы найдете Младенца в пеленах, лежащего в яслях. </a:t>
            </a:r>
          </a:p>
        </p:txBody>
      </p:sp>
    </p:spTree>
    <p:extLst>
      <p:ext uri="{BB962C8B-B14F-4D97-AF65-F5344CB8AC3E}">
        <p14:creationId xmlns:p14="http://schemas.microsoft.com/office/powerpoint/2010/main" val="17246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4326"/>
            <a:ext cx="354187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726" y="2276872"/>
            <a:ext cx="36512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532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 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они поспешили в указанное место,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поклониться Христу. </a:t>
            </a:r>
          </a:p>
        </p:txBody>
      </p:sp>
    </p:spTree>
    <p:extLst>
      <p:ext uri="{BB962C8B-B14F-4D97-AF65-F5344CB8AC3E}">
        <p14:creationId xmlns:p14="http://schemas.microsoft.com/office/powerpoint/2010/main" val="2932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1899" y="753896"/>
            <a:ext cx="4016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Рождество </a:t>
            </a:r>
            <a:r>
              <a:rPr lang="en-US" sz="4000" b="1" cap="all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cap="all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Христово</a:t>
            </a:r>
            <a:endParaRPr lang="en-US" sz="4000" b="1" cap="all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7 </a:t>
            </a:r>
            <a:r>
              <a:rPr 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января</a:t>
            </a:r>
            <a:endParaRPr lang="ru-RU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Рождество Христо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482" y="764704"/>
            <a:ext cx="365125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Рождество Христово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35827"/>
            <a:ext cx="52387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18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616</TotalTime>
  <Words>704</Words>
  <Application>Microsoft Office PowerPoint</Application>
  <PresentationFormat>Экран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Nyasha</dc:creator>
  <cp:lastModifiedBy>Nyasha</cp:lastModifiedBy>
  <cp:revision>31</cp:revision>
  <dcterms:created xsi:type="dcterms:W3CDTF">2012-11-29T01:15:24Z</dcterms:created>
  <dcterms:modified xsi:type="dcterms:W3CDTF">2013-01-29T13:39:39Z</dcterms:modified>
</cp:coreProperties>
</file>