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61" r:id="rId3"/>
    <p:sldId id="263" r:id="rId4"/>
    <p:sldId id="260" r:id="rId5"/>
    <p:sldId id="264" r:id="rId6"/>
    <p:sldId id="267" r:id="rId7"/>
    <p:sldId id="268" r:id="rId8"/>
    <p:sldId id="269" r:id="rId9"/>
    <p:sldId id="270" r:id="rId10"/>
    <p:sldId id="271" r:id="rId11"/>
    <p:sldId id="276" r:id="rId12"/>
    <p:sldId id="279" r:id="rId13"/>
    <p:sldId id="278" r:id="rId14"/>
    <p:sldId id="273" r:id="rId15"/>
    <p:sldId id="274" r:id="rId16"/>
    <p:sldId id="272" r:id="rId17"/>
    <p:sldId id="281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2B2BA"/>
    <a:srgbClr val="FF9900"/>
    <a:srgbClr val="F7FEA0"/>
    <a:srgbClr val="CCFFFF"/>
    <a:srgbClr val="CC3300"/>
    <a:srgbClr val="9933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94" autoAdjust="0"/>
  </p:normalViewPr>
  <p:slideViewPr>
    <p:cSldViewPr>
      <p:cViewPr varScale="1">
        <p:scale>
          <a:sx n="41" d="100"/>
          <a:sy n="41" d="100"/>
        </p:scale>
        <p:origin x="-12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9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CC7C92-3365-4A09-B359-A639C229CB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20EA9-3ED9-4A8D-A19A-4A82EAC9B0CE}" type="slidenum">
              <a:rPr lang="ru-RU"/>
              <a:pPr/>
              <a:t>11</a:t>
            </a:fld>
            <a:endParaRPr lang="ru-RU"/>
          </a:p>
        </p:txBody>
      </p:sp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Самостоятельная работа обучающего характера. Двое учащихся решают на обратной стороне доски. Учитель оказывает помощь слабым ученикам. Далее взаимопроверка работы.</a:t>
            </a:r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4EE5F0-283F-470C-8F76-6D2DB66E76FD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5F91-5A0F-41A7-A846-028B3190C4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6A833-9CE2-4EC7-A9DA-360178FC0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61668-7888-4170-863C-E978E06514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F48A24-FB9A-4D0A-8B8E-DC49BF72C1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1CC3BD-77D6-419E-B83D-CFB85DBC9C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6AFD6-54FB-4074-AFBE-4CD1DEFD6A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7DE42-BF52-4B61-B2EF-9884B8DFEB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90EEF-2422-4B02-A4C0-C2BB3DC3AD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57D1C-B38D-4B79-B9F7-D49D6C112D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13C0A-BAEA-404C-9B52-E97635A7FC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27A1D-2EC0-45DA-B47D-156714E99F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22200-C163-4724-8C82-6336F4621A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5BBE3-A26C-4066-9DBD-B0A72CF1A9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AC2588-1558-40B7-B7B4-9554C147C24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2.bin"/><Relationship Id="rId26" Type="http://schemas.openxmlformats.org/officeDocument/2006/relationships/image" Target="../media/image29.png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24" Type="http://schemas.openxmlformats.org/officeDocument/2006/relationships/oleObject" Target="../embeddings/oleObject48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7.bin"/><Relationship Id="rId10" Type="http://schemas.openxmlformats.org/officeDocument/2006/relationships/oleObject" Target="../embeddings/oleObject34.bin"/><Relationship Id="rId19" Type="http://schemas.openxmlformats.org/officeDocument/2006/relationships/oleObject" Target="../embeddings/oleObject43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60.bin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9.bin"/><Relationship Id="rId18" Type="http://schemas.openxmlformats.org/officeDocument/2006/relationships/oleObject" Target="../embeddings/oleObject24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8.bin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solidFill>
                  <a:srgbClr val="C81704"/>
                </a:solidFill>
                <a:latin typeface="Blackadder ITC" pitchFamily="82" charset="0"/>
              </a:rPr>
              <a:t>Урок математики в </a:t>
            </a:r>
            <a:r>
              <a:rPr lang="ru-RU" sz="6000">
                <a:solidFill>
                  <a:srgbClr val="C81704"/>
                </a:solidFill>
                <a:latin typeface="Blackadder ITC" pitchFamily="82" charset="0"/>
              </a:rPr>
              <a:t>5</a:t>
            </a:r>
            <a:r>
              <a:rPr lang="ru-RU" sz="4800">
                <a:solidFill>
                  <a:srgbClr val="C81704"/>
                </a:solidFill>
                <a:latin typeface="Blackadder ITC" pitchFamily="82" charset="0"/>
              </a:rPr>
              <a:t> классе </a:t>
            </a:r>
            <a:br>
              <a:rPr lang="ru-RU" sz="4800">
                <a:solidFill>
                  <a:srgbClr val="C81704"/>
                </a:solidFill>
                <a:latin typeface="Blackadder ITC" pitchFamily="82" charset="0"/>
              </a:rPr>
            </a:br>
            <a:endParaRPr lang="ru-RU" sz="4800">
              <a:solidFill>
                <a:srgbClr val="C81704"/>
              </a:solidFill>
              <a:latin typeface="Blackadder ITC" pitchFamily="82" charset="0"/>
            </a:endParaRP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755650" y="1557338"/>
            <a:ext cx="6481763" cy="17510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Сравнение дробей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55963" y="4292600"/>
            <a:ext cx="54927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35375" y="4149725"/>
            <a:ext cx="4778375" cy="1917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993300"/>
                </a:solidFill>
              </a:rPr>
              <a:t>Учитель математики</a:t>
            </a:r>
          </a:p>
          <a:p>
            <a:r>
              <a:rPr lang="ru-RU" sz="2400" b="1" i="1">
                <a:solidFill>
                  <a:srgbClr val="993300"/>
                </a:solidFill>
              </a:rPr>
              <a:t> МБОУ лицея №20</a:t>
            </a:r>
          </a:p>
          <a:p>
            <a:r>
              <a:rPr lang="ru-RU" sz="2400" b="1" i="1">
                <a:solidFill>
                  <a:srgbClr val="993300"/>
                </a:solidFill>
              </a:rPr>
              <a:t> Первомайского района</a:t>
            </a:r>
          </a:p>
          <a:p>
            <a:r>
              <a:rPr lang="ru-RU" sz="2400" b="1" i="1">
                <a:solidFill>
                  <a:srgbClr val="993300"/>
                </a:solidFill>
              </a:rPr>
              <a:t> города Ростова-на-Дону </a:t>
            </a:r>
          </a:p>
          <a:p>
            <a:r>
              <a:rPr lang="ru-RU" sz="2400" b="1" i="1">
                <a:solidFill>
                  <a:srgbClr val="993300"/>
                </a:solidFill>
              </a:rPr>
              <a:t>Шемчук Н. К.</a:t>
            </a:r>
          </a:p>
        </p:txBody>
      </p:sp>
      <p:pic>
        <p:nvPicPr>
          <p:cNvPr id="30729" name="Picture 9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789363"/>
            <a:ext cx="2879725" cy="246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>
                <a:solidFill>
                  <a:srgbClr val="993300"/>
                </a:solidFill>
              </a:rPr>
              <a:t>Сравним дроби</a:t>
            </a:r>
            <a:r>
              <a:rPr lang="ru-RU" sz="4000"/>
              <a:t> </a:t>
            </a:r>
            <a:br>
              <a:rPr lang="ru-RU" sz="4000"/>
            </a:br>
            <a:r>
              <a:rPr lang="ru-RU" sz="3200" b="1">
                <a:solidFill>
                  <a:srgbClr val="12B2BA"/>
                </a:solidFill>
              </a:rPr>
              <a:t>Обязательно ли приводить их к общему знаменателю?</a:t>
            </a:r>
          </a:p>
        </p:txBody>
      </p:sp>
      <p:graphicFrame>
        <p:nvGraphicFramePr>
          <p:cNvPr id="36882" name="Object 18"/>
          <p:cNvGraphicFramePr>
            <a:graphicFrameLocks noChangeAspect="1"/>
          </p:cNvGraphicFramePr>
          <p:nvPr>
            <p:ph sz="quarter" idx="1"/>
          </p:nvPr>
        </p:nvGraphicFramePr>
        <p:xfrm>
          <a:off x="2419350" y="2584450"/>
          <a:ext cx="114300" cy="215900"/>
        </p:xfrm>
        <a:graphic>
          <a:graphicData uri="http://schemas.openxmlformats.org/presentationml/2006/ole">
            <p:oleObj spid="_x0000_s36882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36884" name="Object 20"/>
          <p:cNvGraphicFramePr>
            <a:graphicFrameLocks noChangeAspect="1"/>
          </p:cNvGraphicFramePr>
          <p:nvPr>
            <p:ph sz="quarter" idx="2"/>
          </p:nvPr>
        </p:nvGraphicFramePr>
        <p:xfrm>
          <a:off x="4029075" y="3357563"/>
          <a:ext cx="263525" cy="681037"/>
        </p:xfrm>
        <a:graphic>
          <a:graphicData uri="http://schemas.openxmlformats.org/presentationml/2006/ole">
            <p:oleObj spid="_x0000_s36884" name="Формула" r:id="rId4" imgW="152334" imgH="393529" progId="Equation.3">
              <p:embed/>
            </p:oleObj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>
            <p:ph sz="quarter" idx="3"/>
          </p:nvPr>
        </p:nvGraphicFramePr>
        <p:xfrm>
          <a:off x="4389438" y="3357563"/>
          <a:ext cx="263525" cy="681037"/>
        </p:xfrm>
        <a:graphic>
          <a:graphicData uri="http://schemas.openxmlformats.org/presentationml/2006/ole">
            <p:oleObj spid="_x0000_s36887" name="Формула" r:id="rId5" imgW="152334" imgH="393529" progId="Equation.3">
              <p:embed/>
            </p:oleObj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1116013" y="1628775"/>
          <a:ext cx="504825" cy="1295400"/>
        </p:xfrm>
        <a:graphic>
          <a:graphicData uri="http://schemas.openxmlformats.org/presentationml/2006/ole">
            <p:oleObj spid="_x0000_s36870" name="Формула" r:id="rId6" imgW="152334" imgH="393529" progId="Equation.3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555875" y="1628775"/>
          <a:ext cx="506413" cy="1295400"/>
        </p:xfrm>
        <a:graphic>
          <a:graphicData uri="http://schemas.openxmlformats.org/presentationml/2006/ole">
            <p:oleObj spid="_x0000_s36869" name="Формула" r:id="rId7" imgW="152334" imgH="393529" progId="Equation.3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851275" y="1628775"/>
          <a:ext cx="504825" cy="1295400"/>
        </p:xfrm>
        <a:graphic>
          <a:graphicData uri="http://schemas.openxmlformats.org/presentationml/2006/ole">
            <p:oleObj spid="_x0000_s36868" name="Формула" r:id="rId8" imgW="152334" imgH="393529" progId="Equation.3">
              <p:embed/>
            </p:oleObj>
          </a:graphicData>
        </a:graphic>
      </p:graphicFrame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312738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665163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4414838" y="1055688"/>
            <a:ext cx="312737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200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755650" y="4221163"/>
            <a:ext cx="547211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755650" y="4149725"/>
            <a:ext cx="69850" cy="142875"/>
          </a:xfrm>
          <a:prstGeom prst="ellipse">
            <a:avLst/>
          </a:prstGeom>
          <a:solidFill>
            <a:schemeClr val="tx1"/>
          </a:solidFill>
          <a:ln w="38100" algn="ctr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755650" y="3644900"/>
            <a:ext cx="3111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0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5364163" y="414972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859338" y="414972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4572000" y="414972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4211638" y="414972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6889" name="Object 25"/>
          <p:cNvGraphicFramePr>
            <a:graphicFrameLocks noChangeAspect="1"/>
          </p:cNvGraphicFramePr>
          <p:nvPr>
            <p:ph sz="quarter" idx="4"/>
          </p:nvPr>
        </p:nvGraphicFramePr>
        <p:xfrm>
          <a:off x="4749800" y="3357563"/>
          <a:ext cx="261938" cy="681037"/>
        </p:xfrm>
        <a:graphic>
          <a:graphicData uri="http://schemas.openxmlformats.org/presentationml/2006/ole">
            <p:oleObj spid="_x0000_s36889" name="Формула" r:id="rId9" imgW="152334" imgH="393529" progId="Equation.3">
              <p:embed/>
            </p:oleObj>
          </a:graphicData>
        </a:graphic>
      </p:graphicFrame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5202238" y="3567113"/>
            <a:ext cx="325437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/>
              <a:t>1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684213" y="4868863"/>
            <a:ext cx="600075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1 -</a:t>
            </a:r>
          </a:p>
        </p:txBody>
      </p:sp>
      <p:graphicFrame>
        <p:nvGraphicFramePr>
          <p:cNvPr id="36893" name="Object 29"/>
          <p:cNvGraphicFramePr>
            <a:graphicFrameLocks noChangeAspect="1"/>
          </p:cNvGraphicFramePr>
          <p:nvPr/>
        </p:nvGraphicFramePr>
        <p:xfrm>
          <a:off x="1258888" y="4797425"/>
          <a:ext cx="263525" cy="681038"/>
        </p:xfrm>
        <a:graphic>
          <a:graphicData uri="http://schemas.openxmlformats.org/presentationml/2006/ole">
            <p:oleObj spid="_x0000_s36893" name="Формула" r:id="rId10" imgW="152334" imgH="393529" progId="Equation.3">
              <p:embed/>
            </p:oleObj>
          </a:graphicData>
        </a:graphic>
      </p:graphicFrame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1547813" y="5013325"/>
            <a:ext cx="31750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=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463550" y="5629275"/>
            <a:ext cx="727075" cy="519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1 -</a:t>
            </a:r>
            <a:r>
              <a:rPr lang="ru-RU"/>
              <a:t>  </a:t>
            </a:r>
          </a:p>
        </p:txBody>
      </p:sp>
      <p:graphicFrame>
        <p:nvGraphicFramePr>
          <p:cNvPr id="36897" name="Object 33"/>
          <p:cNvGraphicFramePr>
            <a:graphicFrameLocks noChangeAspect="1"/>
          </p:cNvGraphicFramePr>
          <p:nvPr/>
        </p:nvGraphicFramePr>
        <p:xfrm>
          <a:off x="1187450" y="5516563"/>
          <a:ext cx="263525" cy="681037"/>
        </p:xfrm>
        <a:graphic>
          <a:graphicData uri="http://schemas.openxmlformats.org/presentationml/2006/ole">
            <p:oleObj spid="_x0000_s36897" name="Формула" r:id="rId11" imgW="152334" imgH="393529" progId="Equation.3">
              <p:embed/>
            </p:oleObj>
          </a:graphicData>
        </a:graphic>
      </p:graphicFrame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1460500" y="5681663"/>
            <a:ext cx="31750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=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5022850" y="4837113"/>
            <a:ext cx="8255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1  -</a:t>
            </a:r>
            <a:r>
              <a:rPr lang="ru-RU"/>
              <a:t>  </a:t>
            </a:r>
          </a:p>
        </p:txBody>
      </p:sp>
      <p:graphicFrame>
        <p:nvGraphicFramePr>
          <p:cNvPr id="36900" name="Object 36"/>
          <p:cNvGraphicFramePr>
            <a:graphicFrameLocks noChangeAspect="1"/>
          </p:cNvGraphicFramePr>
          <p:nvPr/>
        </p:nvGraphicFramePr>
        <p:xfrm>
          <a:off x="5724525" y="4797425"/>
          <a:ext cx="261938" cy="681038"/>
        </p:xfrm>
        <a:graphic>
          <a:graphicData uri="http://schemas.openxmlformats.org/presentationml/2006/ole">
            <p:oleObj spid="_x0000_s36900" name="Формула" r:id="rId12" imgW="152334" imgH="393529" progId="Equation.3">
              <p:embed/>
            </p:oleObj>
          </a:graphicData>
        </a:graphic>
      </p:graphicFrame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5997575" y="4960938"/>
            <a:ext cx="31750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=</a:t>
            </a:r>
          </a:p>
        </p:txBody>
      </p:sp>
      <p:graphicFrame>
        <p:nvGraphicFramePr>
          <p:cNvPr id="36904" name="Object 40"/>
          <p:cNvGraphicFramePr>
            <a:graphicFrameLocks noChangeAspect="1"/>
          </p:cNvGraphicFramePr>
          <p:nvPr/>
        </p:nvGraphicFramePr>
        <p:xfrm>
          <a:off x="1908175" y="4724400"/>
          <a:ext cx="309563" cy="792163"/>
        </p:xfrm>
        <a:graphic>
          <a:graphicData uri="http://schemas.openxmlformats.org/presentationml/2006/ole">
            <p:oleObj spid="_x0000_s36904" name="Формула" r:id="rId13" imgW="152334" imgH="393529" progId="Equation.3">
              <p:embed/>
            </p:oleObj>
          </a:graphicData>
        </a:graphic>
      </p:graphicFrame>
      <p:graphicFrame>
        <p:nvGraphicFramePr>
          <p:cNvPr id="36903" name="Object 39"/>
          <p:cNvGraphicFramePr>
            <a:graphicFrameLocks noChangeAspect="1"/>
          </p:cNvGraphicFramePr>
          <p:nvPr/>
        </p:nvGraphicFramePr>
        <p:xfrm>
          <a:off x="6292850" y="4724400"/>
          <a:ext cx="288925" cy="792163"/>
        </p:xfrm>
        <a:graphic>
          <a:graphicData uri="http://schemas.openxmlformats.org/presentationml/2006/ole">
            <p:oleObj spid="_x0000_s36903" name="Формула" r:id="rId14" imgW="139639" imgH="393529" progId="Equation.3">
              <p:embed/>
            </p:oleObj>
          </a:graphicData>
        </a:graphic>
      </p:graphicFrame>
      <p:graphicFrame>
        <p:nvGraphicFramePr>
          <p:cNvPr id="36902" name="Object 38"/>
          <p:cNvGraphicFramePr>
            <a:graphicFrameLocks noChangeAspect="1"/>
          </p:cNvGraphicFramePr>
          <p:nvPr/>
        </p:nvGraphicFramePr>
        <p:xfrm>
          <a:off x="1908175" y="5445125"/>
          <a:ext cx="307975" cy="790575"/>
        </p:xfrm>
        <a:graphic>
          <a:graphicData uri="http://schemas.openxmlformats.org/presentationml/2006/ole">
            <p:oleObj spid="_x0000_s36902" name="Формула" r:id="rId15" imgW="152334" imgH="393529" progId="Equation.3">
              <p:embed/>
            </p:oleObj>
          </a:graphicData>
        </a:graphic>
      </p:graphicFrame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4114800" y="3097213"/>
            <a:ext cx="912813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200">
                <a:cs typeface="Times New Roman" pitchFamily="18" charset="0"/>
              </a:rPr>
              <a:t>                 </a:t>
            </a:r>
            <a:endParaRPr lang="ru-RU"/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0" y="3762375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908" name="Object 44"/>
          <p:cNvGraphicFramePr>
            <a:graphicFrameLocks noChangeAspect="1"/>
          </p:cNvGraphicFramePr>
          <p:nvPr/>
        </p:nvGraphicFramePr>
        <p:xfrm>
          <a:off x="2987675" y="5876925"/>
          <a:ext cx="309563" cy="792163"/>
        </p:xfrm>
        <a:graphic>
          <a:graphicData uri="http://schemas.openxmlformats.org/presentationml/2006/ole">
            <p:oleObj spid="_x0000_s36908" name="Формула" r:id="rId16" imgW="152334" imgH="393529" progId="Equation.3">
              <p:embed/>
            </p:oleObj>
          </a:graphicData>
        </a:graphic>
      </p:graphicFrame>
      <p:graphicFrame>
        <p:nvGraphicFramePr>
          <p:cNvPr id="36909" name="Object 45"/>
          <p:cNvGraphicFramePr>
            <a:graphicFrameLocks noChangeAspect="1"/>
          </p:cNvGraphicFramePr>
          <p:nvPr/>
        </p:nvGraphicFramePr>
        <p:xfrm>
          <a:off x="3779838" y="5876925"/>
          <a:ext cx="307975" cy="790575"/>
        </p:xfrm>
        <a:graphic>
          <a:graphicData uri="http://schemas.openxmlformats.org/presentationml/2006/ole">
            <p:oleObj spid="_x0000_s36909" name="Формула" r:id="rId17" imgW="152334" imgH="393529" progId="Equation.3">
              <p:embed/>
            </p:oleObj>
          </a:graphicData>
        </a:graphic>
      </p:graphicFrame>
      <p:graphicFrame>
        <p:nvGraphicFramePr>
          <p:cNvPr id="36910" name="Object 46"/>
          <p:cNvGraphicFramePr>
            <a:graphicFrameLocks noChangeAspect="1"/>
          </p:cNvGraphicFramePr>
          <p:nvPr/>
        </p:nvGraphicFramePr>
        <p:xfrm>
          <a:off x="4643438" y="5876925"/>
          <a:ext cx="288925" cy="792163"/>
        </p:xfrm>
        <a:graphic>
          <a:graphicData uri="http://schemas.openxmlformats.org/presentationml/2006/ole">
            <p:oleObj spid="_x0000_s36910" name="Формула" r:id="rId18" imgW="139639" imgH="393529" progId="Equation.3">
              <p:embed/>
            </p:oleObj>
          </a:graphicData>
        </a:graphic>
      </p:graphicFrame>
      <p:graphicFrame>
        <p:nvGraphicFramePr>
          <p:cNvPr id="36912" name="Object 48"/>
          <p:cNvGraphicFramePr>
            <a:graphicFrameLocks noChangeAspect="1"/>
          </p:cNvGraphicFramePr>
          <p:nvPr/>
        </p:nvGraphicFramePr>
        <p:xfrm>
          <a:off x="5940425" y="5805488"/>
          <a:ext cx="263525" cy="681037"/>
        </p:xfrm>
        <a:graphic>
          <a:graphicData uri="http://schemas.openxmlformats.org/presentationml/2006/ole">
            <p:oleObj spid="_x0000_s36912" name="Формула" r:id="rId19" imgW="152334" imgH="393529" progId="Equation.3">
              <p:embed/>
            </p:oleObj>
          </a:graphicData>
        </a:graphic>
      </p:graphicFrame>
      <p:graphicFrame>
        <p:nvGraphicFramePr>
          <p:cNvPr id="36914" name="Object 50"/>
          <p:cNvGraphicFramePr>
            <a:graphicFrameLocks noChangeAspect="1"/>
          </p:cNvGraphicFramePr>
          <p:nvPr/>
        </p:nvGraphicFramePr>
        <p:xfrm>
          <a:off x="6588125" y="5805488"/>
          <a:ext cx="263525" cy="681037"/>
        </p:xfrm>
        <a:graphic>
          <a:graphicData uri="http://schemas.openxmlformats.org/presentationml/2006/ole">
            <p:oleObj spid="_x0000_s36914" name="Формула" r:id="rId20" imgW="152334" imgH="393529" progId="Equation.3">
              <p:embed/>
            </p:oleObj>
          </a:graphicData>
        </a:graphic>
      </p:graphicFrame>
      <p:graphicFrame>
        <p:nvGraphicFramePr>
          <p:cNvPr id="36915" name="Object 51"/>
          <p:cNvGraphicFramePr>
            <a:graphicFrameLocks noChangeAspect="1"/>
          </p:cNvGraphicFramePr>
          <p:nvPr/>
        </p:nvGraphicFramePr>
        <p:xfrm>
          <a:off x="7164388" y="5805488"/>
          <a:ext cx="261937" cy="681037"/>
        </p:xfrm>
        <a:graphic>
          <a:graphicData uri="http://schemas.openxmlformats.org/presentationml/2006/ole">
            <p:oleObj spid="_x0000_s36915" name="Формула" r:id="rId21" imgW="152334" imgH="393529" progId="Equation.3">
              <p:embed/>
            </p:oleObj>
          </a:graphicData>
        </a:graphic>
      </p:graphicFrame>
      <p:sp>
        <p:nvSpPr>
          <p:cNvPr id="36917" name="Rectangle 5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916" name="Object 52"/>
          <p:cNvGraphicFramePr>
            <a:graphicFrameLocks noChangeAspect="1"/>
          </p:cNvGraphicFramePr>
          <p:nvPr/>
        </p:nvGraphicFramePr>
        <p:xfrm>
          <a:off x="6156325" y="6021388"/>
          <a:ext cx="228600" cy="342900"/>
        </p:xfrm>
        <a:graphic>
          <a:graphicData uri="http://schemas.openxmlformats.org/presentationml/2006/ole">
            <p:oleObj spid="_x0000_s36916" name="Формула" r:id="rId22" imgW="101512" imgH="203024" progId="Equation.3">
              <p:embed/>
            </p:oleObj>
          </a:graphicData>
        </a:graphic>
      </p:graphicFrame>
      <p:sp>
        <p:nvSpPr>
          <p:cNvPr id="36919" name="Rectangle 5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918" name="Object 54"/>
          <p:cNvGraphicFramePr>
            <a:graphicFrameLocks noChangeAspect="1"/>
          </p:cNvGraphicFramePr>
          <p:nvPr/>
        </p:nvGraphicFramePr>
        <p:xfrm>
          <a:off x="4211638" y="6092825"/>
          <a:ext cx="228600" cy="342900"/>
        </p:xfrm>
        <a:graphic>
          <a:graphicData uri="http://schemas.openxmlformats.org/presentationml/2006/ole">
            <p:oleObj spid="_x0000_s36918" name="Формула" r:id="rId23" imgW="101512" imgH="203024" progId="Equation.3">
              <p:embed/>
            </p:oleObj>
          </a:graphicData>
        </a:graphic>
      </p:graphicFrame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920" name="Object 56"/>
          <p:cNvGraphicFramePr>
            <a:graphicFrameLocks noChangeAspect="1"/>
          </p:cNvGraphicFramePr>
          <p:nvPr/>
        </p:nvGraphicFramePr>
        <p:xfrm>
          <a:off x="3348038" y="6092825"/>
          <a:ext cx="228600" cy="342900"/>
        </p:xfrm>
        <a:graphic>
          <a:graphicData uri="http://schemas.openxmlformats.org/presentationml/2006/ole">
            <p:oleObj spid="_x0000_s36920" name="Формула" r:id="rId24" imgW="101512" imgH="203024" progId="Equation.3">
              <p:embed/>
            </p:oleObj>
          </a:graphicData>
        </a:graphic>
      </p:graphicFrame>
      <p:sp>
        <p:nvSpPr>
          <p:cNvPr id="36923" name="Rectangle 5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922" name="Object 58"/>
          <p:cNvGraphicFramePr>
            <a:graphicFrameLocks noChangeAspect="1"/>
          </p:cNvGraphicFramePr>
          <p:nvPr/>
        </p:nvGraphicFramePr>
        <p:xfrm>
          <a:off x="6877050" y="6021388"/>
          <a:ext cx="228600" cy="342900"/>
        </p:xfrm>
        <a:graphic>
          <a:graphicData uri="http://schemas.openxmlformats.org/presentationml/2006/ole">
            <p:oleObj spid="_x0000_s36922" name="Формула" r:id="rId25" imgW="101512" imgH="203024" progId="Equation.3">
              <p:embed/>
            </p:oleObj>
          </a:graphicData>
        </a:graphic>
      </p:graphicFrame>
      <p:pic>
        <p:nvPicPr>
          <p:cNvPr id="6158" name="Picture 14" descr="Рисунок1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019925" y="1844675"/>
            <a:ext cx="16256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2" grpId="0"/>
      <p:bldP spid="36896" grpId="0"/>
      <p:bldP spid="368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382000" cy="836613"/>
          </a:xfrm>
        </p:spPr>
        <p:txBody>
          <a:bodyPr>
            <a:normAutofit/>
          </a:bodyPr>
          <a:lstStyle/>
          <a:p>
            <a:r>
              <a:rPr lang="ru-RU" b="1" i="1" u="sng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23850" y="765175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>
              <a:buFontTx/>
              <a:buNone/>
            </a:pPr>
            <a:r>
              <a:rPr lang="ru-RU" sz="2100" b="1">
                <a:solidFill>
                  <a:srgbClr val="0066FF"/>
                </a:solidFill>
              </a:rPr>
              <a:t>Вариант 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787900" y="765175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marL="44450" indent="0">
              <a:buFontTx/>
              <a:buNone/>
            </a:pPr>
            <a:r>
              <a:rPr lang="ru-RU" sz="2100" b="1">
                <a:solidFill>
                  <a:srgbClr val="0066FF"/>
                </a:solidFill>
              </a:rPr>
              <a:t>Вариант 2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323850" y="1268413"/>
            <a:ext cx="4041775" cy="3886200"/>
          </a:xfrm>
        </p:spPr>
        <p:txBody>
          <a:bodyPr/>
          <a:lstStyle/>
          <a:p>
            <a:pPr marL="365125" indent="-255588" algn="ctr">
              <a:buFontTx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Расставьте дроби в порядке возрастания:</a:t>
            </a:r>
          </a:p>
          <a:p>
            <a:pPr marL="365125" indent="-255588">
              <a:buFontTx/>
              <a:buNone/>
            </a:pP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marL="365125" indent="-255588">
              <a:buFontTx/>
              <a:buNone/>
            </a:pP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3438" y="1196975"/>
            <a:ext cx="4041775" cy="3886200"/>
          </a:xfrm>
        </p:spPr>
        <p:txBody>
          <a:bodyPr/>
          <a:lstStyle/>
          <a:p>
            <a:pPr marL="365125" indent="-255588" algn="ctr">
              <a:buFontTx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Расставьте дроби в порядке убывания: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116013" y="2781300"/>
          <a:ext cx="2160587" cy="998538"/>
        </p:xfrm>
        <a:graphic>
          <a:graphicData uri="http://schemas.openxmlformats.org/presentationml/2006/ole">
            <p:oleObj spid="_x0000_s49159" name="Формула" r:id="rId4" imgW="850680" imgH="393480" progId="Equation.3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5867400" y="2852738"/>
          <a:ext cx="2087563" cy="1044575"/>
        </p:xfrm>
        <a:graphic>
          <a:graphicData uri="http://schemas.openxmlformats.org/presentationml/2006/ole">
            <p:oleObj spid="_x0000_s49160" name="Формула" r:id="rId5" imgW="787320" imgH="393480" progId="Equation.3">
              <p:embed/>
            </p:oleObj>
          </a:graphicData>
        </a:graphic>
      </p:graphicFrame>
      <p:graphicFrame>
        <p:nvGraphicFramePr>
          <p:cNvPr id="31747" name="Содержимое 6"/>
          <p:cNvGraphicFramePr>
            <a:graphicFrameLocks noChangeAspect="1"/>
          </p:cNvGraphicFramePr>
          <p:nvPr/>
        </p:nvGraphicFramePr>
        <p:xfrm>
          <a:off x="395288" y="1484313"/>
          <a:ext cx="3097212" cy="3832225"/>
        </p:xfrm>
        <a:graphic>
          <a:graphicData uri="http://schemas.openxmlformats.org/presentationml/2006/ole">
            <p:oleObj spid="_x0000_s49161" name="Формула" r:id="rId6" imgW="1460160" imgH="2044440" progId="Equation.3">
              <p:embed/>
            </p:oleObj>
          </a:graphicData>
        </a:graphic>
      </p:graphicFrame>
      <p:graphicFrame>
        <p:nvGraphicFramePr>
          <p:cNvPr id="31748" name="Object 10"/>
          <p:cNvGraphicFramePr>
            <a:graphicFrameLocks noChangeAspect="1"/>
          </p:cNvGraphicFramePr>
          <p:nvPr/>
        </p:nvGraphicFramePr>
        <p:xfrm>
          <a:off x="5219700" y="1557338"/>
          <a:ext cx="2884488" cy="3775075"/>
        </p:xfrm>
        <a:graphic>
          <a:graphicData uri="http://schemas.openxmlformats.org/presentationml/2006/ole">
            <p:oleObj spid="_x0000_s49162" name="Формула" r:id="rId7" imgW="1396800" imgH="2031840" progId="Equation.3">
              <p:embed/>
            </p:oleObj>
          </a:graphicData>
        </a:graphic>
      </p:graphicFrame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0" y="3933825"/>
            <a:ext cx="9144000" cy="3051175"/>
            <a:chOff x="0" y="1682"/>
            <a:chExt cx="5649" cy="2456"/>
          </a:xfrm>
        </p:grpSpPr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0" y="1682"/>
              <a:ext cx="5649" cy="2456"/>
            </a:xfrm>
            <a:custGeom>
              <a:avLst/>
              <a:gdLst/>
              <a:ahLst/>
              <a:cxnLst>
                <a:cxn ang="0">
                  <a:pos x="401" y="57"/>
                </a:cxn>
                <a:cxn ang="0">
                  <a:pos x="707" y="47"/>
                </a:cxn>
                <a:cxn ang="0">
                  <a:pos x="1030" y="57"/>
                </a:cxn>
                <a:cxn ang="0">
                  <a:pos x="1354" y="57"/>
                </a:cxn>
                <a:cxn ang="0">
                  <a:pos x="1660" y="57"/>
                </a:cxn>
                <a:cxn ang="0">
                  <a:pos x="1971" y="51"/>
                </a:cxn>
                <a:cxn ang="0">
                  <a:pos x="2268" y="49"/>
                </a:cxn>
                <a:cxn ang="0">
                  <a:pos x="2575" y="45"/>
                </a:cxn>
                <a:cxn ang="0">
                  <a:pos x="2917" y="35"/>
                </a:cxn>
                <a:cxn ang="0">
                  <a:pos x="3261" y="33"/>
                </a:cxn>
                <a:cxn ang="0">
                  <a:pos x="3635" y="35"/>
                </a:cxn>
                <a:cxn ang="0">
                  <a:pos x="3966" y="37"/>
                </a:cxn>
                <a:cxn ang="0">
                  <a:pos x="4331" y="33"/>
                </a:cxn>
                <a:cxn ang="0">
                  <a:pos x="4694" y="29"/>
                </a:cxn>
                <a:cxn ang="0">
                  <a:pos x="5041" y="33"/>
                </a:cxn>
                <a:cxn ang="0">
                  <a:pos x="5404" y="39"/>
                </a:cxn>
                <a:cxn ang="0">
                  <a:pos x="5408" y="901"/>
                </a:cxn>
                <a:cxn ang="0">
                  <a:pos x="5496" y="2013"/>
                </a:cxn>
                <a:cxn ang="0">
                  <a:pos x="5584" y="2293"/>
                </a:cxn>
                <a:cxn ang="0">
                  <a:pos x="5528" y="2373"/>
                </a:cxn>
                <a:cxn ang="0">
                  <a:pos x="4726" y="2253"/>
                </a:cxn>
                <a:cxn ang="0">
                  <a:pos x="4036" y="2317"/>
                </a:cxn>
                <a:cxn ang="0">
                  <a:pos x="3460" y="2405"/>
                </a:cxn>
                <a:cxn ang="0">
                  <a:pos x="3007" y="2397"/>
                </a:cxn>
                <a:cxn ang="0">
                  <a:pos x="2417" y="2373"/>
                </a:cxn>
                <a:cxn ang="0">
                  <a:pos x="1988" y="2223"/>
                </a:cxn>
                <a:cxn ang="0">
                  <a:pos x="1687" y="2398"/>
                </a:cxn>
                <a:cxn ang="0">
                  <a:pos x="1113" y="2398"/>
                </a:cxn>
                <a:cxn ang="0">
                  <a:pos x="429" y="2398"/>
                </a:cxn>
                <a:cxn ang="0">
                  <a:pos x="19" y="2252"/>
                </a:cxn>
                <a:cxn ang="0">
                  <a:pos x="210" y="1901"/>
                </a:cxn>
                <a:cxn ang="0">
                  <a:pos x="237" y="701"/>
                </a:cxn>
                <a:cxn ang="0">
                  <a:pos x="266" y="152"/>
                </a:cxn>
              </a:cxnLst>
              <a:rect l="0" t="0" r="r" b="b"/>
              <a:pathLst>
                <a:path w="5649" h="2456">
                  <a:moveTo>
                    <a:pt x="264" y="155"/>
                  </a:moveTo>
                  <a:cubicBezTo>
                    <a:pt x="287" y="140"/>
                    <a:pt x="354" y="57"/>
                    <a:pt x="401" y="57"/>
                  </a:cubicBezTo>
                  <a:cubicBezTo>
                    <a:pt x="449" y="58"/>
                    <a:pt x="496" y="161"/>
                    <a:pt x="548" y="160"/>
                  </a:cubicBezTo>
                  <a:cubicBezTo>
                    <a:pt x="598" y="158"/>
                    <a:pt x="655" y="50"/>
                    <a:pt x="707" y="47"/>
                  </a:cubicBezTo>
                  <a:cubicBezTo>
                    <a:pt x="760" y="45"/>
                    <a:pt x="812" y="143"/>
                    <a:pt x="867" y="145"/>
                  </a:cubicBezTo>
                  <a:cubicBezTo>
                    <a:pt x="921" y="147"/>
                    <a:pt x="977" y="55"/>
                    <a:pt x="1030" y="57"/>
                  </a:cubicBezTo>
                  <a:cubicBezTo>
                    <a:pt x="1084" y="59"/>
                    <a:pt x="1136" y="155"/>
                    <a:pt x="1191" y="155"/>
                  </a:cubicBezTo>
                  <a:cubicBezTo>
                    <a:pt x="1245" y="155"/>
                    <a:pt x="1301" y="57"/>
                    <a:pt x="1354" y="57"/>
                  </a:cubicBezTo>
                  <a:cubicBezTo>
                    <a:pt x="1407" y="58"/>
                    <a:pt x="1459" y="160"/>
                    <a:pt x="1510" y="160"/>
                  </a:cubicBezTo>
                  <a:cubicBezTo>
                    <a:pt x="1561" y="160"/>
                    <a:pt x="1608" y="55"/>
                    <a:pt x="1660" y="57"/>
                  </a:cubicBezTo>
                  <a:cubicBezTo>
                    <a:pt x="1712" y="60"/>
                    <a:pt x="1772" y="175"/>
                    <a:pt x="1824" y="174"/>
                  </a:cubicBezTo>
                  <a:cubicBezTo>
                    <a:pt x="1877" y="173"/>
                    <a:pt x="1921" y="48"/>
                    <a:pt x="1971" y="51"/>
                  </a:cubicBezTo>
                  <a:cubicBezTo>
                    <a:pt x="2021" y="54"/>
                    <a:pt x="2078" y="191"/>
                    <a:pt x="2128" y="191"/>
                  </a:cubicBezTo>
                  <a:cubicBezTo>
                    <a:pt x="2177" y="191"/>
                    <a:pt x="2219" y="51"/>
                    <a:pt x="2268" y="49"/>
                  </a:cubicBezTo>
                  <a:cubicBezTo>
                    <a:pt x="2316" y="47"/>
                    <a:pt x="2369" y="182"/>
                    <a:pt x="2421" y="181"/>
                  </a:cubicBezTo>
                  <a:cubicBezTo>
                    <a:pt x="2472" y="180"/>
                    <a:pt x="2523" y="43"/>
                    <a:pt x="2575" y="45"/>
                  </a:cubicBezTo>
                  <a:cubicBezTo>
                    <a:pt x="2627" y="47"/>
                    <a:pt x="2679" y="193"/>
                    <a:pt x="2735" y="191"/>
                  </a:cubicBezTo>
                  <a:cubicBezTo>
                    <a:pt x="2792" y="189"/>
                    <a:pt x="2856" y="39"/>
                    <a:pt x="2917" y="35"/>
                  </a:cubicBezTo>
                  <a:cubicBezTo>
                    <a:pt x="2978" y="31"/>
                    <a:pt x="3043" y="165"/>
                    <a:pt x="3100" y="165"/>
                  </a:cubicBezTo>
                  <a:cubicBezTo>
                    <a:pt x="3158" y="165"/>
                    <a:pt x="3200" y="30"/>
                    <a:pt x="3261" y="33"/>
                  </a:cubicBezTo>
                  <a:cubicBezTo>
                    <a:pt x="3321" y="36"/>
                    <a:pt x="3398" y="181"/>
                    <a:pt x="3460" y="181"/>
                  </a:cubicBezTo>
                  <a:cubicBezTo>
                    <a:pt x="3522" y="181"/>
                    <a:pt x="3578" y="37"/>
                    <a:pt x="3635" y="35"/>
                  </a:cubicBezTo>
                  <a:cubicBezTo>
                    <a:pt x="3691" y="33"/>
                    <a:pt x="3743" y="167"/>
                    <a:pt x="3798" y="167"/>
                  </a:cubicBezTo>
                  <a:cubicBezTo>
                    <a:pt x="3853" y="167"/>
                    <a:pt x="3906" y="37"/>
                    <a:pt x="3966" y="37"/>
                  </a:cubicBezTo>
                  <a:cubicBezTo>
                    <a:pt x="4025" y="37"/>
                    <a:pt x="4091" y="166"/>
                    <a:pt x="4153" y="165"/>
                  </a:cubicBezTo>
                  <a:cubicBezTo>
                    <a:pt x="4214" y="164"/>
                    <a:pt x="4273" y="35"/>
                    <a:pt x="4331" y="33"/>
                  </a:cubicBezTo>
                  <a:cubicBezTo>
                    <a:pt x="4388" y="31"/>
                    <a:pt x="4439" y="156"/>
                    <a:pt x="4500" y="155"/>
                  </a:cubicBezTo>
                  <a:cubicBezTo>
                    <a:pt x="4560" y="154"/>
                    <a:pt x="4633" y="30"/>
                    <a:pt x="4694" y="29"/>
                  </a:cubicBezTo>
                  <a:cubicBezTo>
                    <a:pt x="4755" y="28"/>
                    <a:pt x="4807" y="150"/>
                    <a:pt x="4865" y="151"/>
                  </a:cubicBezTo>
                  <a:cubicBezTo>
                    <a:pt x="4922" y="152"/>
                    <a:pt x="4979" y="31"/>
                    <a:pt x="5041" y="33"/>
                  </a:cubicBezTo>
                  <a:cubicBezTo>
                    <a:pt x="5103" y="35"/>
                    <a:pt x="5179" y="162"/>
                    <a:pt x="5239" y="163"/>
                  </a:cubicBezTo>
                  <a:cubicBezTo>
                    <a:pt x="5299" y="164"/>
                    <a:pt x="5353" y="0"/>
                    <a:pt x="5404" y="39"/>
                  </a:cubicBezTo>
                  <a:cubicBezTo>
                    <a:pt x="5456" y="78"/>
                    <a:pt x="5545" y="253"/>
                    <a:pt x="5546" y="397"/>
                  </a:cubicBezTo>
                  <a:cubicBezTo>
                    <a:pt x="5547" y="541"/>
                    <a:pt x="5408" y="701"/>
                    <a:pt x="5408" y="901"/>
                  </a:cubicBezTo>
                  <a:cubicBezTo>
                    <a:pt x="5408" y="1101"/>
                    <a:pt x="5529" y="1412"/>
                    <a:pt x="5544" y="1597"/>
                  </a:cubicBezTo>
                  <a:cubicBezTo>
                    <a:pt x="5559" y="1782"/>
                    <a:pt x="5504" y="1908"/>
                    <a:pt x="5496" y="2013"/>
                  </a:cubicBezTo>
                  <a:cubicBezTo>
                    <a:pt x="5488" y="2118"/>
                    <a:pt x="5481" y="2182"/>
                    <a:pt x="5496" y="2229"/>
                  </a:cubicBezTo>
                  <a:cubicBezTo>
                    <a:pt x="5511" y="2276"/>
                    <a:pt x="5560" y="2280"/>
                    <a:pt x="5584" y="2293"/>
                  </a:cubicBezTo>
                  <a:cubicBezTo>
                    <a:pt x="5608" y="2306"/>
                    <a:pt x="5649" y="2296"/>
                    <a:pt x="5640" y="2309"/>
                  </a:cubicBezTo>
                  <a:cubicBezTo>
                    <a:pt x="5631" y="2322"/>
                    <a:pt x="5603" y="2357"/>
                    <a:pt x="5528" y="2373"/>
                  </a:cubicBezTo>
                  <a:cubicBezTo>
                    <a:pt x="5453" y="2389"/>
                    <a:pt x="5326" y="2425"/>
                    <a:pt x="5192" y="2405"/>
                  </a:cubicBezTo>
                  <a:cubicBezTo>
                    <a:pt x="5058" y="2385"/>
                    <a:pt x="4872" y="2246"/>
                    <a:pt x="4726" y="2253"/>
                  </a:cubicBezTo>
                  <a:cubicBezTo>
                    <a:pt x="4580" y="2260"/>
                    <a:pt x="4431" y="2434"/>
                    <a:pt x="4316" y="2445"/>
                  </a:cubicBezTo>
                  <a:cubicBezTo>
                    <a:pt x="4201" y="2456"/>
                    <a:pt x="4135" y="2345"/>
                    <a:pt x="4036" y="2317"/>
                  </a:cubicBezTo>
                  <a:cubicBezTo>
                    <a:pt x="3936" y="2289"/>
                    <a:pt x="3815" y="2262"/>
                    <a:pt x="3719" y="2277"/>
                  </a:cubicBezTo>
                  <a:cubicBezTo>
                    <a:pt x="3623" y="2292"/>
                    <a:pt x="3542" y="2396"/>
                    <a:pt x="3460" y="2405"/>
                  </a:cubicBezTo>
                  <a:cubicBezTo>
                    <a:pt x="3378" y="2414"/>
                    <a:pt x="3305" y="2334"/>
                    <a:pt x="3230" y="2333"/>
                  </a:cubicBezTo>
                  <a:cubicBezTo>
                    <a:pt x="3154" y="2332"/>
                    <a:pt x="3096" y="2412"/>
                    <a:pt x="3007" y="2397"/>
                  </a:cubicBezTo>
                  <a:cubicBezTo>
                    <a:pt x="2918" y="2382"/>
                    <a:pt x="2796" y="2249"/>
                    <a:pt x="2698" y="2245"/>
                  </a:cubicBezTo>
                  <a:cubicBezTo>
                    <a:pt x="2600" y="2241"/>
                    <a:pt x="2497" y="2356"/>
                    <a:pt x="2417" y="2373"/>
                  </a:cubicBezTo>
                  <a:cubicBezTo>
                    <a:pt x="2337" y="2390"/>
                    <a:pt x="2287" y="2374"/>
                    <a:pt x="2216" y="2349"/>
                  </a:cubicBezTo>
                  <a:cubicBezTo>
                    <a:pt x="2145" y="2324"/>
                    <a:pt x="2048" y="2224"/>
                    <a:pt x="1988" y="2223"/>
                  </a:cubicBezTo>
                  <a:cubicBezTo>
                    <a:pt x="1928" y="2222"/>
                    <a:pt x="1902" y="2311"/>
                    <a:pt x="1851" y="2340"/>
                  </a:cubicBezTo>
                  <a:cubicBezTo>
                    <a:pt x="1801" y="2369"/>
                    <a:pt x="1761" y="2408"/>
                    <a:pt x="1687" y="2398"/>
                  </a:cubicBezTo>
                  <a:cubicBezTo>
                    <a:pt x="1615" y="2389"/>
                    <a:pt x="1510" y="2281"/>
                    <a:pt x="1414" y="2281"/>
                  </a:cubicBezTo>
                  <a:cubicBezTo>
                    <a:pt x="1318" y="2281"/>
                    <a:pt x="1227" y="2398"/>
                    <a:pt x="1113" y="2398"/>
                  </a:cubicBezTo>
                  <a:cubicBezTo>
                    <a:pt x="999" y="2398"/>
                    <a:pt x="843" y="2281"/>
                    <a:pt x="729" y="2281"/>
                  </a:cubicBezTo>
                  <a:cubicBezTo>
                    <a:pt x="616" y="2281"/>
                    <a:pt x="511" y="2384"/>
                    <a:pt x="429" y="2398"/>
                  </a:cubicBezTo>
                  <a:cubicBezTo>
                    <a:pt x="346" y="2413"/>
                    <a:pt x="306" y="2393"/>
                    <a:pt x="237" y="2369"/>
                  </a:cubicBezTo>
                  <a:cubicBezTo>
                    <a:pt x="169" y="2345"/>
                    <a:pt x="36" y="2281"/>
                    <a:pt x="19" y="2252"/>
                  </a:cubicBezTo>
                  <a:cubicBezTo>
                    <a:pt x="0" y="2223"/>
                    <a:pt x="95" y="2252"/>
                    <a:pt x="128" y="2194"/>
                  </a:cubicBezTo>
                  <a:cubicBezTo>
                    <a:pt x="160" y="2135"/>
                    <a:pt x="192" y="2022"/>
                    <a:pt x="210" y="1901"/>
                  </a:cubicBezTo>
                  <a:cubicBezTo>
                    <a:pt x="228" y="1780"/>
                    <a:pt x="236" y="1666"/>
                    <a:pt x="241" y="1466"/>
                  </a:cubicBezTo>
                  <a:cubicBezTo>
                    <a:pt x="245" y="1266"/>
                    <a:pt x="239" y="885"/>
                    <a:pt x="237" y="701"/>
                  </a:cubicBezTo>
                  <a:cubicBezTo>
                    <a:pt x="236" y="518"/>
                    <a:pt x="225" y="455"/>
                    <a:pt x="229" y="364"/>
                  </a:cubicBezTo>
                  <a:cubicBezTo>
                    <a:pt x="235" y="272"/>
                    <a:pt x="258" y="196"/>
                    <a:pt x="266" y="152"/>
                  </a:cubicBezTo>
                </a:path>
              </a:pathLst>
            </a:custGeom>
            <a:gradFill rotWithShape="1">
              <a:gsLst>
                <a:gs pos="0">
                  <a:srgbClr val="A6D6DA"/>
                </a:gs>
                <a:gs pos="50000">
                  <a:schemeClr val="bg1"/>
                </a:gs>
                <a:gs pos="100000">
                  <a:srgbClr val="A6D6DA"/>
                </a:gs>
              </a:gsLst>
              <a:lin ang="0" scaled="1"/>
            </a:gra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49165" name="Group 36"/>
            <p:cNvGrpSpPr>
              <a:grpSpLocks/>
            </p:cNvGrpSpPr>
            <p:nvPr/>
          </p:nvGrpSpPr>
          <p:grpSpPr bwMode="auto">
            <a:xfrm>
              <a:off x="385" y="1752"/>
              <a:ext cx="91" cy="237"/>
              <a:chOff x="275" y="191"/>
              <a:chExt cx="161" cy="385"/>
            </a:xfrm>
          </p:grpSpPr>
          <p:sp>
            <p:nvSpPr>
              <p:cNvPr id="49166" name="Oval 3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66" name="Freeform 38"/>
              <p:cNvSpPr>
                <a:spLocks/>
              </p:cNvSpPr>
              <p:nvPr/>
            </p:nvSpPr>
            <p:spPr bwMode="auto">
              <a:xfrm>
                <a:off x="276" y="191"/>
                <a:ext cx="160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168" name="Group 39"/>
            <p:cNvGrpSpPr>
              <a:grpSpLocks/>
            </p:cNvGrpSpPr>
            <p:nvPr/>
          </p:nvGrpSpPr>
          <p:grpSpPr bwMode="auto">
            <a:xfrm>
              <a:off x="697" y="1752"/>
              <a:ext cx="94" cy="233"/>
              <a:chOff x="275" y="191"/>
              <a:chExt cx="161" cy="385"/>
            </a:xfrm>
          </p:grpSpPr>
          <p:sp>
            <p:nvSpPr>
              <p:cNvPr id="49169" name="Oval 4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64" name="Freeform 41"/>
              <p:cNvSpPr>
                <a:spLocks/>
              </p:cNvSpPr>
              <p:nvPr/>
            </p:nvSpPr>
            <p:spPr bwMode="auto">
              <a:xfrm>
                <a:off x="276" y="191"/>
                <a:ext cx="161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171" name="Group 42"/>
            <p:cNvGrpSpPr>
              <a:grpSpLocks/>
            </p:cNvGrpSpPr>
            <p:nvPr/>
          </p:nvGrpSpPr>
          <p:grpSpPr bwMode="auto">
            <a:xfrm>
              <a:off x="1026" y="1752"/>
              <a:ext cx="91" cy="233"/>
              <a:chOff x="275" y="191"/>
              <a:chExt cx="161" cy="385"/>
            </a:xfrm>
          </p:grpSpPr>
          <p:sp>
            <p:nvSpPr>
              <p:cNvPr id="49172" name="Oval 4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62" name="Freeform 44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174" name="Group 45"/>
            <p:cNvGrpSpPr>
              <a:grpSpLocks/>
            </p:cNvGrpSpPr>
            <p:nvPr/>
          </p:nvGrpSpPr>
          <p:grpSpPr bwMode="auto">
            <a:xfrm>
              <a:off x="1350" y="1752"/>
              <a:ext cx="91" cy="233"/>
              <a:chOff x="275" y="191"/>
              <a:chExt cx="161" cy="385"/>
            </a:xfrm>
          </p:grpSpPr>
          <p:sp>
            <p:nvSpPr>
              <p:cNvPr id="49175" name="Oval 4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276" y="191"/>
                <a:ext cx="160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177" name="Group 48"/>
            <p:cNvGrpSpPr>
              <a:grpSpLocks/>
            </p:cNvGrpSpPr>
            <p:nvPr/>
          </p:nvGrpSpPr>
          <p:grpSpPr bwMode="auto">
            <a:xfrm>
              <a:off x="1641" y="1752"/>
              <a:ext cx="91" cy="233"/>
              <a:chOff x="275" y="191"/>
              <a:chExt cx="161" cy="385"/>
            </a:xfrm>
          </p:grpSpPr>
          <p:sp>
            <p:nvSpPr>
              <p:cNvPr id="49178" name="Oval 4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58" name="Freeform 50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180" name="Group 51"/>
            <p:cNvGrpSpPr>
              <a:grpSpLocks/>
            </p:cNvGrpSpPr>
            <p:nvPr/>
          </p:nvGrpSpPr>
          <p:grpSpPr bwMode="auto">
            <a:xfrm>
              <a:off x="1970" y="1752"/>
              <a:ext cx="91" cy="233"/>
              <a:chOff x="275" y="191"/>
              <a:chExt cx="161" cy="385"/>
            </a:xfrm>
          </p:grpSpPr>
          <p:sp>
            <p:nvSpPr>
              <p:cNvPr id="49181" name="Oval 5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56" name="Freeform 53"/>
              <p:cNvSpPr>
                <a:spLocks/>
              </p:cNvSpPr>
              <p:nvPr/>
            </p:nvSpPr>
            <p:spPr bwMode="auto">
              <a:xfrm>
                <a:off x="276" y="191"/>
                <a:ext cx="160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49183" name="Freeform 54"/>
            <p:cNvSpPr>
              <a:spLocks/>
            </p:cNvSpPr>
            <p:nvPr/>
          </p:nvSpPr>
          <p:spPr bwMode="auto">
            <a:xfrm>
              <a:off x="1868" y="2585"/>
              <a:ext cx="141" cy="1449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2377"/>
                <a:gd name="T14" fmla="*/ 206 w 206"/>
                <a:gd name="T15" fmla="*/ 2377 h 23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84" name="Freeform 55"/>
            <p:cNvSpPr>
              <a:spLocks/>
            </p:cNvSpPr>
            <p:nvPr/>
          </p:nvSpPr>
          <p:spPr bwMode="auto">
            <a:xfrm>
              <a:off x="1298" y="2951"/>
              <a:ext cx="218" cy="1141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85" name="Freeform 56"/>
            <p:cNvSpPr>
              <a:spLocks/>
            </p:cNvSpPr>
            <p:nvPr/>
          </p:nvSpPr>
          <p:spPr bwMode="auto">
            <a:xfrm>
              <a:off x="695" y="3332"/>
              <a:ext cx="220" cy="790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86" name="Group 57"/>
            <p:cNvGrpSpPr>
              <a:grpSpLocks/>
            </p:cNvGrpSpPr>
            <p:nvPr/>
          </p:nvGrpSpPr>
          <p:grpSpPr bwMode="auto">
            <a:xfrm>
              <a:off x="2277" y="1752"/>
              <a:ext cx="91" cy="237"/>
              <a:chOff x="275" y="191"/>
              <a:chExt cx="161" cy="385"/>
            </a:xfrm>
          </p:grpSpPr>
          <p:sp>
            <p:nvSpPr>
              <p:cNvPr id="49187" name="Oval 58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54" name="Freeform 59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189" name="Group 60"/>
            <p:cNvGrpSpPr>
              <a:grpSpLocks/>
            </p:cNvGrpSpPr>
            <p:nvPr/>
          </p:nvGrpSpPr>
          <p:grpSpPr bwMode="auto">
            <a:xfrm>
              <a:off x="2549" y="1729"/>
              <a:ext cx="91" cy="237"/>
              <a:chOff x="275" y="191"/>
              <a:chExt cx="161" cy="385"/>
            </a:xfrm>
          </p:grpSpPr>
          <p:sp>
            <p:nvSpPr>
              <p:cNvPr id="49190" name="Oval 6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52" name="Freeform 62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192" name="Group 63"/>
            <p:cNvGrpSpPr>
              <a:grpSpLocks/>
            </p:cNvGrpSpPr>
            <p:nvPr/>
          </p:nvGrpSpPr>
          <p:grpSpPr bwMode="auto">
            <a:xfrm>
              <a:off x="2897" y="1728"/>
              <a:ext cx="91" cy="233"/>
              <a:chOff x="275" y="191"/>
              <a:chExt cx="161" cy="385"/>
            </a:xfrm>
          </p:grpSpPr>
          <p:sp>
            <p:nvSpPr>
              <p:cNvPr id="49193" name="Oval 64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50" name="Freeform 65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195" name="Group 66"/>
            <p:cNvGrpSpPr>
              <a:grpSpLocks/>
            </p:cNvGrpSpPr>
            <p:nvPr/>
          </p:nvGrpSpPr>
          <p:grpSpPr bwMode="auto">
            <a:xfrm>
              <a:off x="3240" y="1728"/>
              <a:ext cx="91" cy="233"/>
              <a:chOff x="275" y="191"/>
              <a:chExt cx="161" cy="385"/>
            </a:xfrm>
          </p:grpSpPr>
          <p:sp>
            <p:nvSpPr>
              <p:cNvPr id="49196" name="Oval 67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48" name="Freeform 68"/>
              <p:cNvSpPr>
                <a:spLocks/>
              </p:cNvSpPr>
              <p:nvPr/>
            </p:nvSpPr>
            <p:spPr bwMode="auto">
              <a:xfrm>
                <a:off x="276" y="191"/>
                <a:ext cx="160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198" name="Group 69"/>
            <p:cNvGrpSpPr>
              <a:grpSpLocks/>
            </p:cNvGrpSpPr>
            <p:nvPr/>
          </p:nvGrpSpPr>
          <p:grpSpPr bwMode="auto">
            <a:xfrm>
              <a:off x="3623" y="1728"/>
              <a:ext cx="91" cy="233"/>
              <a:chOff x="275" y="191"/>
              <a:chExt cx="161" cy="385"/>
            </a:xfrm>
          </p:grpSpPr>
          <p:sp>
            <p:nvSpPr>
              <p:cNvPr id="49199" name="Oval 7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201" name="Group 72"/>
            <p:cNvGrpSpPr>
              <a:grpSpLocks/>
            </p:cNvGrpSpPr>
            <p:nvPr/>
          </p:nvGrpSpPr>
          <p:grpSpPr bwMode="auto">
            <a:xfrm>
              <a:off x="3976" y="1728"/>
              <a:ext cx="91" cy="233"/>
              <a:chOff x="275" y="191"/>
              <a:chExt cx="161" cy="385"/>
            </a:xfrm>
          </p:grpSpPr>
          <p:sp>
            <p:nvSpPr>
              <p:cNvPr id="49202" name="Oval 7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44" name="Freeform 74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204" name="Group 75"/>
            <p:cNvGrpSpPr>
              <a:grpSpLocks/>
            </p:cNvGrpSpPr>
            <p:nvPr/>
          </p:nvGrpSpPr>
          <p:grpSpPr bwMode="auto">
            <a:xfrm>
              <a:off x="4319" y="1728"/>
              <a:ext cx="91" cy="233"/>
              <a:chOff x="275" y="191"/>
              <a:chExt cx="161" cy="385"/>
            </a:xfrm>
          </p:grpSpPr>
          <p:sp>
            <p:nvSpPr>
              <p:cNvPr id="49205" name="Oval 7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42" name="Freeform 77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207" name="Group 78"/>
            <p:cNvGrpSpPr>
              <a:grpSpLocks/>
            </p:cNvGrpSpPr>
            <p:nvPr/>
          </p:nvGrpSpPr>
          <p:grpSpPr bwMode="auto">
            <a:xfrm>
              <a:off x="4710" y="1728"/>
              <a:ext cx="91" cy="233"/>
              <a:chOff x="275" y="191"/>
              <a:chExt cx="161" cy="385"/>
            </a:xfrm>
          </p:grpSpPr>
          <p:sp>
            <p:nvSpPr>
              <p:cNvPr id="49208" name="Oval 7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40" name="Freeform 80"/>
              <p:cNvSpPr>
                <a:spLocks/>
              </p:cNvSpPr>
              <p:nvPr/>
            </p:nvSpPr>
            <p:spPr bwMode="auto">
              <a:xfrm>
                <a:off x="276" y="191"/>
                <a:ext cx="160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210" name="Group 81"/>
            <p:cNvGrpSpPr>
              <a:grpSpLocks/>
            </p:cNvGrpSpPr>
            <p:nvPr/>
          </p:nvGrpSpPr>
          <p:grpSpPr bwMode="auto">
            <a:xfrm>
              <a:off x="5053" y="1734"/>
              <a:ext cx="91" cy="233"/>
              <a:chOff x="275" y="191"/>
              <a:chExt cx="161" cy="385"/>
            </a:xfrm>
          </p:grpSpPr>
          <p:sp>
            <p:nvSpPr>
              <p:cNvPr id="49211" name="Oval 8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8" name="Freeform 83"/>
              <p:cNvSpPr>
                <a:spLocks/>
              </p:cNvSpPr>
              <p:nvPr/>
            </p:nvSpPr>
            <p:spPr bwMode="auto">
              <a:xfrm>
                <a:off x="274" y="192"/>
                <a:ext cx="161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9213" name="Group 84"/>
            <p:cNvGrpSpPr>
              <a:grpSpLocks/>
            </p:cNvGrpSpPr>
            <p:nvPr/>
          </p:nvGrpSpPr>
          <p:grpSpPr bwMode="auto">
            <a:xfrm>
              <a:off x="5398" y="1728"/>
              <a:ext cx="91" cy="233"/>
              <a:chOff x="275" y="191"/>
              <a:chExt cx="161" cy="385"/>
            </a:xfrm>
          </p:grpSpPr>
          <p:sp>
            <p:nvSpPr>
              <p:cNvPr id="49214" name="Oval 8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</p:spPr>
            <p:txBody>
              <a:bodyPr wrap="none" anchor="ctr"/>
              <a:lstStyle/>
              <a:p>
                <a:pPr algn="l"/>
                <a:endParaRPr lang="ru-RU">
                  <a:latin typeface="Georgia" pitchFamily="18" charset="0"/>
                </a:endParaRPr>
              </a:p>
            </p:txBody>
          </p:sp>
          <p:sp>
            <p:nvSpPr>
              <p:cNvPr id="36" name="Freeform 86"/>
              <p:cNvSpPr>
                <a:spLocks/>
              </p:cNvSpPr>
              <p:nvPr/>
            </p:nvSpPr>
            <p:spPr bwMode="auto">
              <a:xfrm>
                <a:off x="275" y="191"/>
                <a:ext cx="161" cy="365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9001"/>
                    </a:schemeClr>
                  </a:gs>
                  <a:gs pos="50000">
                    <a:srgbClr val="0000FF">
                      <a:alpha val="45000"/>
                    </a:srgbClr>
                  </a:gs>
                  <a:gs pos="100000">
                    <a:schemeClr val="bg1">
                      <a:alpha val="49001"/>
                    </a:schemeClr>
                  </a:gs>
                </a:gsLst>
                <a:lin ang="0" scaled="1"/>
              </a:gradFill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pPr algn="l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49216" name="Freeform 87"/>
            <p:cNvSpPr>
              <a:spLocks/>
            </p:cNvSpPr>
            <p:nvPr/>
          </p:nvSpPr>
          <p:spPr bwMode="auto">
            <a:xfrm>
              <a:off x="2638" y="2592"/>
              <a:ext cx="141" cy="1449"/>
            </a:xfrm>
            <a:custGeom>
              <a:avLst/>
              <a:gdLst>
                <a:gd name="T0" fmla="*/ 206 w 206"/>
                <a:gd name="T1" fmla="*/ 2377 h 2377"/>
                <a:gd name="T2" fmla="*/ 86 w 206"/>
                <a:gd name="T3" fmla="*/ 2100 h 2377"/>
                <a:gd name="T4" fmla="*/ 9 w 206"/>
                <a:gd name="T5" fmla="*/ 1200 h 2377"/>
                <a:gd name="T6" fmla="*/ 33 w 206"/>
                <a:gd name="T7" fmla="*/ 0 h 23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"/>
                <a:gd name="T13" fmla="*/ 0 h 2377"/>
                <a:gd name="T14" fmla="*/ 206 w 206"/>
                <a:gd name="T15" fmla="*/ 2377 h 23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217" name="Freeform 88"/>
            <p:cNvSpPr>
              <a:spLocks/>
            </p:cNvSpPr>
            <p:nvPr/>
          </p:nvSpPr>
          <p:spPr bwMode="auto">
            <a:xfrm>
              <a:off x="3630" y="2976"/>
              <a:ext cx="220" cy="1078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218" name="Freeform 89"/>
            <p:cNvSpPr>
              <a:spLocks/>
            </p:cNvSpPr>
            <p:nvPr/>
          </p:nvSpPr>
          <p:spPr bwMode="auto">
            <a:xfrm>
              <a:off x="4623" y="3264"/>
              <a:ext cx="220" cy="790"/>
            </a:xfrm>
            <a:custGeom>
              <a:avLst/>
              <a:gdLst>
                <a:gd name="T0" fmla="*/ 384 w 384"/>
                <a:gd name="T1" fmla="*/ 1248 h 1248"/>
                <a:gd name="T2" fmla="*/ 240 w 384"/>
                <a:gd name="T3" fmla="*/ 1104 h 1248"/>
                <a:gd name="T4" fmla="*/ 96 w 384"/>
                <a:gd name="T5" fmla="*/ 672 h 1248"/>
                <a:gd name="T6" fmla="*/ 0 w 384"/>
                <a:gd name="T7" fmla="*/ 0 h 1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1248"/>
                <a:gd name="T14" fmla="*/ 384 w 384"/>
                <a:gd name="T15" fmla="*/ 1248 h 1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0099FF">
                  <a:alpha val="50195"/>
                </a:srgbClr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67 -0.00232 C 0.44896 -0.00324 0.75625 -0.00417 0.88108 -0.0044 C 1.0059 -0.00463 0.88941 -0.0044 0.89097 -0.0044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" y="-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0" y="333375"/>
            <a:ext cx="8748713" cy="2259013"/>
          </a:xfrm>
        </p:spPr>
        <p:txBody>
          <a:bodyPr/>
          <a:lstStyle/>
          <a:p>
            <a:pPr algn="r"/>
            <a:r>
              <a:rPr lang="ru-RU" sz="2800">
                <a:solidFill>
                  <a:srgbClr val="993300"/>
                </a:solidFill>
              </a:rPr>
              <a:t>Расстояние от Солнца до Меркурия составляет </a:t>
            </a:r>
            <a:br>
              <a:rPr lang="ru-RU" sz="2800">
                <a:solidFill>
                  <a:srgbClr val="993300"/>
                </a:solidFill>
              </a:rPr>
            </a:br>
            <a:r>
              <a:rPr lang="ru-RU" sz="2800">
                <a:solidFill>
                  <a:srgbClr val="993300"/>
                </a:solidFill>
              </a:rPr>
              <a:t>   , а  расстояние от Солнца до Венеры –</a:t>
            </a:r>
            <a:br>
              <a:rPr lang="ru-RU" sz="2800">
                <a:solidFill>
                  <a:srgbClr val="993300"/>
                </a:solidFill>
              </a:rPr>
            </a:br>
            <a:r>
              <a:rPr lang="ru-RU" sz="2800">
                <a:solidFill>
                  <a:srgbClr val="993300"/>
                </a:solidFill>
              </a:rPr>
              <a:t/>
            </a:r>
            <a:br>
              <a:rPr lang="ru-RU" sz="2800">
                <a:solidFill>
                  <a:srgbClr val="993300"/>
                </a:solidFill>
              </a:rPr>
            </a:br>
            <a:r>
              <a:rPr lang="ru-RU" sz="2800">
                <a:solidFill>
                  <a:srgbClr val="993300"/>
                </a:solidFill>
              </a:rPr>
              <a:t>расстояния от Солнца до Земли. Какая</a:t>
            </a:r>
            <a:br>
              <a:rPr lang="ru-RU" sz="2800">
                <a:solidFill>
                  <a:srgbClr val="993300"/>
                </a:solidFill>
              </a:rPr>
            </a:br>
            <a:r>
              <a:rPr lang="ru-RU" sz="2800">
                <a:solidFill>
                  <a:srgbClr val="993300"/>
                </a:solidFill>
              </a:rPr>
              <a:t>планета расположена ближе к Солнцу-</a:t>
            </a:r>
            <a:br>
              <a:rPr lang="ru-RU" sz="2800">
                <a:solidFill>
                  <a:srgbClr val="993300"/>
                </a:solidFill>
              </a:rPr>
            </a:br>
            <a:r>
              <a:rPr lang="ru-RU" sz="2800">
                <a:solidFill>
                  <a:srgbClr val="993300"/>
                </a:solidFill>
              </a:rPr>
              <a:t>     Меркурий или Венера?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611188" y="3429000"/>
          <a:ext cx="1079500" cy="904875"/>
        </p:xfrm>
        <a:graphic>
          <a:graphicData uri="http://schemas.openxmlformats.org/presentationml/2006/ole">
            <p:oleObj spid="_x0000_s57353" name="Формула" r:id="rId3" imgW="469696" imgH="393529" progId="Equation.3">
              <p:embed/>
            </p:oleObj>
          </a:graphicData>
        </a:graphic>
      </p:graphicFrame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2700338" y="3500438"/>
          <a:ext cx="1008062" cy="877887"/>
        </p:xfrm>
        <a:graphic>
          <a:graphicData uri="http://schemas.openxmlformats.org/presentationml/2006/ole">
            <p:oleObj spid="_x0000_s57355" name="Формула" r:id="rId4" imgW="444307" imgH="393529" progId="Equation.3">
              <p:embed/>
            </p:oleObj>
          </a:graphicData>
        </a:graphic>
      </p:graphicFrame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-1044575" y="2997200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1547813" y="4652963"/>
          <a:ext cx="914400" cy="936625"/>
        </p:xfrm>
        <a:graphic>
          <a:graphicData uri="http://schemas.openxmlformats.org/presentationml/2006/ole">
            <p:oleObj spid="_x0000_s57357" name="Формула" r:id="rId5" imgW="380835" imgH="393529" progId="Equation.3">
              <p:embed/>
            </p:oleObj>
          </a:graphicData>
        </a:graphic>
      </p:graphicFrame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468313" y="5805488"/>
            <a:ext cx="31877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993300"/>
                </a:solidFill>
              </a:rPr>
              <a:t>Ответ: ближе Меркурий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62" name="Object 18"/>
          <p:cNvGraphicFramePr>
            <a:graphicFrameLocks noChangeAspect="1"/>
          </p:cNvGraphicFramePr>
          <p:nvPr/>
        </p:nvGraphicFramePr>
        <p:xfrm>
          <a:off x="8664575" y="404813"/>
          <a:ext cx="479425" cy="935037"/>
        </p:xfrm>
        <a:graphic>
          <a:graphicData uri="http://schemas.openxmlformats.org/presentationml/2006/ole">
            <p:oleObj spid="_x0000_s57362" name="Формула" r:id="rId6" imgW="203112" imgH="393529" progId="Equation.3">
              <p:embed/>
            </p:oleObj>
          </a:graphicData>
        </a:graphic>
      </p:graphicFrame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7364" name="Object 20"/>
          <p:cNvGraphicFramePr>
            <a:graphicFrameLocks noChangeAspect="1"/>
          </p:cNvGraphicFramePr>
          <p:nvPr/>
        </p:nvGraphicFramePr>
        <p:xfrm>
          <a:off x="1619250" y="549275"/>
          <a:ext cx="584200" cy="935038"/>
        </p:xfrm>
        <a:graphic>
          <a:graphicData uri="http://schemas.openxmlformats.org/presentationml/2006/ole">
            <p:oleObj spid="_x0000_s57364" name="Формула" r:id="rId7" imgW="152334" imgH="393529" progId="Equation.3">
              <p:embed/>
            </p:oleObj>
          </a:graphicData>
        </a:graphic>
      </p:graphicFrame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1147763" y="2733675"/>
            <a:ext cx="1522412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993300"/>
                </a:solidFill>
              </a:rPr>
              <a:t>Решение</a:t>
            </a:r>
          </a:p>
        </p:txBody>
      </p:sp>
      <p:pic>
        <p:nvPicPr>
          <p:cNvPr id="57368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3068638"/>
            <a:ext cx="4537075" cy="32400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757238" y="333375"/>
            <a:ext cx="9036051" cy="5043488"/>
          </a:xfrm>
          <a:ln>
            <a:solidFill>
              <a:srgbClr val="EAEAEA">
                <a:alpha val="0"/>
              </a:srgbClr>
            </a:solidFill>
          </a:ln>
        </p:spPr>
        <p:txBody>
          <a:bodyPr/>
          <a:lstStyle/>
          <a:p>
            <a:pPr marL="365125" indent="-255588" algn="ctr">
              <a:buFontTx/>
              <a:buNone/>
            </a:pPr>
            <a:endParaRPr lang="ru-RU" sz="4400" b="1" i="1">
              <a:solidFill>
                <a:srgbClr val="783A7A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 algn="ctr">
              <a:buFontTx/>
              <a:buNone/>
            </a:pPr>
            <a:r>
              <a:rPr lang="ru-RU" sz="44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Верно ли </a:t>
            </a:r>
            <a:r>
              <a:rPr lang="ru-RU" sz="40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рассуждение</a:t>
            </a:r>
            <a:r>
              <a:rPr lang="ru-RU" sz="44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125" indent="-255588" algn="ctr">
              <a:buFontTx/>
              <a:buNone/>
            </a:pPr>
            <a:endParaRPr lang="ru-RU" sz="4400" b="1" i="1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125" indent="-255588">
              <a:buFontTx/>
              <a:buNone/>
            </a:pPr>
            <a:r>
              <a:rPr lang="ru-RU" sz="44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                 так как 5</a:t>
            </a:r>
            <a:r>
              <a:rPr lang="en-US" sz="44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3, а 9</a:t>
            </a:r>
            <a:r>
              <a:rPr lang="en-US" sz="44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44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6?</a:t>
            </a:r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55302" name="Формула" r:id="rId3" imgW="114120" imgH="215640" progId="Equation.3">
              <p:embed/>
            </p:oleObj>
          </a:graphicData>
        </a:graphic>
      </p:graphicFrame>
      <p:pic>
        <p:nvPicPr>
          <p:cNvPr id="6158" name="Picture 14" descr="Рисунок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04813"/>
            <a:ext cx="16256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539750" y="2565400"/>
          <a:ext cx="1042988" cy="1295400"/>
        </p:xfrm>
        <a:graphic>
          <a:graphicData uri="http://schemas.openxmlformats.org/presentationml/2006/ole">
            <p:oleObj spid="_x0000_s55305" name="Формула" r:id="rId5" imgW="317225" imgH="39335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971550" y="1484313"/>
            <a:ext cx="6553200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8000">
                    <a:alpha val="52000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Рефлексия</a:t>
            </a:r>
          </a:p>
        </p:txBody>
      </p:sp>
      <p:pic>
        <p:nvPicPr>
          <p:cNvPr id="83971" name="Рисунок 2" descr="gbook0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3000375"/>
            <a:ext cx="31432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" descr="fan_flower_ipad_wallpaper-1024x1024.jpg"/>
          <p:cNvPicPr>
            <a:picLocks noChangeAspect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557338"/>
            <a:ext cx="4525962" cy="4525962"/>
          </a:xfrm>
          <a:noFill/>
        </p:spPr>
      </p:pic>
      <p:pic>
        <p:nvPicPr>
          <p:cNvPr id="44035" name="Содержимое 19" descr="c7f511677bf4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AutoShape 7"/>
          <p:cNvSpPr>
            <a:spLocks noChangeArrowheads="1"/>
          </p:cNvSpPr>
          <p:nvPr/>
        </p:nvSpPr>
        <p:spPr bwMode="auto">
          <a:xfrm>
            <a:off x="3708400" y="188913"/>
            <a:ext cx="1871663" cy="609600"/>
          </a:xfrm>
          <a:prstGeom prst="wedgeRoundRectCallout">
            <a:avLst>
              <a:gd name="adj1" fmla="val -19889"/>
              <a:gd name="adj2" fmla="val 45315"/>
              <a:gd name="adj3" fmla="val 16667"/>
            </a:avLst>
          </a:prstGeom>
          <a:solidFill>
            <a:srgbClr val="4BE37E"/>
          </a:solidFill>
          <a:ln w="9525">
            <a:solidFill>
              <a:srgbClr val="4BE37E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Было интересно…</a:t>
            </a:r>
          </a:p>
        </p:txBody>
      </p:sp>
      <p:sp>
        <p:nvSpPr>
          <p:cNvPr id="44037" name="AutoShape 8"/>
          <p:cNvSpPr>
            <a:spLocks noChangeArrowheads="1"/>
          </p:cNvSpPr>
          <p:nvPr/>
        </p:nvSpPr>
        <p:spPr bwMode="auto">
          <a:xfrm>
            <a:off x="6948488" y="3500438"/>
            <a:ext cx="1800225" cy="609600"/>
          </a:xfrm>
          <a:prstGeom prst="wedgeRoundRectCallout">
            <a:avLst>
              <a:gd name="adj1" fmla="val -13315"/>
              <a:gd name="adj2" fmla="val 39583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Я попробую…</a:t>
            </a:r>
          </a:p>
        </p:txBody>
      </p:sp>
      <p:sp>
        <p:nvSpPr>
          <p:cNvPr id="44038" name="AutoShape 9"/>
          <p:cNvSpPr>
            <a:spLocks noChangeArrowheads="1"/>
          </p:cNvSpPr>
          <p:nvPr/>
        </p:nvSpPr>
        <p:spPr bwMode="auto">
          <a:xfrm>
            <a:off x="6948488" y="2349500"/>
            <a:ext cx="2016125" cy="609600"/>
          </a:xfrm>
          <a:prstGeom prst="wedgeRoundRectCallout">
            <a:avLst>
              <a:gd name="adj1" fmla="val -28426"/>
              <a:gd name="adj2" fmla="val 38542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У меня получилось…</a:t>
            </a:r>
          </a:p>
        </p:txBody>
      </p:sp>
      <p:sp>
        <p:nvSpPr>
          <p:cNvPr id="44039" name="AutoShape 10"/>
          <p:cNvSpPr>
            <a:spLocks noChangeArrowheads="1"/>
          </p:cNvSpPr>
          <p:nvPr/>
        </p:nvSpPr>
        <p:spPr bwMode="auto">
          <a:xfrm>
            <a:off x="5580063" y="692150"/>
            <a:ext cx="1368425" cy="609600"/>
          </a:xfrm>
          <a:prstGeom prst="wedgeRoundRectCallout">
            <a:avLst>
              <a:gd name="adj1" fmla="val -29005"/>
              <a:gd name="adj2" fmla="val 40366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Я смог…</a:t>
            </a:r>
          </a:p>
        </p:txBody>
      </p:sp>
      <p:sp>
        <p:nvSpPr>
          <p:cNvPr id="44040" name="AutoShape 11"/>
          <p:cNvSpPr>
            <a:spLocks noChangeArrowheads="1"/>
          </p:cNvSpPr>
          <p:nvPr/>
        </p:nvSpPr>
        <p:spPr bwMode="auto">
          <a:xfrm>
            <a:off x="7235825" y="4724400"/>
            <a:ext cx="1635125" cy="609600"/>
          </a:xfrm>
          <a:prstGeom prst="wedgeRoundRectCallout">
            <a:avLst>
              <a:gd name="adj1" fmla="val -18931"/>
              <a:gd name="adj2" fmla="val 48958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Меня удивило…</a:t>
            </a:r>
          </a:p>
        </p:txBody>
      </p:sp>
      <p:sp>
        <p:nvSpPr>
          <p:cNvPr id="44041" name="AutoShape 12"/>
          <p:cNvSpPr>
            <a:spLocks noChangeArrowheads="1"/>
          </p:cNvSpPr>
          <p:nvPr/>
        </p:nvSpPr>
        <p:spPr bwMode="auto">
          <a:xfrm>
            <a:off x="5148263" y="5300663"/>
            <a:ext cx="1655762" cy="609600"/>
          </a:xfrm>
          <a:prstGeom prst="wedgeRoundRectCallout">
            <a:avLst>
              <a:gd name="adj1" fmla="val -49810"/>
              <a:gd name="adj2" fmla="val -13801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Я научился…</a:t>
            </a:r>
          </a:p>
        </p:txBody>
      </p:sp>
      <p:sp>
        <p:nvSpPr>
          <p:cNvPr id="44042" name="AutoShape 14"/>
          <p:cNvSpPr>
            <a:spLocks noChangeArrowheads="1"/>
          </p:cNvSpPr>
          <p:nvPr/>
        </p:nvSpPr>
        <p:spPr bwMode="auto">
          <a:xfrm>
            <a:off x="7019925" y="6021388"/>
            <a:ext cx="1944688" cy="609600"/>
          </a:xfrm>
          <a:prstGeom prst="wedgeRoundRectCallout">
            <a:avLst>
              <a:gd name="adj1" fmla="val -35796"/>
              <a:gd name="adj2" fmla="val 46875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Мне захотелось…</a:t>
            </a:r>
          </a:p>
        </p:txBody>
      </p:sp>
      <p:sp>
        <p:nvSpPr>
          <p:cNvPr id="44043" name="AutoShape 15"/>
          <p:cNvSpPr>
            <a:spLocks noChangeArrowheads="1"/>
          </p:cNvSpPr>
          <p:nvPr/>
        </p:nvSpPr>
        <p:spPr bwMode="auto">
          <a:xfrm>
            <a:off x="827088" y="2924175"/>
            <a:ext cx="1296987" cy="609600"/>
          </a:xfrm>
          <a:prstGeom prst="wedgeRoundRectCallout">
            <a:avLst>
              <a:gd name="adj1" fmla="val -30782"/>
              <a:gd name="adj2" fmla="val 46093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Я понял, что…</a:t>
            </a:r>
          </a:p>
        </p:txBody>
      </p:sp>
      <p:sp>
        <p:nvSpPr>
          <p:cNvPr id="44044" name="AutoShape 16"/>
          <p:cNvSpPr>
            <a:spLocks noChangeArrowheads="1"/>
          </p:cNvSpPr>
          <p:nvPr/>
        </p:nvSpPr>
        <p:spPr bwMode="auto">
          <a:xfrm>
            <a:off x="3276600" y="6021388"/>
            <a:ext cx="2303463" cy="609600"/>
          </a:xfrm>
          <a:prstGeom prst="wedgeRoundRectCallout">
            <a:avLst>
              <a:gd name="adj1" fmla="val -23329"/>
              <a:gd name="adj2" fmla="val 48958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Я почувствовал, что…</a:t>
            </a:r>
          </a:p>
        </p:txBody>
      </p:sp>
      <p:sp>
        <p:nvSpPr>
          <p:cNvPr id="44045" name="AutoShape 17"/>
          <p:cNvSpPr>
            <a:spLocks noChangeArrowheads="1"/>
          </p:cNvSpPr>
          <p:nvPr/>
        </p:nvSpPr>
        <p:spPr bwMode="auto">
          <a:xfrm>
            <a:off x="2195513" y="908050"/>
            <a:ext cx="1584325" cy="609600"/>
          </a:xfrm>
          <a:prstGeom prst="wedgeRoundRectCallout">
            <a:avLst>
              <a:gd name="adj1" fmla="val -22444"/>
              <a:gd name="adj2" fmla="val 23440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Было трудно…</a:t>
            </a:r>
          </a:p>
        </p:txBody>
      </p:sp>
      <p:sp>
        <p:nvSpPr>
          <p:cNvPr id="44046" name="AutoShape 18"/>
          <p:cNvSpPr>
            <a:spLocks noChangeArrowheads="1"/>
          </p:cNvSpPr>
          <p:nvPr/>
        </p:nvSpPr>
        <p:spPr bwMode="auto">
          <a:xfrm>
            <a:off x="395288" y="1557338"/>
            <a:ext cx="1728787" cy="609600"/>
          </a:xfrm>
          <a:prstGeom prst="wedgeRoundRectCallout">
            <a:avLst>
              <a:gd name="adj1" fmla="val -27870"/>
              <a:gd name="adj2" fmla="val 49481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Я выполнял задание…</a:t>
            </a:r>
          </a:p>
        </p:txBody>
      </p:sp>
      <p:sp>
        <p:nvSpPr>
          <p:cNvPr id="44047" name="AutoShape 19"/>
          <p:cNvSpPr>
            <a:spLocks noChangeArrowheads="1"/>
          </p:cNvSpPr>
          <p:nvPr/>
        </p:nvSpPr>
        <p:spPr bwMode="auto">
          <a:xfrm>
            <a:off x="611188" y="4076700"/>
            <a:ext cx="1512887" cy="609600"/>
          </a:xfrm>
          <a:prstGeom prst="wedgeRoundRectCallout">
            <a:avLst>
              <a:gd name="adj1" fmla="val -31532"/>
              <a:gd name="adj2" fmla="val 43491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Теперь я смогу…</a:t>
            </a:r>
          </a:p>
        </p:txBody>
      </p:sp>
      <p:sp>
        <p:nvSpPr>
          <p:cNvPr id="44048" name="AutoShape 20"/>
          <p:cNvSpPr>
            <a:spLocks noChangeArrowheads="1"/>
          </p:cNvSpPr>
          <p:nvPr/>
        </p:nvSpPr>
        <p:spPr bwMode="auto">
          <a:xfrm>
            <a:off x="539750" y="5229225"/>
            <a:ext cx="1728788" cy="609600"/>
          </a:xfrm>
          <a:prstGeom prst="wedgeRoundRectCallout">
            <a:avLst>
              <a:gd name="adj1" fmla="val -28056"/>
              <a:gd name="adj2" fmla="val 44792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Я приобрел…</a:t>
            </a:r>
          </a:p>
        </p:txBody>
      </p:sp>
      <p:sp>
        <p:nvSpPr>
          <p:cNvPr id="44049" name="AutoShape 21"/>
          <p:cNvSpPr>
            <a:spLocks noChangeArrowheads="1"/>
          </p:cNvSpPr>
          <p:nvPr/>
        </p:nvSpPr>
        <p:spPr bwMode="auto">
          <a:xfrm>
            <a:off x="539750" y="333375"/>
            <a:ext cx="1655763" cy="609600"/>
          </a:xfrm>
          <a:prstGeom prst="wedgeRoundRectCallout">
            <a:avLst>
              <a:gd name="adj1" fmla="val -24782"/>
              <a:gd name="adj2" fmla="val 44532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Сегодня я узнал.. </a:t>
            </a:r>
          </a:p>
        </p:txBody>
      </p:sp>
      <p:sp>
        <p:nvSpPr>
          <p:cNvPr id="44050" name="AutoShape 22"/>
          <p:cNvSpPr>
            <a:spLocks noChangeArrowheads="1"/>
          </p:cNvSpPr>
          <p:nvPr/>
        </p:nvSpPr>
        <p:spPr bwMode="auto">
          <a:xfrm>
            <a:off x="3924300" y="1268413"/>
            <a:ext cx="1727200" cy="609600"/>
          </a:xfrm>
          <a:prstGeom prst="wedgeRoundRectCallout">
            <a:avLst>
              <a:gd name="adj1" fmla="val -22426"/>
              <a:gd name="adj2" fmla="val 45833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Я научился…</a:t>
            </a:r>
          </a:p>
        </p:txBody>
      </p:sp>
      <p:sp>
        <p:nvSpPr>
          <p:cNvPr id="44051" name="AutoShape 23"/>
          <p:cNvSpPr>
            <a:spLocks noChangeArrowheads="1"/>
          </p:cNvSpPr>
          <p:nvPr/>
        </p:nvSpPr>
        <p:spPr bwMode="auto">
          <a:xfrm>
            <a:off x="539750" y="6021388"/>
            <a:ext cx="2305050" cy="609600"/>
          </a:xfrm>
          <a:prstGeom prst="wedgeRoundRectCallout">
            <a:avLst>
              <a:gd name="adj1" fmla="val 20801"/>
              <a:gd name="adj2" fmla="val 37759"/>
              <a:gd name="adj3" fmla="val 16667"/>
            </a:avLst>
          </a:prstGeom>
          <a:solidFill>
            <a:srgbClr val="4BE37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Урок дал мне для жизни……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345362" cy="1511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Домашнее задание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348038" y="2420938"/>
            <a:ext cx="4762500" cy="5191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№ 520(2,4) ,523(1,4), 528(2)</a:t>
            </a:r>
          </a:p>
        </p:txBody>
      </p:sp>
      <p:pic>
        <p:nvPicPr>
          <p:cNvPr id="41991" name="Picture 8" descr="AG0031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500438"/>
            <a:ext cx="35290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908050"/>
          </a:xfrm>
        </p:spPr>
        <p:txBody>
          <a:bodyPr>
            <a:normAutofit/>
          </a:bodyPr>
          <a:lstStyle/>
          <a:p>
            <a:r>
              <a:rPr lang="ru-RU" sz="3600" b="1" i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692150"/>
            <a:ext cx="8434388" cy="5040313"/>
          </a:xfrm>
        </p:spPr>
        <p:txBody>
          <a:bodyPr>
            <a:normAutofit/>
          </a:bodyPr>
          <a:lstStyle/>
          <a:p>
            <a:pPr marL="365125" indent="-255588"/>
            <a:r>
              <a:rPr lang="ru-RU">
                <a:latin typeface="Times New Roman" pitchFamily="18" charset="0"/>
                <a:cs typeface="Times New Roman" pitchFamily="18" charset="0"/>
              </a:rPr>
              <a:t>«Математика 5»,Г. К. Муравин, О. В. Муравина.</a:t>
            </a:r>
          </a:p>
          <a:p>
            <a:pPr marL="365125" indent="-255588"/>
            <a:r>
              <a:rPr lang="ru-RU">
                <a:latin typeface="Times New Roman" pitchFamily="18" charset="0"/>
                <a:cs typeface="Times New Roman" pitchFamily="18" charset="0"/>
              </a:rPr>
              <a:t>«Математика 5» Часть 2. Методические рекомендации к учебнику Г. К. Муравин, О. В. Муравина. «Математика 5»,</a:t>
            </a:r>
          </a:p>
          <a:p>
            <a:pPr marL="365125" indent="-255588"/>
            <a:r>
              <a:rPr lang="ru-RU">
                <a:latin typeface="Times New Roman" pitchFamily="18" charset="0"/>
                <a:cs typeface="Times New Roman" pitchFamily="18" charset="0"/>
              </a:rPr>
              <a:t>идея шторки на слайдах 11 и картинки взяты у Савченко Е.М;</a:t>
            </a:r>
          </a:p>
          <a:p>
            <a:pPr marL="365125" indent="-255588"/>
            <a:r>
              <a:rPr lang="ru-RU">
                <a:latin typeface="Times New Roman" pitchFamily="18" charset="0"/>
                <a:cs typeface="Times New Roman" pitchFamily="18" charset="0"/>
              </a:rPr>
              <a:t>Ресурсы интернета</a:t>
            </a:r>
          </a:p>
          <a:p>
            <a:pPr marL="365125" indent="-255588"/>
            <a:r>
              <a:rPr lang="ru-RU"/>
              <a:t>http://nifiga-sebe.ru/index.php?newsid=851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365125" indent="-255588"/>
            <a:r>
              <a:rPr lang="ru-RU"/>
              <a:t>http://tvm.21419s03.edusite.ru/p16aa1.html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marL="365125" indent="-255588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42988" y="404813"/>
            <a:ext cx="7561262" cy="21891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rgbClr val="C81704"/>
                </a:solidFill>
              </a:rPr>
              <a:t>Правило сравнения дробей с одинаковыми числителями</a:t>
            </a:r>
          </a:p>
          <a:p>
            <a:pPr>
              <a:spcBef>
                <a:spcPct val="20000"/>
              </a:spcBef>
            </a:pPr>
            <a:r>
              <a:rPr lang="ru-RU" sz="2800" b="1" i="1">
                <a:solidFill>
                  <a:srgbClr val="12B2BA"/>
                </a:solidFill>
              </a:rPr>
              <a:t>Из двух дробей с одинаковыми числителями , та дробь больше, знаменатель которой меньше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187450" y="3213100"/>
            <a:ext cx="7416800" cy="2895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81704"/>
                </a:solidFill>
              </a:rPr>
              <a:t>Правило сравнения дробей с одинаковыми знаменателями</a:t>
            </a:r>
          </a:p>
          <a:p>
            <a:endParaRPr lang="ru-RU" sz="2400" b="1">
              <a:solidFill>
                <a:srgbClr val="C81704"/>
              </a:solidFill>
            </a:endParaRPr>
          </a:p>
          <a:p>
            <a:r>
              <a:rPr lang="ru-RU" sz="2800" b="1" i="1">
                <a:solidFill>
                  <a:srgbClr val="12B2BA"/>
                </a:solidFill>
              </a:rPr>
              <a:t>Из двух дробей с одинаковыми знаменателями ,</a:t>
            </a:r>
          </a:p>
          <a:p>
            <a:r>
              <a:rPr lang="ru-RU" sz="2800" b="1" i="1">
                <a:solidFill>
                  <a:srgbClr val="12B2BA"/>
                </a:solidFill>
              </a:rPr>
              <a:t>та дробь больше, числитель которой больше</a:t>
            </a:r>
          </a:p>
        </p:txBody>
      </p:sp>
      <p:pic>
        <p:nvPicPr>
          <p:cNvPr id="7174" name="Picture 6" descr="SCRIBE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1428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Математический диктант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68313" y="1628775"/>
            <a:ext cx="4175125" cy="2232025"/>
          </a:xfrm>
        </p:spPr>
        <p:txBody>
          <a:bodyPr/>
          <a:lstStyle/>
          <a:p>
            <a:r>
              <a:rPr lang="ru-RU" b="1">
                <a:solidFill>
                  <a:srgbClr val="0066FF"/>
                </a:solidFill>
              </a:rPr>
              <a:t>1) Сравните:</a:t>
            </a:r>
          </a:p>
          <a:p>
            <a:pPr>
              <a:buFontTx/>
              <a:buNone/>
            </a:pPr>
            <a:r>
              <a:rPr lang="ru-RU" sz="2400" b="1"/>
              <a:t>а) </a:t>
            </a:r>
            <a:r>
              <a:rPr lang="ru-RU" sz="2800"/>
              <a:t>5000045  и  567985</a:t>
            </a:r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r>
              <a:rPr lang="ru-RU" sz="2400" b="1"/>
              <a:t>б)</a:t>
            </a:r>
          </a:p>
          <a:p>
            <a:pPr>
              <a:buFontTx/>
              <a:buNone/>
            </a:pPr>
            <a:endParaRPr lang="ru-RU" sz="2400" b="1"/>
          </a:p>
          <a:p>
            <a:pPr>
              <a:buFontTx/>
              <a:buNone/>
            </a:pPr>
            <a:endParaRPr lang="ru-RU" sz="2400" b="1"/>
          </a:p>
          <a:p>
            <a:pPr>
              <a:buFontTx/>
              <a:buNone/>
            </a:pPr>
            <a:endParaRPr lang="ru-RU" sz="2400" b="1"/>
          </a:p>
          <a:p>
            <a:pPr>
              <a:buFontTx/>
              <a:buNone/>
            </a:pPr>
            <a:r>
              <a:rPr lang="ru-RU" sz="2400" b="1"/>
              <a:t>в)</a:t>
            </a:r>
          </a:p>
          <a:p>
            <a:pPr>
              <a:buFontTx/>
              <a:buNone/>
            </a:pPr>
            <a:endParaRPr lang="ru-RU" sz="2400" b="1"/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3438" y="1557338"/>
            <a:ext cx="4038600" cy="2978150"/>
          </a:xfrm>
        </p:spPr>
        <p:txBody>
          <a:bodyPr/>
          <a:lstStyle/>
          <a:p>
            <a:pPr>
              <a:buFontTx/>
              <a:buNone/>
            </a:pPr>
            <a:endParaRPr lang="ru-RU" sz="2400" b="1"/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/>
              <a:t>г)</a:t>
            </a:r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/>
              <a:t>д) </a:t>
            </a:r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/>
              <a:t>е)</a:t>
            </a:r>
          </a:p>
        </p:txBody>
      </p:sp>
      <p:graphicFrame>
        <p:nvGraphicFramePr>
          <p:cNvPr id="13327" name="Object 15"/>
          <p:cNvGraphicFramePr>
            <a:graphicFrameLocks noChangeAspect="1"/>
          </p:cNvGraphicFramePr>
          <p:nvPr>
            <p:ph sz="quarter" idx="3"/>
          </p:nvPr>
        </p:nvGraphicFramePr>
        <p:xfrm>
          <a:off x="1042988" y="2708275"/>
          <a:ext cx="1657350" cy="1008063"/>
        </p:xfrm>
        <a:graphic>
          <a:graphicData uri="http://schemas.openxmlformats.org/presentationml/2006/ole">
            <p:oleObj spid="_x0000_s13327" name="Формула" r:id="rId3" imgW="647640" imgH="393480" progId="Equation.3">
              <p:embed/>
            </p:oleObj>
          </a:graphicData>
        </a:graphic>
      </p:graphicFrame>
      <p:graphicFrame>
        <p:nvGraphicFramePr>
          <p:cNvPr id="13329" name="Object 17"/>
          <p:cNvGraphicFramePr>
            <a:graphicFrameLocks noChangeAspect="1"/>
          </p:cNvGraphicFramePr>
          <p:nvPr>
            <p:ph sz="quarter" idx="4"/>
          </p:nvPr>
        </p:nvGraphicFramePr>
        <p:xfrm>
          <a:off x="1258888" y="4221163"/>
          <a:ext cx="1368425" cy="1060450"/>
        </p:xfrm>
        <a:graphic>
          <a:graphicData uri="http://schemas.openxmlformats.org/presentationml/2006/ole">
            <p:oleObj spid="_x0000_s13329" name="Формула" r:id="rId4" imgW="507960" imgH="393480" progId="Equation.3">
              <p:embed/>
            </p:oleObj>
          </a:graphicData>
        </a:graphic>
      </p:graphicFrame>
      <p:graphicFrame>
        <p:nvGraphicFramePr>
          <p:cNvPr id="13331" name="Object 19"/>
          <p:cNvGraphicFramePr>
            <a:graphicFrameLocks noChangeAspect="1"/>
          </p:cNvGraphicFramePr>
          <p:nvPr/>
        </p:nvGraphicFramePr>
        <p:xfrm>
          <a:off x="5724525" y="2565400"/>
          <a:ext cx="1439863" cy="874713"/>
        </p:xfrm>
        <a:graphic>
          <a:graphicData uri="http://schemas.openxmlformats.org/presentationml/2006/ole">
            <p:oleObj spid="_x0000_s13331" name="Формула" r:id="rId5" imgW="647640" imgH="393480" progId="Equation.3">
              <p:embed/>
            </p:oleObj>
          </a:graphicData>
        </a:graphic>
      </p:graphicFrame>
      <p:graphicFrame>
        <p:nvGraphicFramePr>
          <p:cNvPr id="13332" name="Object 20"/>
          <p:cNvGraphicFramePr>
            <a:graphicFrameLocks noChangeAspect="1"/>
          </p:cNvGraphicFramePr>
          <p:nvPr/>
        </p:nvGraphicFramePr>
        <p:xfrm>
          <a:off x="5724525" y="3860800"/>
          <a:ext cx="2160588" cy="1009650"/>
        </p:xfrm>
        <a:graphic>
          <a:graphicData uri="http://schemas.openxmlformats.org/presentationml/2006/ole">
            <p:oleObj spid="_x0000_s13332" name="Формула" r:id="rId6" imgW="1028520" imgH="393480" progId="Equation.3">
              <p:embed/>
            </p:oleObj>
          </a:graphicData>
        </a:graphic>
      </p:graphicFrame>
      <p:graphicFrame>
        <p:nvGraphicFramePr>
          <p:cNvPr id="13333" name="Object 21"/>
          <p:cNvGraphicFramePr>
            <a:graphicFrameLocks noChangeAspect="1"/>
          </p:cNvGraphicFramePr>
          <p:nvPr/>
        </p:nvGraphicFramePr>
        <p:xfrm>
          <a:off x="5724525" y="5084763"/>
          <a:ext cx="2736850" cy="1062037"/>
        </p:xfrm>
        <a:graphic>
          <a:graphicData uri="http://schemas.openxmlformats.org/presentationml/2006/ole">
            <p:oleObj spid="_x0000_s13333" name="Формула" r:id="rId7" imgW="10792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6246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Устная работа</a:t>
            </a:r>
          </a:p>
        </p:txBody>
      </p:sp>
      <p:graphicFrame>
        <p:nvGraphicFramePr>
          <p:cNvPr id="6168" name="Object 24"/>
          <p:cNvGraphicFramePr>
            <a:graphicFrameLocks noChangeAspect="1"/>
          </p:cNvGraphicFramePr>
          <p:nvPr>
            <p:ph/>
          </p:nvPr>
        </p:nvGraphicFramePr>
        <p:xfrm>
          <a:off x="3924300" y="2276475"/>
          <a:ext cx="1028700" cy="1943100"/>
        </p:xfrm>
        <a:graphic>
          <a:graphicData uri="http://schemas.openxmlformats.org/presentationml/2006/ole">
            <p:oleObj spid="_x0000_s6168" name="Формула" r:id="rId3" imgW="114120" imgH="215640" progId="Equation.3">
              <p:embed/>
            </p:oleObj>
          </a:graphicData>
        </a:graphic>
      </p:graphicFrame>
      <p:graphicFrame>
        <p:nvGraphicFramePr>
          <p:cNvPr id="6179" name="Object 35"/>
          <p:cNvGraphicFramePr>
            <a:graphicFrameLocks noChangeAspect="1"/>
          </p:cNvGraphicFramePr>
          <p:nvPr/>
        </p:nvGraphicFramePr>
        <p:xfrm>
          <a:off x="611188" y="2205038"/>
          <a:ext cx="5905500" cy="998537"/>
        </p:xfrm>
        <a:graphic>
          <a:graphicData uri="http://schemas.openxmlformats.org/presentationml/2006/ole">
            <p:oleObj spid="_x0000_s6179" name="Формула" r:id="rId4" imgW="2311400" imgH="393700" progId="Equation.3">
              <p:embed/>
            </p:oleObj>
          </a:graphicData>
        </a:graphic>
      </p:graphicFrame>
      <p:graphicFrame>
        <p:nvGraphicFramePr>
          <p:cNvPr id="6178" name="Object 34"/>
          <p:cNvGraphicFramePr>
            <a:graphicFrameLocks noChangeAspect="1"/>
          </p:cNvGraphicFramePr>
          <p:nvPr/>
        </p:nvGraphicFramePr>
        <p:xfrm>
          <a:off x="684213" y="3716338"/>
          <a:ext cx="4895850" cy="1052512"/>
        </p:xfrm>
        <a:graphic>
          <a:graphicData uri="http://schemas.openxmlformats.org/presentationml/2006/ole">
            <p:oleObj spid="_x0000_s6178" name="Формула" r:id="rId5" imgW="1815312" imgH="393529" progId="Equation.3">
              <p:embed/>
            </p:oleObj>
          </a:graphicData>
        </a:graphic>
      </p:graphicFrame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468313" y="1052513"/>
            <a:ext cx="7848600" cy="13731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ru-RU" sz="2800" b="1" i="1">
                <a:solidFill>
                  <a:srgbClr val="993300"/>
                </a:solidFill>
                <a:cs typeface="Times New Roman" pitchFamily="18" charset="0"/>
              </a:rPr>
              <a:t>Вставьте числа так, чтобы получились </a:t>
            </a:r>
            <a:endParaRPr lang="ru-RU" sz="2800" b="1" i="1">
              <a:solidFill>
                <a:srgbClr val="993300"/>
              </a:solidFill>
            </a:endParaRPr>
          </a:p>
          <a:p>
            <a:pPr marL="342900" indent="-342900" algn="l"/>
            <a:r>
              <a:rPr lang="ru-RU" sz="2800" b="1" i="1">
                <a:solidFill>
                  <a:srgbClr val="993300"/>
                </a:solidFill>
                <a:cs typeface="Times New Roman" pitchFamily="18" charset="0"/>
              </a:rPr>
              <a:t>равными дроби:</a:t>
            </a:r>
            <a:endParaRPr lang="ru-RU" sz="2800" b="1" i="1">
              <a:solidFill>
                <a:srgbClr val="993300"/>
              </a:solidFill>
            </a:endParaRPr>
          </a:p>
          <a:p>
            <a:pPr marL="342900" indent="-342900" algn="l" eaLnBrk="0" hangingPunct="0"/>
            <a:endParaRPr lang="ru-RU" sz="2800" b="1" i="1">
              <a:solidFill>
                <a:srgbClr val="993300"/>
              </a:solidFill>
            </a:endParaRPr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0" y="57308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0" y="963613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0" y="2293938"/>
            <a:ext cx="441325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200">
                <a:cs typeface="Times New Roman" pitchFamily="18" charset="0"/>
              </a:rPr>
              <a:t>      </a:t>
            </a:r>
            <a:endParaRPr lang="ru-RU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0" y="2959100"/>
            <a:ext cx="1127125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200">
                <a:cs typeface="Times New Roman" pitchFamily="18" charset="0"/>
              </a:rPr>
              <a:t>                      </a:t>
            </a:r>
            <a:endParaRPr lang="ru-RU"/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0" y="3624263"/>
            <a:ext cx="569913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200">
                <a:cs typeface="Times New Roman" pitchFamily="18" charset="0"/>
              </a:rPr>
              <a:t>         </a:t>
            </a:r>
            <a:endParaRPr lang="ru-RU"/>
          </a:p>
        </p:txBody>
      </p:sp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0" y="4797425"/>
            <a:ext cx="1298575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200">
                <a:cs typeface="Times New Roman" pitchFamily="18" charset="0"/>
              </a:rPr>
              <a:t>                          </a:t>
            </a:r>
            <a:endParaRPr lang="ru-RU"/>
          </a:p>
        </p:txBody>
      </p:sp>
      <p:sp>
        <p:nvSpPr>
          <p:cNvPr id="6188" name="Rectangle 44"/>
          <p:cNvSpPr>
            <a:spLocks noChangeArrowheads="1"/>
          </p:cNvSpPr>
          <p:nvPr/>
        </p:nvSpPr>
        <p:spPr bwMode="auto">
          <a:xfrm>
            <a:off x="0" y="4954588"/>
            <a:ext cx="569913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200">
                <a:cs typeface="Times New Roman" pitchFamily="18" charset="0"/>
              </a:rPr>
              <a:t>         </a:t>
            </a:r>
            <a:endParaRPr lang="ru-RU"/>
          </a:p>
        </p:txBody>
      </p:sp>
      <p:sp>
        <p:nvSpPr>
          <p:cNvPr id="6190" name="Rectangle 46"/>
          <p:cNvSpPr>
            <a:spLocks noChangeArrowheads="1"/>
          </p:cNvSpPr>
          <p:nvPr/>
        </p:nvSpPr>
        <p:spPr bwMode="auto">
          <a:xfrm>
            <a:off x="0" y="6284913"/>
            <a:ext cx="655638" cy="2746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200">
                <a:cs typeface="Times New Roman" pitchFamily="18" charset="0"/>
              </a:rPr>
              <a:t>           </a:t>
            </a:r>
            <a:endParaRPr lang="ru-RU"/>
          </a:p>
        </p:txBody>
      </p:sp>
      <p:sp>
        <p:nvSpPr>
          <p:cNvPr id="6191" name="Rectangle 47"/>
          <p:cNvSpPr>
            <a:spLocks noChangeArrowheads="1"/>
          </p:cNvSpPr>
          <p:nvPr/>
        </p:nvSpPr>
        <p:spPr bwMode="auto">
          <a:xfrm>
            <a:off x="0" y="6950075"/>
            <a:ext cx="469900" cy="2746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sz="1200">
                <a:cs typeface="Times New Roman" pitchFamily="18" charset="0"/>
              </a:rPr>
              <a:t>      </a:t>
            </a:r>
            <a:r>
              <a:rPr lang="ru-RU" sz="800"/>
              <a:t> </a:t>
            </a:r>
            <a:endParaRPr lang="ru-RU"/>
          </a:p>
        </p:txBody>
      </p:sp>
      <p:sp>
        <p:nvSpPr>
          <p:cNvPr id="6193" name="Rectangle 4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92" name="Object 48"/>
          <p:cNvGraphicFramePr>
            <a:graphicFrameLocks noChangeAspect="1"/>
          </p:cNvGraphicFramePr>
          <p:nvPr/>
        </p:nvGraphicFramePr>
        <p:xfrm>
          <a:off x="755650" y="5445125"/>
          <a:ext cx="4752975" cy="1031875"/>
        </p:xfrm>
        <a:graphic>
          <a:graphicData uri="http://schemas.openxmlformats.org/presentationml/2006/ole">
            <p:oleObj spid="_x0000_s6192" name="Формула" r:id="rId6" imgW="1803400" imgH="393700" progId="Equation.3">
              <p:embed/>
            </p:oleObj>
          </a:graphicData>
        </a:graphic>
      </p:graphicFrame>
      <p:pic>
        <p:nvPicPr>
          <p:cNvPr id="6194" name="Picture 5" descr="dd36efffaa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2997200"/>
            <a:ext cx="214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635375" y="476250"/>
            <a:ext cx="4572000" cy="11604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993300"/>
                </a:solidFill>
              </a:rPr>
              <a:t>2. Сравните дроби:</a:t>
            </a:r>
          </a:p>
          <a:p>
            <a:pPr eaLnBrk="0" hangingPunct="0">
              <a:spcBef>
                <a:spcPct val="50000"/>
              </a:spcBef>
            </a:pPr>
            <a:endParaRPr lang="ru-RU" sz="2800" b="1" i="1">
              <a:solidFill>
                <a:srgbClr val="993300"/>
              </a:solidFill>
            </a:endParaRP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3203575" y="1484313"/>
          <a:ext cx="431800" cy="1114425"/>
        </p:xfrm>
        <a:graphic>
          <a:graphicData uri="http://schemas.openxmlformats.org/presentationml/2006/ole">
            <p:oleObj spid="_x0000_s25605" name="Формула" r:id="rId3" imgW="152334" imgH="393529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ph sz="quarter" idx="2"/>
          </p:nvPr>
        </p:nvGraphicFramePr>
        <p:xfrm>
          <a:off x="4427538" y="1557338"/>
          <a:ext cx="403225" cy="1041400"/>
        </p:xfrm>
        <a:graphic>
          <a:graphicData uri="http://schemas.openxmlformats.org/presentationml/2006/ole">
            <p:oleObj spid="_x0000_s25607" name="Формула" r:id="rId4" imgW="152334" imgH="393529" progId="Equation.3">
              <p:embed/>
            </p:oleObj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6443663" y="1484313"/>
          <a:ext cx="417512" cy="1079500"/>
        </p:xfrm>
        <a:graphic>
          <a:graphicData uri="http://schemas.openxmlformats.org/presentationml/2006/ole">
            <p:oleObj spid="_x0000_s25610" name="Формула" r:id="rId5" imgW="152334" imgH="393529" progId="Equation.3">
              <p:embed/>
            </p:oleObj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7956550" y="1484313"/>
          <a:ext cx="390525" cy="1008062"/>
        </p:xfrm>
        <a:graphic>
          <a:graphicData uri="http://schemas.openxmlformats.org/presentationml/2006/ole">
            <p:oleObj spid="_x0000_s25613" name="Формула" r:id="rId6" imgW="152334" imgH="393529" progId="Equation.3">
              <p:embed/>
            </p:oleObj>
          </a:graphicData>
        </a:graphic>
      </p:graphicFrame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900113" y="4149725"/>
          <a:ext cx="365125" cy="936625"/>
        </p:xfrm>
        <a:graphic>
          <a:graphicData uri="http://schemas.openxmlformats.org/presentationml/2006/ole">
            <p:oleObj spid="_x0000_s25616" name="Формула" r:id="rId7" imgW="152334" imgH="393529" progId="Equation.3">
              <p:embed/>
            </p:oleObj>
          </a:graphicData>
        </a:graphic>
      </p:graphicFrame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2124075" y="4149725"/>
          <a:ext cx="366713" cy="935038"/>
        </p:xfrm>
        <a:graphic>
          <a:graphicData uri="http://schemas.openxmlformats.org/presentationml/2006/ole">
            <p:oleObj spid="_x0000_s25617" name="Формула" r:id="rId8" imgW="152334" imgH="393529" progId="Equation.3">
              <p:embed/>
            </p:oleObj>
          </a:graphicData>
        </a:graphic>
      </p:graphicFrame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5219700" y="4221163"/>
          <a:ext cx="484188" cy="863600"/>
        </p:xfrm>
        <a:graphic>
          <a:graphicData uri="http://schemas.openxmlformats.org/presentationml/2006/ole">
            <p:oleObj spid="_x0000_s25618" name="Формула" r:id="rId9" imgW="215713" imgH="393359" progId="Equation.3">
              <p:embed/>
            </p:oleObj>
          </a:graphicData>
        </a:graphic>
      </p:graphicFrame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7164388" y="4221163"/>
          <a:ext cx="484187" cy="865187"/>
        </p:xfrm>
        <a:graphic>
          <a:graphicData uri="http://schemas.openxmlformats.org/presentationml/2006/ole">
            <p:oleObj spid="_x0000_s25619" name="Формула" r:id="rId10" imgW="215713" imgH="393359" progId="Equation.3">
              <p:embed/>
            </p:oleObj>
          </a:graphicData>
        </a:graphic>
      </p:graphicFrame>
      <p:pic>
        <p:nvPicPr>
          <p:cNvPr id="25621" name="Picture 5" descr="dd36efffaa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825" y="0"/>
            <a:ext cx="214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3203575" y="2673350"/>
          <a:ext cx="1512888" cy="1135063"/>
        </p:xfrm>
        <a:graphic>
          <a:graphicData uri="http://schemas.openxmlformats.org/presentationml/2006/ole">
            <p:oleObj spid="_x0000_s25622" name="Формула" r:id="rId12" imgW="317160" imgH="393480" progId="Equation.3">
              <p:embed/>
            </p:oleObj>
          </a:graphicData>
        </a:graphic>
      </p:graphicFrame>
      <p:graphicFrame>
        <p:nvGraphicFramePr>
          <p:cNvPr id="25623" name="Object 23"/>
          <p:cNvGraphicFramePr>
            <a:graphicFrameLocks noChangeAspect="1"/>
          </p:cNvGraphicFramePr>
          <p:nvPr/>
        </p:nvGraphicFramePr>
        <p:xfrm>
          <a:off x="6873875" y="2565400"/>
          <a:ext cx="1443038" cy="1223963"/>
        </p:xfrm>
        <a:graphic>
          <a:graphicData uri="http://schemas.openxmlformats.org/presentationml/2006/ole">
            <p:oleObj spid="_x0000_s25623" name="Формула" r:id="rId13" imgW="330120" imgH="393480" progId="Equation.3">
              <p:embed/>
            </p:oleObj>
          </a:graphicData>
        </a:graphic>
      </p:graphicFrame>
      <p:graphicFrame>
        <p:nvGraphicFramePr>
          <p:cNvPr id="25624" name="Object 24"/>
          <p:cNvGraphicFramePr>
            <a:graphicFrameLocks noChangeAspect="1"/>
          </p:cNvGraphicFramePr>
          <p:nvPr/>
        </p:nvGraphicFramePr>
        <p:xfrm>
          <a:off x="4787900" y="5373688"/>
          <a:ext cx="906463" cy="1081087"/>
        </p:xfrm>
        <a:graphic>
          <a:graphicData uri="http://schemas.openxmlformats.org/presentationml/2006/ole">
            <p:oleObj spid="_x0000_s25624" name="Формула" r:id="rId14" imgW="330120" imgH="393480" progId="Equation.3">
              <p:embed/>
            </p:oleObj>
          </a:graphicData>
        </a:graphic>
      </p:graphicFrame>
      <p:graphicFrame>
        <p:nvGraphicFramePr>
          <p:cNvPr id="25625" name="Object 25"/>
          <p:cNvGraphicFramePr>
            <a:graphicFrameLocks noChangeAspect="1"/>
          </p:cNvGraphicFramePr>
          <p:nvPr/>
        </p:nvGraphicFramePr>
        <p:xfrm>
          <a:off x="6804025" y="5373688"/>
          <a:ext cx="869950" cy="1079500"/>
        </p:xfrm>
        <a:graphic>
          <a:graphicData uri="http://schemas.openxmlformats.org/presentationml/2006/ole">
            <p:oleObj spid="_x0000_s25625" name="Формула" r:id="rId15" imgW="317160" imgH="393480" progId="Equation.3">
              <p:embed/>
            </p:oleObj>
          </a:graphicData>
        </a:graphic>
      </p:graphicFrame>
      <p:graphicFrame>
        <p:nvGraphicFramePr>
          <p:cNvPr id="25627" name="Object 27"/>
          <p:cNvGraphicFramePr>
            <a:graphicFrameLocks noChangeAspect="1"/>
          </p:cNvGraphicFramePr>
          <p:nvPr/>
        </p:nvGraphicFramePr>
        <p:xfrm>
          <a:off x="1116013" y="5373688"/>
          <a:ext cx="1152525" cy="1038225"/>
        </p:xfrm>
        <a:graphic>
          <a:graphicData uri="http://schemas.openxmlformats.org/presentationml/2006/ole">
            <p:oleObj spid="_x0000_s25627" name="Формула" r:id="rId16" imgW="482400" imgH="393480" progId="Equation.3">
              <p:embed/>
            </p:oleObj>
          </a:graphicData>
        </a:graphic>
      </p:graphicFrame>
      <p:graphicFrame>
        <p:nvGraphicFramePr>
          <p:cNvPr id="25628" name="Object 28"/>
          <p:cNvGraphicFramePr>
            <a:graphicFrameLocks noChangeAspect="1"/>
          </p:cNvGraphicFramePr>
          <p:nvPr/>
        </p:nvGraphicFramePr>
        <p:xfrm>
          <a:off x="3851275" y="1844675"/>
          <a:ext cx="290513" cy="576263"/>
        </p:xfrm>
        <a:graphic>
          <a:graphicData uri="http://schemas.openxmlformats.org/presentationml/2006/ole">
            <p:oleObj spid="_x0000_s25628" name="Формула" r:id="rId17" imgW="101520" imgH="203040" progId="Equation.3">
              <p:embed/>
            </p:oleObj>
          </a:graphicData>
        </a:graphic>
      </p:graphicFrame>
      <p:graphicFrame>
        <p:nvGraphicFramePr>
          <p:cNvPr id="25629" name="Object 29"/>
          <p:cNvGraphicFramePr>
            <a:graphicFrameLocks noChangeAspect="1"/>
          </p:cNvGraphicFramePr>
          <p:nvPr/>
        </p:nvGraphicFramePr>
        <p:xfrm>
          <a:off x="7307263" y="1773238"/>
          <a:ext cx="255587" cy="503237"/>
        </p:xfrm>
        <a:graphic>
          <a:graphicData uri="http://schemas.openxmlformats.org/presentationml/2006/ole">
            <p:oleObj spid="_x0000_s25629" name="Формула" r:id="rId18" imgW="101520" imgH="203040" progId="Equation.3">
              <p:embed/>
            </p:oleObj>
          </a:graphicData>
        </a:graphic>
      </p:graphicFrame>
      <p:graphicFrame>
        <p:nvGraphicFramePr>
          <p:cNvPr id="25630" name="Object 30"/>
          <p:cNvGraphicFramePr>
            <a:graphicFrameLocks noChangeAspect="1"/>
          </p:cNvGraphicFramePr>
          <p:nvPr/>
        </p:nvGraphicFramePr>
        <p:xfrm>
          <a:off x="1547813" y="4365625"/>
          <a:ext cx="254000" cy="504825"/>
        </p:xfrm>
        <a:graphic>
          <a:graphicData uri="http://schemas.openxmlformats.org/presentationml/2006/ole">
            <p:oleObj spid="_x0000_s25630" name="Формула" r:id="rId19" imgW="101520" imgH="203040" progId="Equation.3">
              <p:embed/>
            </p:oleObj>
          </a:graphicData>
        </a:graphic>
      </p:graphicFrame>
      <p:graphicFrame>
        <p:nvGraphicFramePr>
          <p:cNvPr id="25632" name="Object 32"/>
          <p:cNvGraphicFramePr>
            <a:graphicFrameLocks noChangeAspect="1"/>
          </p:cNvGraphicFramePr>
          <p:nvPr/>
        </p:nvGraphicFramePr>
        <p:xfrm>
          <a:off x="6300788" y="4508500"/>
          <a:ext cx="254000" cy="504825"/>
        </p:xfrm>
        <a:graphic>
          <a:graphicData uri="http://schemas.openxmlformats.org/presentationml/2006/ole">
            <p:oleObj spid="_x0000_s25632" name="Формула" r:id="rId20" imgW="1015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1. В чем особенность данных дробей по сравнению с изученными случаями?</a:t>
            </a:r>
          </a:p>
          <a:p>
            <a:pPr>
              <a:lnSpc>
                <a:spcPct val="90000"/>
              </a:lnSpc>
            </a:pPr>
            <a:r>
              <a:rPr lang="ru-RU" sz="2800"/>
              <a:t>2. Как вы предлагаете сравнивать дроби с разными числителями и знаменателями?</a:t>
            </a:r>
          </a:p>
          <a:p>
            <a:pPr>
              <a:lnSpc>
                <a:spcPct val="90000"/>
              </a:lnSpc>
            </a:pPr>
            <a:r>
              <a:rPr lang="ru-RU" sz="2800"/>
              <a:t>3. Могут ли нам помочь результаты задания 1?</a:t>
            </a:r>
          </a:p>
          <a:p>
            <a:pPr>
              <a:lnSpc>
                <a:spcPct val="90000"/>
              </a:lnSpc>
            </a:pPr>
            <a:r>
              <a:rPr lang="ru-RU" sz="2800"/>
              <a:t>4. Какой общий знаменатель выбрать для двух первых дробей?</a:t>
            </a:r>
          </a:p>
          <a:p>
            <a:pPr>
              <a:lnSpc>
                <a:spcPct val="90000"/>
              </a:lnSpc>
            </a:pPr>
            <a:r>
              <a:rPr lang="ru-RU" sz="2800"/>
              <a:t>5. На что умножить числитель первой и второй дроби?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5834062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Ответьте на вопросы</a:t>
            </a:r>
          </a:p>
        </p:txBody>
      </p:sp>
      <p:pic>
        <p:nvPicPr>
          <p:cNvPr id="6158" name="Picture 1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0"/>
            <a:ext cx="16256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ru-RU"/>
              <a:t>6.  К какому способу сравнения дробей мы пришли?</a:t>
            </a:r>
          </a:p>
          <a:p>
            <a:r>
              <a:rPr lang="ru-RU"/>
              <a:t>7. Можем ли мы дроби привести к дробям с равными числителями?</a:t>
            </a:r>
          </a:p>
          <a:p>
            <a:r>
              <a:rPr lang="ru-RU"/>
              <a:t>8. При сравнении второй пары дробей приведите их к общему числителю и общему знаменателю. Какой способ для данных дробей рациональнее?</a:t>
            </a:r>
          </a:p>
          <a:p>
            <a:r>
              <a:rPr lang="ru-RU"/>
              <a:t>9. Как вы будете сравнивать третью пару дробей?</a:t>
            </a:r>
          </a:p>
          <a:p>
            <a:endParaRPr lang="ru-RU"/>
          </a:p>
        </p:txBody>
      </p:sp>
      <p:pic>
        <p:nvPicPr>
          <p:cNvPr id="33798" name="Picture 6" descr="ANTN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716463"/>
            <a:ext cx="2378075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229600" cy="612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10. Как вы будете рассуждать при сравнении четвертой пары дробей? Нужно ли их приводить к общему числителю или знаменателю?</a:t>
            </a:r>
          </a:p>
          <a:p>
            <a:pPr>
              <a:lnSpc>
                <a:spcPct val="80000"/>
              </a:lnSpc>
            </a:pPr>
            <a:r>
              <a:rPr lang="ru-RU" sz="2800">
                <a:solidFill>
                  <a:srgbClr val="0066FF"/>
                </a:solidFill>
              </a:rPr>
              <a:t>11.</a:t>
            </a:r>
            <a:r>
              <a:rPr lang="ru-RU" sz="2800"/>
              <a:t> </a:t>
            </a:r>
            <a:r>
              <a:rPr lang="ru-RU" sz="2800">
                <a:solidFill>
                  <a:srgbClr val="0066FF"/>
                </a:solidFill>
              </a:rPr>
              <a:t>Сделайте вывод о том, как же сравнивать дроби с разными числителями и знаменателями</a:t>
            </a:r>
            <a:r>
              <a:rPr lang="ru-RU" sz="2800">
                <a:solidFill>
                  <a:srgbClr val="9933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80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</a:pPr>
            <a:endParaRPr lang="ru-RU" sz="280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</a:pPr>
            <a:endParaRPr lang="ru-RU" sz="280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600" b="1">
                <a:solidFill>
                  <a:srgbClr val="993300"/>
                </a:solidFill>
              </a:rPr>
              <a:t>Сначала привести дроби к общему знаменателю или числителю и применить соответствующее правило.</a:t>
            </a:r>
          </a:p>
        </p:txBody>
      </p:sp>
      <p:pic>
        <p:nvPicPr>
          <p:cNvPr id="6158" name="Picture 1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2205038"/>
            <a:ext cx="16256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>
                <a:solidFill>
                  <a:srgbClr val="12B2BA"/>
                </a:solidFill>
              </a:rPr>
              <a:t/>
            </a:r>
            <a:br>
              <a:rPr lang="ru-RU" sz="4000" b="1" i="1">
                <a:solidFill>
                  <a:srgbClr val="12B2BA"/>
                </a:solidFill>
              </a:rPr>
            </a:br>
            <a:r>
              <a:rPr lang="ru-RU" sz="4000" b="1" i="1">
                <a:solidFill>
                  <a:srgbClr val="12B2BA"/>
                </a:solidFill>
              </a:rPr>
              <a:t/>
            </a:r>
            <a:br>
              <a:rPr lang="ru-RU" sz="4000" b="1" i="1">
                <a:solidFill>
                  <a:srgbClr val="12B2BA"/>
                </a:solidFill>
              </a:rPr>
            </a:br>
            <a:r>
              <a:rPr lang="ru-RU" sz="4000" b="1" i="1">
                <a:solidFill>
                  <a:srgbClr val="12B2BA"/>
                </a:solidFill>
              </a:rPr>
              <a:t>Решить </a:t>
            </a:r>
            <a:br>
              <a:rPr lang="ru-RU" sz="4000" b="1" i="1">
                <a:solidFill>
                  <a:srgbClr val="12B2BA"/>
                </a:solidFill>
              </a:rPr>
            </a:br>
            <a:r>
              <a:rPr lang="ru-RU" sz="4000" b="1" i="1">
                <a:solidFill>
                  <a:srgbClr val="12B2BA"/>
                </a:solidFill>
              </a:rPr>
              <a:t/>
            </a:r>
            <a:br>
              <a:rPr lang="ru-RU" sz="4000" b="1" i="1">
                <a:solidFill>
                  <a:srgbClr val="12B2BA"/>
                </a:solidFill>
              </a:rPr>
            </a:br>
            <a:r>
              <a:rPr lang="ru-RU" sz="4000" b="1" i="1">
                <a:solidFill>
                  <a:srgbClr val="12B2BA"/>
                </a:solidFill>
              </a:rPr>
              <a:t/>
            </a:r>
            <a:br>
              <a:rPr lang="ru-RU" sz="4000" b="1" i="1">
                <a:solidFill>
                  <a:srgbClr val="12B2BA"/>
                </a:solidFill>
              </a:rPr>
            </a:br>
            <a:r>
              <a:rPr lang="ru-RU" sz="4000"/>
              <a:t>№ 519, 520(2,4), 521-523,528(1)</a:t>
            </a:r>
          </a:p>
        </p:txBody>
      </p:sp>
      <p:pic>
        <p:nvPicPr>
          <p:cNvPr id="35844" name="Picture 5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924175"/>
            <a:ext cx="214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99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99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499</Words>
  <Application>Microsoft Office PowerPoint</Application>
  <PresentationFormat>Экран (4:3)</PresentationFormat>
  <Paragraphs>113</Paragraphs>
  <Slides>17</Slides>
  <Notes>1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Blackadder ITC</vt:lpstr>
      <vt:lpstr>Times New Roman</vt:lpstr>
      <vt:lpstr>Georgia</vt:lpstr>
      <vt:lpstr>Calibri</vt:lpstr>
      <vt:lpstr>Оформление по умолчанию</vt:lpstr>
      <vt:lpstr>Microsoft Equation 3.0</vt:lpstr>
      <vt:lpstr>Формула</vt:lpstr>
      <vt:lpstr>Урок математики в 5 классе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Решить    № 519, 520(2,4), 521-523,528(1)</vt:lpstr>
      <vt:lpstr>Сравним дроби  Обязательно ли приводить их к общему знаменателю?</vt:lpstr>
      <vt:lpstr>Самостоятельная работа</vt:lpstr>
      <vt:lpstr>Расстояние от Солнца до Меркурия составляет     , а  расстояние от Солнца до Венеры –  расстояния от Солнца до Земли. Какая планета расположена ближе к Солнцу-      Меркурий или Венера?</vt:lpstr>
      <vt:lpstr>Слайд 13</vt:lpstr>
      <vt:lpstr>Слайд 14</vt:lpstr>
      <vt:lpstr>Слайд 15</vt:lpstr>
      <vt:lpstr>Слайд 16</vt:lpstr>
      <vt:lpstr>Список литературы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63</cp:revision>
  <dcterms:created xsi:type="dcterms:W3CDTF">2013-01-13T13:46:50Z</dcterms:created>
  <dcterms:modified xsi:type="dcterms:W3CDTF">2013-06-13T16:12:32Z</dcterms:modified>
</cp:coreProperties>
</file>