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20"/>
  </p:notesMasterIdLst>
  <p:sldIdLst>
    <p:sldId id="274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3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-73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0A5F61-3753-4BDF-A0FF-F8B14282A463}" type="datetimeFigureOut">
              <a:rPr lang="ru-RU" smtClean="0"/>
              <a:t>29.01.2013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94F1C6-B4F5-4B3D-9853-5B5AA50EEC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23305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94F1C6-B4F5-4B3D-9853-5B5AA50EEC04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57244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135AF-E714-4225-BC8F-F15F27A61F7E}" type="datetimeFigureOut">
              <a:rPr lang="ru-RU" smtClean="0"/>
              <a:t>29.01.2013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D6667-A530-4971-9480-BC9928C85AF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135AF-E714-4225-BC8F-F15F27A61F7E}" type="datetimeFigureOut">
              <a:rPr lang="ru-RU" smtClean="0"/>
              <a:t>29.01.2013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D6667-A530-4971-9480-BC9928C85AF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135AF-E714-4225-BC8F-F15F27A61F7E}" type="datetimeFigureOut">
              <a:rPr lang="ru-RU" smtClean="0"/>
              <a:t>29.01.2013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D6667-A530-4971-9480-BC9928C85AF9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135AF-E714-4225-BC8F-F15F27A61F7E}" type="datetimeFigureOut">
              <a:rPr lang="ru-RU" smtClean="0"/>
              <a:t>29.01.2013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D6667-A530-4971-9480-BC9928C85AF9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135AF-E714-4225-BC8F-F15F27A61F7E}" type="datetimeFigureOut">
              <a:rPr lang="ru-RU" smtClean="0"/>
              <a:t>29.01.2013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D6667-A530-4971-9480-BC9928C85AF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135AF-E714-4225-BC8F-F15F27A61F7E}" type="datetimeFigureOut">
              <a:rPr lang="ru-RU" smtClean="0"/>
              <a:t>29.01.2013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D6667-A530-4971-9480-BC9928C85AF9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135AF-E714-4225-BC8F-F15F27A61F7E}" type="datetimeFigureOut">
              <a:rPr lang="ru-RU" smtClean="0"/>
              <a:t>29.01.2013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D6667-A530-4971-9480-BC9928C85AF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135AF-E714-4225-BC8F-F15F27A61F7E}" type="datetimeFigureOut">
              <a:rPr lang="ru-RU" smtClean="0"/>
              <a:t>29.01.2013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D6667-A530-4971-9480-BC9928C85AF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135AF-E714-4225-BC8F-F15F27A61F7E}" type="datetimeFigureOut">
              <a:rPr lang="ru-RU" smtClean="0"/>
              <a:t>29.01.2013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D6667-A530-4971-9480-BC9928C85AF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135AF-E714-4225-BC8F-F15F27A61F7E}" type="datetimeFigureOut">
              <a:rPr lang="ru-RU" smtClean="0"/>
              <a:t>29.01.2013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D6667-A530-4971-9480-BC9928C85AF9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135AF-E714-4225-BC8F-F15F27A61F7E}" type="datetimeFigureOut">
              <a:rPr lang="ru-RU" smtClean="0"/>
              <a:t>29.01.2013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D6667-A530-4971-9480-BC9928C85AF9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E0A135AF-E714-4225-BC8F-F15F27A61F7E}" type="datetimeFigureOut">
              <a:rPr lang="ru-RU" smtClean="0"/>
              <a:t>29.01.2013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CC1D6667-A530-4971-9480-BC9928C85AF9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7.jpeg"/><Relationship Id="rId4" Type="http://schemas.openxmlformats.org/officeDocument/2006/relationships/image" Target="../media/image8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8921" y="1052736"/>
            <a:ext cx="6219258" cy="4896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5899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23528" y="2420888"/>
            <a:ext cx="8568952" cy="34543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3200" i="1" dirty="0" smtClean="0">
                <a:effectLst/>
                <a:latin typeface="Times New Roman"/>
                <a:ea typeface="Calibri"/>
                <a:cs typeface="Times New Roman"/>
              </a:rPr>
              <a:t>Корнем уравнения</a:t>
            </a:r>
            <a:r>
              <a:rPr lang="ru-RU" sz="3200" dirty="0" smtClean="0">
                <a:effectLst/>
                <a:latin typeface="Times New Roman"/>
                <a:ea typeface="Calibri"/>
                <a:cs typeface="Times New Roman"/>
              </a:rPr>
              <a:t> называется то значение неизвестного, при котором это уравнение обращается в верное равенство.</a:t>
            </a:r>
            <a:endParaRPr lang="ru-RU" sz="32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3200" dirty="0" smtClean="0">
                <a:effectLst/>
                <a:latin typeface="Times New Roman"/>
                <a:ea typeface="Calibri"/>
                <a:cs typeface="Times New Roman"/>
              </a:rPr>
              <a:t>     Например, число 5 является корнем уравнения   </a:t>
            </a:r>
            <a:r>
              <a:rPr lang="ru-RU" sz="3200" i="1" dirty="0" smtClean="0">
                <a:effectLst/>
                <a:latin typeface="Times New Roman"/>
                <a:ea typeface="Calibri"/>
                <a:cs typeface="Times New Roman"/>
              </a:rPr>
              <a:t>х </a:t>
            </a:r>
            <a:r>
              <a:rPr lang="ru-RU" sz="3200" dirty="0" smtClean="0">
                <a:effectLst/>
                <a:latin typeface="Times New Roman"/>
                <a:ea typeface="Calibri"/>
                <a:cs typeface="Times New Roman"/>
              </a:rPr>
              <a:t>+ 3 =2</a:t>
            </a:r>
            <a:r>
              <a:rPr lang="ru-RU" sz="3200" i="1" dirty="0" smtClean="0">
                <a:effectLst/>
                <a:latin typeface="Times New Roman"/>
                <a:ea typeface="Calibri"/>
                <a:cs typeface="Times New Roman"/>
              </a:rPr>
              <a:t> х</a:t>
            </a:r>
            <a:r>
              <a:rPr lang="ru-RU" sz="3200" dirty="0" smtClean="0">
                <a:effectLst/>
                <a:latin typeface="Times New Roman"/>
                <a:ea typeface="Calibri"/>
                <a:cs typeface="Times New Roman"/>
              </a:rPr>
              <a:t> – 2, так как 5 + 3 = 2 · 5 – 2 – верное равенство.</a:t>
            </a:r>
            <a:endParaRPr lang="ru-RU" sz="3200" dirty="0">
              <a:ea typeface="Calibri"/>
              <a:cs typeface="Times New Roman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1265" name="Picture 2" descr="i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2123728" cy="21844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5842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63688" y="1340768"/>
            <a:ext cx="727280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400" dirty="0" smtClean="0">
                <a:effectLst/>
                <a:latin typeface="Times New Roman"/>
                <a:ea typeface="Calibri"/>
                <a:cs typeface="Times New Roman"/>
              </a:rPr>
              <a:t>Уравнение может иметь один корень ( </a:t>
            </a:r>
            <a:r>
              <a:rPr lang="ru-RU" sz="2400" i="1" dirty="0" smtClean="0">
                <a:effectLst/>
                <a:latin typeface="Times New Roman"/>
                <a:ea typeface="Calibri"/>
                <a:cs typeface="Times New Roman"/>
              </a:rPr>
              <a:t>х </a:t>
            </a:r>
            <a:r>
              <a:rPr lang="ru-RU" sz="2400" dirty="0" smtClean="0">
                <a:effectLst/>
                <a:latin typeface="Times New Roman"/>
                <a:ea typeface="Calibri"/>
                <a:cs typeface="Times New Roman"/>
              </a:rPr>
              <a:t>+ 3 = 5, </a:t>
            </a:r>
            <a:r>
              <a:rPr lang="ru-RU" sz="2400" i="1" dirty="0" smtClean="0">
                <a:effectLst/>
                <a:latin typeface="Times New Roman"/>
                <a:ea typeface="Calibri"/>
                <a:cs typeface="Times New Roman"/>
              </a:rPr>
              <a:t>х</a:t>
            </a:r>
            <a:r>
              <a:rPr lang="ru-RU" sz="2400" dirty="0" smtClean="0">
                <a:effectLst/>
                <a:latin typeface="Times New Roman"/>
                <a:ea typeface="Calibri"/>
                <a:cs typeface="Times New Roman"/>
              </a:rPr>
              <a:t> = 2), два корня (например, уравнение</a:t>
            </a:r>
            <a:endParaRPr lang="ru-RU" sz="2400" dirty="0"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ru-RU" sz="2400" dirty="0" smtClean="0">
                <a:effectLst/>
                <a:latin typeface="Times New Roman"/>
                <a:ea typeface="Calibri"/>
                <a:cs typeface="Times New Roman"/>
              </a:rPr>
              <a:t> ( </a:t>
            </a:r>
            <a:r>
              <a:rPr lang="ru-RU" sz="2400" i="1" dirty="0" smtClean="0">
                <a:effectLst/>
                <a:latin typeface="Times New Roman"/>
                <a:ea typeface="Calibri"/>
                <a:cs typeface="Times New Roman"/>
              </a:rPr>
              <a:t>х -</a:t>
            </a:r>
            <a:r>
              <a:rPr lang="ru-RU" sz="2400" dirty="0" smtClean="0">
                <a:effectLst/>
                <a:latin typeface="Times New Roman"/>
                <a:ea typeface="Calibri"/>
                <a:cs typeface="Times New Roman"/>
              </a:rPr>
              <a:t> 1) ( </a:t>
            </a:r>
            <a:r>
              <a:rPr lang="ru-RU" sz="2400" i="1" dirty="0" smtClean="0">
                <a:effectLst/>
                <a:latin typeface="Times New Roman"/>
                <a:ea typeface="Calibri"/>
                <a:cs typeface="Times New Roman"/>
              </a:rPr>
              <a:t>х + </a:t>
            </a:r>
            <a:r>
              <a:rPr lang="ru-RU" sz="2400" dirty="0" smtClean="0">
                <a:effectLst/>
                <a:latin typeface="Times New Roman"/>
                <a:ea typeface="Calibri"/>
                <a:cs typeface="Times New Roman"/>
              </a:rPr>
              <a:t>3)=0 имеет два корня 1 и - 3), три корня, четыре корня и т.д.</a:t>
            </a:r>
            <a:endParaRPr lang="ru-RU" sz="2400" dirty="0">
              <a:ea typeface="Calibri"/>
              <a:cs typeface="Times New Roman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3212976"/>
            <a:ext cx="86409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effectLst/>
                <a:latin typeface="Times New Roman"/>
                <a:ea typeface="Calibri"/>
              </a:rPr>
              <a:t>Уравнение может иметь бесконечно много корней. Например, уравнение 2 (</a:t>
            </a:r>
            <a:r>
              <a:rPr lang="ru-RU" sz="2400" i="1" dirty="0" smtClean="0">
                <a:effectLst/>
                <a:latin typeface="Times New Roman"/>
                <a:ea typeface="Calibri"/>
              </a:rPr>
              <a:t>х - </a:t>
            </a:r>
            <a:r>
              <a:rPr lang="ru-RU" sz="2400" dirty="0" smtClean="0">
                <a:effectLst/>
                <a:latin typeface="Times New Roman"/>
                <a:ea typeface="Calibri"/>
              </a:rPr>
              <a:t>1)= 2</a:t>
            </a:r>
            <a:r>
              <a:rPr lang="ru-RU" sz="2400" i="1" dirty="0" smtClean="0">
                <a:effectLst/>
                <a:latin typeface="Times New Roman"/>
                <a:ea typeface="Calibri"/>
              </a:rPr>
              <a:t>х</a:t>
            </a:r>
            <a:r>
              <a:rPr lang="ru-RU" sz="2400" dirty="0" smtClean="0">
                <a:effectLst/>
                <a:latin typeface="Times New Roman"/>
                <a:ea typeface="Calibri"/>
              </a:rPr>
              <a:t>-2 имеет бесконечно много корней: любое значение </a:t>
            </a:r>
            <a:r>
              <a:rPr lang="ru-RU" sz="2400" i="1" dirty="0" smtClean="0">
                <a:effectLst/>
                <a:latin typeface="Times New Roman"/>
                <a:ea typeface="Calibri"/>
              </a:rPr>
              <a:t>х </a:t>
            </a:r>
            <a:r>
              <a:rPr lang="ru-RU" sz="2400" dirty="0" smtClean="0">
                <a:effectLst/>
                <a:latin typeface="Times New Roman"/>
                <a:ea typeface="Calibri"/>
              </a:rPr>
              <a:t>является корнем этого уравнения, так как при любом </a:t>
            </a:r>
            <a:r>
              <a:rPr lang="ru-RU" sz="2400" i="1" dirty="0" smtClean="0">
                <a:effectLst/>
                <a:latin typeface="Times New Roman"/>
                <a:ea typeface="Calibri"/>
              </a:rPr>
              <a:t>х </a:t>
            </a:r>
            <a:r>
              <a:rPr lang="ru-RU" sz="2400" dirty="0" smtClean="0">
                <a:effectLst/>
                <a:latin typeface="Times New Roman"/>
                <a:ea typeface="Calibri"/>
              </a:rPr>
              <a:t>левая часть уравнения равна правой части.</a:t>
            </a:r>
            <a:endParaRPr lang="ru-RU" sz="2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187624" y="5229200"/>
            <a:ext cx="784887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effectLst/>
                <a:latin typeface="Times New Roman"/>
                <a:ea typeface="Calibri"/>
              </a:rPr>
              <a:t>Уравнение может и не иметь корней. Например, уравнение  2 </a:t>
            </a:r>
            <a:r>
              <a:rPr lang="ru-RU" sz="2400" i="1" dirty="0" smtClean="0">
                <a:effectLst/>
                <a:latin typeface="Times New Roman"/>
                <a:ea typeface="Calibri"/>
              </a:rPr>
              <a:t>х</a:t>
            </a:r>
            <a:r>
              <a:rPr lang="ru-RU" sz="2400" dirty="0" smtClean="0">
                <a:effectLst/>
                <a:latin typeface="Times New Roman"/>
                <a:ea typeface="Calibri"/>
              </a:rPr>
              <a:t> + 5 = 2 </a:t>
            </a:r>
            <a:r>
              <a:rPr lang="ru-RU" sz="2400" i="1" dirty="0" smtClean="0">
                <a:effectLst/>
                <a:latin typeface="Times New Roman"/>
                <a:ea typeface="Calibri"/>
              </a:rPr>
              <a:t>х </a:t>
            </a:r>
            <a:r>
              <a:rPr lang="ru-RU" sz="2400" dirty="0" smtClean="0">
                <a:effectLst/>
                <a:latin typeface="Times New Roman"/>
                <a:ea typeface="Calibri"/>
              </a:rPr>
              <a:t>+ 3 не имеет корней, так как при любом значении   </a:t>
            </a:r>
            <a:r>
              <a:rPr lang="ru-RU" sz="2400" i="1" dirty="0" smtClean="0">
                <a:effectLst/>
                <a:latin typeface="Times New Roman"/>
                <a:ea typeface="Calibri"/>
              </a:rPr>
              <a:t>х </a:t>
            </a:r>
            <a:r>
              <a:rPr lang="ru-RU" sz="2400" dirty="0" smtClean="0">
                <a:effectLst/>
                <a:latin typeface="Times New Roman"/>
                <a:ea typeface="Calibri"/>
              </a:rPr>
              <a:t>левая часть уравнения больше правой.</a:t>
            </a:r>
            <a:endParaRPr lang="ru-RU" sz="2400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2289" name="Picture 2" descr="i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863587" cy="1916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66622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843808" y="1412776"/>
            <a:ext cx="5004048" cy="17912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3200" i="1" dirty="0" smtClean="0">
                <a:effectLst/>
                <a:latin typeface="Times New Roman"/>
                <a:ea typeface="Calibri"/>
                <a:cs typeface="Times New Roman"/>
              </a:rPr>
              <a:t>Решить уравнение</a:t>
            </a:r>
            <a:r>
              <a:rPr lang="ru-RU" sz="3200" dirty="0" smtClean="0">
                <a:effectLst/>
                <a:latin typeface="Times New Roman"/>
                <a:ea typeface="Calibri"/>
                <a:cs typeface="Times New Roman"/>
              </a:rPr>
              <a:t> – это значит найти все его корни или установить, что их нет.</a:t>
            </a:r>
            <a:endParaRPr lang="ru-RU" sz="3200" dirty="0">
              <a:ea typeface="Calibri"/>
              <a:cs typeface="Times New Roman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15385" y="4653136"/>
            <a:ext cx="828092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effectLst/>
                <a:latin typeface="Times New Roman"/>
                <a:ea typeface="Calibri"/>
              </a:rPr>
              <a:t>Уравнение вида </a:t>
            </a:r>
            <a:r>
              <a:rPr lang="ru-RU" sz="3200" i="1" dirty="0" smtClean="0">
                <a:effectLst/>
                <a:latin typeface="Times New Roman"/>
                <a:ea typeface="Calibri"/>
              </a:rPr>
              <a:t>а х = </a:t>
            </a:r>
            <a:r>
              <a:rPr lang="en-US" sz="3200" i="1" dirty="0" smtClean="0">
                <a:effectLst/>
                <a:latin typeface="Times New Roman"/>
                <a:ea typeface="Calibri"/>
              </a:rPr>
              <a:t>b</a:t>
            </a:r>
            <a:r>
              <a:rPr lang="ru-RU" sz="3200" i="1" dirty="0" smtClean="0">
                <a:effectLst/>
                <a:latin typeface="Times New Roman"/>
                <a:ea typeface="Calibri"/>
              </a:rPr>
              <a:t>, </a:t>
            </a:r>
            <a:r>
              <a:rPr lang="ru-RU" sz="3200" dirty="0" smtClean="0">
                <a:effectLst/>
                <a:latin typeface="Times New Roman"/>
                <a:ea typeface="Calibri"/>
              </a:rPr>
              <a:t>где </a:t>
            </a:r>
            <a:r>
              <a:rPr lang="ru-RU" sz="3200" i="1" dirty="0" smtClean="0">
                <a:effectLst/>
                <a:latin typeface="Times New Roman"/>
                <a:ea typeface="Calibri"/>
              </a:rPr>
              <a:t> </a:t>
            </a:r>
            <a:r>
              <a:rPr lang="en-US" sz="3200" i="1" dirty="0" smtClean="0">
                <a:effectLst/>
                <a:latin typeface="Times New Roman"/>
                <a:ea typeface="Calibri"/>
              </a:rPr>
              <a:t>a  </a:t>
            </a:r>
            <a:r>
              <a:rPr lang="ru-RU" sz="3200" dirty="0" smtClean="0">
                <a:effectLst/>
                <a:latin typeface="Times New Roman"/>
                <a:ea typeface="Calibri"/>
              </a:rPr>
              <a:t>и </a:t>
            </a:r>
            <a:r>
              <a:rPr lang="ru-RU" sz="3200" i="1" dirty="0" smtClean="0">
                <a:effectLst/>
                <a:latin typeface="Times New Roman"/>
                <a:ea typeface="Calibri"/>
              </a:rPr>
              <a:t> </a:t>
            </a:r>
            <a:r>
              <a:rPr lang="en-US" sz="3200" i="1" dirty="0" smtClean="0">
                <a:effectLst/>
                <a:latin typeface="Times New Roman"/>
                <a:ea typeface="Calibri"/>
              </a:rPr>
              <a:t>b</a:t>
            </a:r>
            <a:r>
              <a:rPr lang="ru-RU" sz="3200" dirty="0" smtClean="0">
                <a:effectLst/>
                <a:latin typeface="Times New Roman"/>
                <a:ea typeface="Calibri"/>
              </a:rPr>
              <a:t> заданные числа,  </a:t>
            </a:r>
            <a:r>
              <a:rPr lang="ru-RU" sz="3200" i="1" dirty="0" smtClean="0">
                <a:effectLst/>
                <a:latin typeface="Times New Roman"/>
                <a:ea typeface="Calibri"/>
              </a:rPr>
              <a:t>х </a:t>
            </a:r>
            <a:r>
              <a:rPr lang="ru-RU" sz="3200" dirty="0" smtClean="0">
                <a:effectLst/>
                <a:latin typeface="Times New Roman"/>
                <a:ea typeface="Calibri"/>
              </a:rPr>
              <a:t>– неизвестное, называют </a:t>
            </a:r>
            <a:r>
              <a:rPr lang="ru-RU" sz="3200" i="1" dirty="0" smtClean="0">
                <a:effectLst/>
                <a:latin typeface="Times New Roman"/>
                <a:ea typeface="Calibri"/>
              </a:rPr>
              <a:t>линейным уравнением.</a:t>
            </a:r>
            <a:endParaRPr lang="ru-RU" sz="3200" dirty="0"/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76" name="Picture 2" descr="i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051720" cy="2110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4475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2652917"/>
            <a:ext cx="9433048" cy="26407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98500" marR="1206500">
              <a:lnSpc>
                <a:spcPct val="115000"/>
              </a:lnSpc>
              <a:spcAft>
                <a:spcPts val="0"/>
              </a:spcAft>
            </a:pPr>
            <a:r>
              <a:rPr lang="ru-RU" sz="3600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Хочу я, чтоб добро к тебе пришло </a:t>
            </a:r>
            <a:endParaRPr lang="ru-RU" sz="3600" dirty="0">
              <a:ea typeface="Calibri"/>
              <a:cs typeface="Times New Roman"/>
            </a:endParaRPr>
          </a:p>
          <a:p>
            <a:pPr marL="698500" marR="1206500">
              <a:lnSpc>
                <a:spcPct val="115000"/>
              </a:lnSpc>
              <a:spcAft>
                <a:spcPts val="0"/>
              </a:spcAft>
            </a:pPr>
            <a:r>
              <a:rPr lang="ru-RU" sz="3600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Как свет весенний, как тепло костра: </a:t>
            </a:r>
            <a:endParaRPr lang="ru-RU" sz="3600" dirty="0">
              <a:ea typeface="Calibri"/>
              <a:cs typeface="Times New Roman"/>
            </a:endParaRPr>
          </a:p>
          <a:p>
            <a:pPr marL="698500" marR="1206500">
              <a:lnSpc>
                <a:spcPct val="115000"/>
              </a:lnSpc>
              <a:spcAft>
                <a:spcPts val="0"/>
              </a:spcAft>
            </a:pPr>
            <a:r>
              <a:rPr lang="ru-RU" sz="3600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Пусть для тебя источником добра </a:t>
            </a:r>
            <a:endParaRPr lang="ru-RU" sz="3600" dirty="0">
              <a:ea typeface="Calibri"/>
              <a:cs typeface="Times New Roman"/>
            </a:endParaRPr>
          </a:p>
          <a:p>
            <a:pPr marL="698500" marR="1206500">
              <a:lnSpc>
                <a:spcPct val="115000"/>
              </a:lnSpc>
              <a:spcAft>
                <a:spcPts val="0"/>
              </a:spcAft>
            </a:pPr>
            <a:r>
              <a:rPr lang="ru-RU" sz="3600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Не станет то, что для другого — зло.</a:t>
            </a:r>
            <a:endParaRPr lang="ru-RU" sz="3600" dirty="0">
              <a:ea typeface="Calibri"/>
              <a:cs typeface="Times New Roman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3313" name="Picture 2" descr="i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907704" cy="19622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1191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83568" y="2420888"/>
            <a:ext cx="8208912" cy="34368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3200" dirty="0" smtClean="0">
                <a:effectLst/>
                <a:latin typeface="Times New Roman"/>
                <a:ea typeface="Calibri"/>
                <a:cs typeface="Times New Roman"/>
              </a:rPr>
              <a:t>1)  № 74 (у доски);</a:t>
            </a:r>
            <a:endParaRPr lang="ru-RU" sz="32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3200" dirty="0" smtClean="0">
                <a:effectLst/>
                <a:latin typeface="Times New Roman"/>
                <a:ea typeface="Calibri"/>
                <a:cs typeface="Times New Roman"/>
              </a:rPr>
              <a:t>2)  №75 (1, 3) (самостоятельно с проверкой);</a:t>
            </a:r>
            <a:endParaRPr lang="ru-RU" sz="32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3200" dirty="0" smtClean="0">
                <a:effectLst/>
                <a:latin typeface="Times New Roman"/>
                <a:ea typeface="Calibri"/>
                <a:cs typeface="Times New Roman"/>
              </a:rPr>
              <a:t>3)  №76 (устно);</a:t>
            </a:r>
            <a:endParaRPr lang="ru-RU" sz="32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3200" dirty="0" smtClean="0">
                <a:effectLst/>
                <a:latin typeface="Times New Roman"/>
                <a:ea typeface="Calibri"/>
                <a:cs typeface="Times New Roman"/>
              </a:rPr>
              <a:t>4)  №77 (1, 3) (у доски);</a:t>
            </a:r>
            <a:endParaRPr lang="ru-RU" sz="32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3200" dirty="0" smtClean="0">
                <a:effectLst/>
                <a:latin typeface="Times New Roman"/>
                <a:ea typeface="Calibri"/>
                <a:cs typeface="Times New Roman"/>
              </a:rPr>
              <a:t>5)  №78 (самостоятельно).</a:t>
            </a:r>
            <a:endParaRPr lang="ru-RU" sz="3200" dirty="0">
              <a:ea typeface="Calibri"/>
              <a:cs typeface="Times New Roman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4337" name="Picture 2" descr="i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835696" cy="1888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5755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87624" y="2204864"/>
            <a:ext cx="7344816" cy="41713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3600" dirty="0" smtClean="0">
                <a:effectLst/>
                <a:latin typeface="Times New Roman"/>
                <a:ea typeface="Calibri"/>
                <a:cs typeface="Times New Roman"/>
              </a:rPr>
              <a:t>                      № 75</a:t>
            </a:r>
            <a:endParaRPr lang="ru-RU" sz="3600" dirty="0"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arenR"/>
            </a:pPr>
            <a:r>
              <a:rPr lang="ru-RU" sz="3600" dirty="0" smtClean="0">
                <a:effectLst/>
                <a:latin typeface="Times New Roman"/>
                <a:ea typeface="Calibri"/>
                <a:cs typeface="Times New Roman"/>
              </a:rPr>
              <a:t> 3</a:t>
            </a:r>
            <a:r>
              <a:rPr lang="ru-RU" sz="3600" i="1" dirty="0" smtClean="0">
                <a:effectLst/>
                <a:latin typeface="Times New Roman"/>
                <a:ea typeface="Calibri"/>
                <a:cs typeface="Times New Roman"/>
              </a:rPr>
              <a:t> х</a:t>
            </a:r>
            <a:r>
              <a:rPr lang="ru-RU" sz="3600" dirty="0" smtClean="0">
                <a:effectLst/>
                <a:latin typeface="Times New Roman"/>
                <a:ea typeface="Calibri"/>
                <a:cs typeface="Times New Roman"/>
              </a:rPr>
              <a:t> = - 6;</a:t>
            </a:r>
            <a:endParaRPr lang="ru-RU" sz="3600" dirty="0">
              <a:ea typeface="Calibri"/>
              <a:cs typeface="Times New Roman"/>
            </a:endParaRP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ru-RU" sz="3600" dirty="0" smtClean="0">
                <a:effectLst/>
                <a:latin typeface="Times New Roman"/>
                <a:ea typeface="Calibri"/>
                <a:cs typeface="Times New Roman"/>
              </a:rPr>
              <a:t>3 · 3 = - 6 неверно, </a:t>
            </a: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ru-RU" sz="3600" dirty="0" smtClean="0">
                <a:effectLst/>
                <a:latin typeface="Times New Roman"/>
                <a:ea typeface="Calibri"/>
                <a:cs typeface="Times New Roman"/>
              </a:rPr>
              <a:t>3 не является корнем уравнения;</a:t>
            </a:r>
            <a:endParaRPr lang="ru-RU" sz="3600" dirty="0">
              <a:ea typeface="Calibri"/>
              <a:cs typeface="Times New Roman"/>
            </a:endParaRPr>
          </a:p>
          <a:p>
            <a:pPr marL="457200">
              <a:lnSpc>
                <a:spcPct val="115000"/>
              </a:lnSpc>
              <a:spcAft>
                <a:spcPts val="1000"/>
              </a:spcAft>
            </a:pPr>
            <a:r>
              <a:rPr lang="ru-RU" sz="3600" dirty="0" smtClean="0">
                <a:effectLst/>
                <a:latin typeface="Times New Roman"/>
                <a:ea typeface="Calibri"/>
                <a:cs typeface="Times New Roman"/>
              </a:rPr>
              <a:t>3 · ( -2 ) = - 6 верно, </a:t>
            </a:r>
          </a:p>
          <a:p>
            <a:pPr marL="457200">
              <a:lnSpc>
                <a:spcPct val="115000"/>
              </a:lnSpc>
              <a:spcAft>
                <a:spcPts val="1000"/>
              </a:spcAft>
            </a:pPr>
            <a:r>
              <a:rPr lang="ru-RU" sz="3600" dirty="0" smtClean="0">
                <a:effectLst/>
                <a:latin typeface="Times New Roman"/>
                <a:ea typeface="Calibri"/>
                <a:cs typeface="Times New Roman"/>
              </a:rPr>
              <a:t>- 2 является корнем уравнения.</a:t>
            </a:r>
            <a:endParaRPr lang="ru-RU" sz="3600" dirty="0">
              <a:ea typeface="Calibri"/>
              <a:cs typeface="Times New Roman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5361" name="Picture 2" descr="i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933595" cy="1988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45252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483768" y="2185182"/>
            <a:ext cx="6462464" cy="41533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800" dirty="0" smtClean="0">
                <a:effectLst/>
                <a:latin typeface="Times New Roman"/>
                <a:ea typeface="Calibri"/>
                <a:cs typeface="Times New Roman"/>
              </a:rPr>
              <a:t>Контрольные вопросы:</a:t>
            </a:r>
            <a:endParaRPr lang="ru-RU" sz="2800" dirty="0"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arenR"/>
            </a:pPr>
            <a:r>
              <a:rPr lang="ru-RU" sz="2800" dirty="0" smtClean="0">
                <a:effectLst/>
                <a:latin typeface="Times New Roman"/>
                <a:ea typeface="Calibri"/>
                <a:cs typeface="Times New Roman"/>
              </a:rPr>
              <a:t>Что называется уравнением? Приведите примеры уравнений.</a:t>
            </a:r>
            <a:endParaRPr lang="ru-RU" sz="2800" dirty="0"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arenR"/>
            </a:pPr>
            <a:r>
              <a:rPr lang="ru-RU" sz="2800" dirty="0" smtClean="0">
                <a:effectLst/>
                <a:latin typeface="Times New Roman"/>
                <a:ea typeface="Calibri"/>
                <a:cs typeface="Times New Roman"/>
              </a:rPr>
              <a:t>Что называется корнем уравнения?</a:t>
            </a:r>
            <a:endParaRPr lang="ru-RU" sz="2800" dirty="0"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arenR"/>
            </a:pPr>
            <a:r>
              <a:rPr lang="ru-RU" sz="2800" dirty="0" smtClean="0">
                <a:effectLst/>
                <a:latin typeface="Times New Roman"/>
                <a:ea typeface="Calibri"/>
                <a:cs typeface="Times New Roman"/>
              </a:rPr>
              <a:t>Сколько корней имеет линейное уравнение? (один, бесконечное число корней или не имеет корней)? Приведите примеры.</a:t>
            </a:r>
            <a:endParaRPr lang="ru-RU" sz="2800" dirty="0">
              <a:ea typeface="Calibri"/>
              <a:cs typeface="Times New Roman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6385" name="Picture 2" descr="i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1944216" cy="19997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1926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619672" y="1628800"/>
            <a:ext cx="5886400" cy="34635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4400" b="1" dirty="0" smtClean="0">
                <a:effectLst/>
                <a:latin typeface="Times New Roman"/>
                <a:ea typeface="Calibri"/>
                <a:cs typeface="Times New Roman"/>
              </a:rPr>
              <a:t>Задание на дом:</a:t>
            </a:r>
            <a:r>
              <a:rPr lang="ru-RU" sz="4400" dirty="0" smtClean="0">
                <a:effectLst/>
                <a:latin typeface="Times New Roman"/>
                <a:ea typeface="Calibri"/>
                <a:cs typeface="Times New Roman"/>
              </a:rPr>
              <a:t> 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4400" dirty="0" smtClean="0">
                <a:effectLst/>
                <a:latin typeface="Times New Roman"/>
                <a:ea typeface="Calibri"/>
                <a:cs typeface="Times New Roman"/>
              </a:rPr>
              <a:t>§ 6  прочитать;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4400" dirty="0" smtClean="0">
                <a:effectLst/>
                <a:latin typeface="Times New Roman"/>
                <a:ea typeface="Calibri"/>
                <a:cs typeface="Times New Roman"/>
              </a:rPr>
              <a:t> № 75 ( 2, 4), 77 ( 2, 4), 78 ( 2, 4) выполнить.</a:t>
            </a:r>
            <a:endParaRPr lang="ru-RU" sz="44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10916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75" y="260648"/>
            <a:ext cx="8920223" cy="62646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4020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692696"/>
            <a:ext cx="8640960" cy="8217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4400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/>
                <a:ea typeface="Calibri"/>
                <a:cs typeface="Times New Roman"/>
              </a:rPr>
              <a:t>Тема: «Уравнение и его корни»</a:t>
            </a:r>
            <a:endParaRPr lang="ru-RU" sz="4400" dirty="0">
              <a:solidFill>
                <a:schemeClr val="tx2">
                  <a:lumMod val="60000"/>
                  <a:lumOff val="40000"/>
                </a:schemeClr>
              </a:solidFill>
              <a:ea typeface="Calibri"/>
              <a:cs typeface="Times New Roman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1740" y="2204864"/>
            <a:ext cx="4680520" cy="394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5904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3407742"/>
              </p:ext>
            </p:extLst>
          </p:nvPr>
        </p:nvGraphicFramePr>
        <p:xfrm>
          <a:off x="685800" y="3356992"/>
          <a:ext cx="8123979" cy="14401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name="Формула" r:id="rId3" imgW="4191000" imgH="736600" progId="Equation.3">
                  <p:embed/>
                </p:oleObj>
              </mc:Choice>
              <mc:Fallback>
                <p:oleObj name="Формула" r:id="rId3" imgW="4191000" imgH="7366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3356992"/>
                        <a:ext cx="8123979" cy="144016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123895"/>
              </p:ext>
            </p:extLst>
          </p:nvPr>
        </p:nvGraphicFramePr>
        <p:xfrm>
          <a:off x="679323" y="5517232"/>
          <a:ext cx="8073136" cy="7412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name="Формула" r:id="rId5" imgW="4775200" imgH="431800" progId="Equation.3">
                  <p:embed/>
                </p:oleObj>
              </mc:Choice>
              <mc:Fallback>
                <p:oleObj name="Формула" r:id="rId5" imgW="4775200" imgH="4318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9323" y="5517232"/>
                        <a:ext cx="8073136" cy="74124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685800" y="461576"/>
            <a:ext cx="223138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685800" y="1158359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685800" y="17811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406056" y="2051498"/>
            <a:ext cx="5703488" cy="72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ru-RU" sz="3600" b="1" dirty="0" smtClean="0">
                <a:effectLst/>
                <a:latin typeface="Times New Roman"/>
                <a:ea typeface="Calibri"/>
                <a:cs typeface="Times New Roman"/>
              </a:rPr>
              <a:t>Устные упражнения</a:t>
            </a:r>
            <a:endParaRPr lang="ru-RU" sz="3600" dirty="0">
              <a:ea typeface="Calibri"/>
              <a:cs typeface="Times New Roman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85800" y="2780928"/>
            <a:ext cx="5470376" cy="410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effectLst/>
                <a:latin typeface="Times New Roman"/>
                <a:ea typeface="Calibri"/>
                <a:cs typeface="Times New Roman"/>
              </a:rPr>
              <a:t>1)    При каких значения </a:t>
            </a:r>
            <a:r>
              <a:rPr lang="ru-RU" i="1" dirty="0" smtClean="0">
                <a:effectLst/>
                <a:latin typeface="Times New Roman"/>
                <a:ea typeface="Calibri"/>
                <a:cs typeface="Times New Roman"/>
              </a:rPr>
              <a:t>х</a:t>
            </a:r>
            <a:r>
              <a:rPr lang="ru-RU" dirty="0" smtClean="0">
                <a:effectLst/>
                <a:latin typeface="Times New Roman"/>
                <a:ea typeface="Calibri"/>
                <a:cs typeface="Times New Roman"/>
              </a:rPr>
              <a:t> верно равенство:</a:t>
            </a:r>
            <a:endParaRPr lang="ru-RU" dirty="0">
              <a:ea typeface="Calibri"/>
              <a:cs typeface="Times New Roman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761575" y="4941168"/>
            <a:ext cx="3343416" cy="4108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effectLst/>
                <a:latin typeface="Times New Roman"/>
                <a:ea typeface="Calibri"/>
                <a:cs typeface="Times New Roman"/>
              </a:rPr>
              <a:t>2)   Найдите неизвестное число:</a:t>
            </a:r>
            <a:endParaRPr lang="ru-RU" dirty="0">
              <a:ea typeface="Calibri"/>
              <a:cs typeface="Times New Roman"/>
            </a:endParaRPr>
          </a:p>
        </p:txBody>
      </p:sp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7" y="63655"/>
            <a:ext cx="1885431" cy="19445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86445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3000" y="2492896"/>
            <a:ext cx="9001000" cy="40028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>
              <a:lnSpc>
                <a:spcPct val="115000"/>
              </a:lnSpc>
              <a:spcAft>
                <a:spcPts val="1000"/>
              </a:spcAft>
            </a:pPr>
            <a:r>
              <a:rPr lang="ru-RU" sz="3600" dirty="0" smtClean="0">
                <a:effectLst/>
                <a:latin typeface="Times New Roman"/>
                <a:ea typeface="Calibri"/>
                <a:cs typeface="Times New Roman"/>
              </a:rPr>
              <a:t>«Мне приходится делить время между политикой и уравнениями. Однако уравнения, по-моему, важнее.  Политика существует только для данного момента, а уравнения будут существовать вечно». </a:t>
            </a:r>
          </a:p>
          <a:p>
            <a:pPr marL="457200">
              <a:lnSpc>
                <a:spcPct val="115000"/>
              </a:lnSpc>
              <a:spcAft>
                <a:spcPts val="1000"/>
              </a:spcAft>
            </a:pPr>
            <a:r>
              <a:rPr lang="ru-RU" sz="3600" dirty="0" smtClean="0">
                <a:effectLst/>
                <a:latin typeface="Times New Roman"/>
                <a:ea typeface="Calibri"/>
                <a:cs typeface="Times New Roman"/>
              </a:rPr>
              <a:t>( А. Эйнштейн).</a:t>
            </a:r>
            <a:endParaRPr lang="ru-RU" sz="3600" dirty="0">
              <a:ea typeface="Calibri"/>
              <a:cs typeface="Times New Roman"/>
            </a:endParaRPr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699" y="116632"/>
            <a:ext cx="1800005" cy="18564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25369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83568" y="1988840"/>
            <a:ext cx="777686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5400" dirty="0" smtClean="0">
                <a:effectLst/>
                <a:latin typeface="Times New Roman"/>
                <a:ea typeface="Calibri"/>
              </a:rPr>
              <a:t>Рассмотреть задачу со страницы 27.</a:t>
            </a:r>
            <a:endParaRPr lang="ru-RU" sz="5400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169" name="Picture 2" descr="i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933595" cy="1988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5568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0" y="457200"/>
          <a:ext cx="114300" cy="209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" name="Формула" r:id="rId3" imgW="114151" imgH="215619" progId="Equation.3">
                  <p:embed/>
                </p:oleObj>
              </mc:Choice>
              <mc:Fallback>
                <p:oleObj name="Формула" r:id="rId3" imgW="114151" imgH="215619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457200"/>
                        <a:ext cx="114300" cy="209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61" name="Picture 2" descr="i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835696" cy="1888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115616" y="1900683"/>
            <a:ext cx="6912768" cy="44278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3600" dirty="0">
                <a:latin typeface="Times New Roman"/>
                <a:ea typeface="Calibri"/>
                <a:cs typeface="Times New Roman"/>
              </a:rPr>
              <a:t>В равенствах  </a:t>
            </a:r>
            <a:endParaRPr lang="ru-RU" sz="3600" dirty="0" smtClean="0">
              <a:latin typeface="Times New Roman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3600" dirty="0" smtClean="0">
                <a:latin typeface="Times New Roman"/>
                <a:ea typeface="Calibri"/>
                <a:cs typeface="Times New Roman"/>
              </a:rPr>
              <a:t>5 </a:t>
            </a:r>
            <a:r>
              <a:rPr lang="ru-RU" sz="3600" i="1" dirty="0">
                <a:latin typeface="Times New Roman"/>
                <a:ea typeface="Calibri"/>
                <a:cs typeface="Times New Roman"/>
              </a:rPr>
              <a:t>х –</a:t>
            </a:r>
            <a:r>
              <a:rPr lang="ru-RU" sz="3600" dirty="0">
                <a:latin typeface="Times New Roman"/>
                <a:ea typeface="Calibri"/>
                <a:cs typeface="Times New Roman"/>
              </a:rPr>
              <a:t> 2 = 8;   </a:t>
            </a:r>
            <a:endParaRPr lang="ru-RU" sz="3600" dirty="0" smtClean="0">
              <a:latin typeface="Times New Roman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3600" dirty="0" smtClean="0">
                <a:latin typeface="Times New Roman"/>
                <a:ea typeface="Calibri"/>
                <a:cs typeface="Times New Roman"/>
              </a:rPr>
              <a:t>3 </a:t>
            </a:r>
            <a:r>
              <a:rPr lang="ru-RU" sz="3600" i="1" dirty="0">
                <a:latin typeface="Times New Roman"/>
                <a:ea typeface="Calibri"/>
                <a:cs typeface="Times New Roman"/>
              </a:rPr>
              <a:t>х </a:t>
            </a:r>
            <a:r>
              <a:rPr lang="ru-RU" sz="3600" dirty="0">
                <a:latin typeface="Times New Roman"/>
                <a:ea typeface="Calibri"/>
                <a:cs typeface="Times New Roman"/>
              </a:rPr>
              <a:t>– 1 = </a:t>
            </a:r>
            <a:r>
              <a:rPr lang="ru-RU" sz="3600" i="1" dirty="0">
                <a:latin typeface="Times New Roman"/>
                <a:ea typeface="Calibri"/>
                <a:cs typeface="Times New Roman"/>
              </a:rPr>
              <a:t>х </a:t>
            </a:r>
            <a:r>
              <a:rPr lang="ru-RU" sz="3600" dirty="0">
                <a:latin typeface="Times New Roman"/>
                <a:ea typeface="Calibri"/>
                <a:cs typeface="Times New Roman"/>
              </a:rPr>
              <a:t>+ 5; </a:t>
            </a:r>
            <a:endParaRPr lang="ru-RU" sz="3600" dirty="0" smtClean="0">
              <a:latin typeface="Times New Roman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3600" dirty="0" smtClean="0">
                <a:latin typeface="Times New Roman"/>
                <a:ea typeface="Calibri"/>
                <a:cs typeface="Times New Roman"/>
              </a:rPr>
              <a:t>( </a:t>
            </a:r>
            <a:r>
              <a:rPr lang="ru-RU" sz="3600" i="1" dirty="0">
                <a:latin typeface="Times New Roman"/>
                <a:ea typeface="Calibri"/>
                <a:cs typeface="Times New Roman"/>
              </a:rPr>
              <a:t>х </a:t>
            </a:r>
            <a:r>
              <a:rPr lang="ru-RU" sz="3600" dirty="0">
                <a:latin typeface="Times New Roman"/>
                <a:ea typeface="Calibri"/>
                <a:cs typeface="Times New Roman"/>
              </a:rPr>
              <a:t>– 3 ) + </a:t>
            </a:r>
            <a:r>
              <a:rPr lang="ru-RU" sz="3600" i="1" dirty="0">
                <a:latin typeface="Times New Roman"/>
                <a:ea typeface="Calibri"/>
                <a:cs typeface="Times New Roman"/>
              </a:rPr>
              <a:t>х </a:t>
            </a:r>
            <a:r>
              <a:rPr lang="ru-RU" sz="3600" dirty="0">
                <a:latin typeface="Times New Roman"/>
                <a:ea typeface="Calibri"/>
                <a:cs typeface="Times New Roman"/>
              </a:rPr>
              <a:t>= </a:t>
            </a:r>
            <a:r>
              <a:rPr lang="ru-RU" sz="3600" dirty="0" smtClean="0">
                <a:latin typeface="Times New Roman"/>
                <a:ea typeface="Calibri"/>
                <a:cs typeface="Times New Roman"/>
              </a:rPr>
              <a:t>13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3600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ru-RU" sz="3600" dirty="0">
                <a:latin typeface="Times New Roman"/>
                <a:ea typeface="Calibri"/>
                <a:cs typeface="Times New Roman"/>
              </a:rPr>
              <a:t>буква </a:t>
            </a:r>
            <a:r>
              <a:rPr lang="ru-RU" sz="3600" i="1" dirty="0">
                <a:latin typeface="Times New Roman"/>
                <a:ea typeface="Calibri"/>
                <a:cs typeface="Times New Roman"/>
              </a:rPr>
              <a:t>х </a:t>
            </a:r>
            <a:r>
              <a:rPr lang="ru-RU" sz="3600" dirty="0">
                <a:latin typeface="Times New Roman"/>
                <a:ea typeface="Calibri"/>
                <a:cs typeface="Times New Roman"/>
              </a:rPr>
              <a:t>обозначает </a:t>
            </a:r>
            <a:r>
              <a:rPr lang="ru-RU" sz="3600" i="1" dirty="0">
                <a:latin typeface="Times New Roman"/>
                <a:ea typeface="Calibri"/>
                <a:cs typeface="Times New Roman"/>
              </a:rPr>
              <a:t>неизвестное число, </a:t>
            </a:r>
            <a:r>
              <a:rPr lang="ru-RU" sz="3600" dirty="0">
                <a:latin typeface="Times New Roman"/>
                <a:ea typeface="Calibri"/>
                <a:cs typeface="Times New Roman"/>
              </a:rPr>
              <a:t>или, просто, </a:t>
            </a:r>
            <a:r>
              <a:rPr lang="ru-RU" sz="3600" i="1" dirty="0">
                <a:latin typeface="Times New Roman"/>
                <a:ea typeface="Calibri"/>
                <a:cs typeface="Times New Roman"/>
              </a:rPr>
              <a:t>неизвестное </a:t>
            </a:r>
            <a:endParaRPr lang="ru-RU" sz="3600" i="1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5483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17848" y="2708920"/>
            <a:ext cx="8136904" cy="20036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3600" dirty="0" smtClean="0">
                <a:effectLst/>
                <a:latin typeface="Times New Roman"/>
                <a:ea typeface="Calibri"/>
                <a:cs typeface="Times New Roman"/>
              </a:rPr>
              <a:t>Равенство, содержащее неизвестное число, обозначенное буквой, называют </a:t>
            </a:r>
            <a:r>
              <a:rPr lang="ru-RU" sz="3600" i="1" dirty="0" smtClean="0">
                <a:effectLst/>
                <a:latin typeface="Times New Roman"/>
                <a:ea typeface="Calibri"/>
                <a:cs typeface="Times New Roman"/>
              </a:rPr>
              <a:t>уравнением</a:t>
            </a:r>
            <a:r>
              <a:rPr lang="ru-RU" sz="3600" dirty="0" smtClean="0">
                <a:effectLst/>
                <a:latin typeface="Times New Roman"/>
                <a:ea typeface="Calibri"/>
                <a:cs typeface="Times New Roman"/>
              </a:rPr>
              <a:t>.</a:t>
            </a:r>
            <a:endParaRPr lang="ru-RU" sz="3600" dirty="0">
              <a:ea typeface="Calibri"/>
              <a:cs typeface="Times New Roman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8193" name="Picture 2" descr="i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835696" cy="1888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2626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7544" y="2636912"/>
            <a:ext cx="842493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i="1" dirty="0" smtClean="0">
                <a:effectLst/>
                <a:latin typeface="Times New Roman"/>
                <a:ea typeface="Calibri"/>
              </a:rPr>
              <a:t>Левая часть уравнения</a:t>
            </a:r>
            <a:r>
              <a:rPr lang="ru-RU" sz="3600" dirty="0" smtClean="0">
                <a:effectLst/>
                <a:latin typeface="Times New Roman"/>
                <a:ea typeface="Calibri"/>
              </a:rPr>
              <a:t> – выражение, стоящее слева от знака равенства; </a:t>
            </a:r>
          </a:p>
          <a:p>
            <a:r>
              <a:rPr lang="ru-RU" sz="3600" i="1" dirty="0" smtClean="0">
                <a:effectLst/>
                <a:latin typeface="Times New Roman"/>
                <a:ea typeface="Calibri"/>
              </a:rPr>
              <a:t>правая часть уравнения </a:t>
            </a:r>
            <a:r>
              <a:rPr lang="ru-RU" sz="3600" dirty="0" smtClean="0">
                <a:effectLst/>
                <a:latin typeface="Times New Roman"/>
                <a:ea typeface="Calibri"/>
              </a:rPr>
              <a:t>– выражение, стоящее справа от знака равенства.</a:t>
            </a:r>
            <a:endParaRPr lang="ru-RU" sz="3600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9217" name="Picture 2" descr="i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835696" cy="1888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04806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28662" y="2533370"/>
            <a:ext cx="7776864" cy="39149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800" dirty="0" smtClean="0">
                <a:effectLst/>
                <a:latin typeface="Times New Roman"/>
                <a:ea typeface="Calibri"/>
                <a:cs typeface="Times New Roman"/>
              </a:rPr>
              <a:t>                 </a:t>
            </a:r>
            <a:r>
              <a:rPr lang="ru-RU" sz="3600" dirty="0" smtClean="0">
                <a:effectLst/>
                <a:latin typeface="Times New Roman"/>
                <a:ea typeface="Calibri"/>
                <a:cs typeface="Times New Roman"/>
              </a:rPr>
              <a:t>3 </a:t>
            </a:r>
            <a:r>
              <a:rPr lang="ru-RU" sz="3600" i="1" dirty="0" smtClean="0">
                <a:effectLst/>
                <a:latin typeface="Times New Roman"/>
                <a:ea typeface="Calibri"/>
                <a:cs typeface="Times New Roman"/>
              </a:rPr>
              <a:t>х – </a:t>
            </a:r>
            <a:r>
              <a:rPr lang="ru-RU" sz="3600" dirty="0" smtClean="0">
                <a:effectLst/>
                <a:latin typeface="Times New Roman"/>
                <a:ea typeface="Calibri"/>
                <a:cs typeface="Times New Roman"/>
              </a:rPr>
              <a:t>2   =   </a:t>
            </a:r>
            <a:r>
              <a:rPr lang="ru-RU" sz="3600" i="1" dirty="0" smtClean="0">
                <a:effectLst/>
                <a:latin typeface="Times New Roman"/>
                <a:ea typeface="Calibri"/>
                <a:cs typeface="Times New Roman"/>
              </a:rPr>
              <a:t>х</a:t>
            </a:r>
            <a:r>
              <a:rPr lang="ru-RU" sz="3600" dirty="0" smtClean="0">
                <a:effectLst/>
                <a:latin typeface="Times New Roman"/>
                <a:ea typeface="Calibri"/>
                <a:cs typeface="Times New Roman"/>
              </a:rPr>
              <a:t>  + 5;</a:t>
            </a:r>
            <a:endParaRPr lang="ru-RU" sz="36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3600" dirty="0" smtClean="0">
                <a:effectLst/>
                <a:latin typeface="Times New Roman"/>
                <a:ea typeface="Calibri"/>
                <a:cs typeface="Times New Roman"/>
              </a:rPr>
              <a:t>            </a:t>
            </a:r>
            <a:r>
              <a:rPr lang="ru-RU" sz="3600" i="1" dirty="0" smtClean="0">
                <a:effectLst/>
                <a:latin typeface="Times New Roman"/>
                <a:ea typeface="Calibri"/>
                <a:cs typeface="Times New Roman"/>
              </a:rPr>
              <a:t>левая           правая</a:t>
            </a:r>
            <a:endParaRPr lang="ru-RU" sz="36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3600" i="1" dirty="0" smtClean="0">
                <a:effectLst/>
                <a:latin typeface="Times New Roman"/>
                <a:ea typeface="Calibri"/>
                <a:cs typeface="Times New Roman"/>
              </a:rPr>
              <a:t>            часть          </a:t>
            </a:r>
            <a:r>
              <a:rPr lang="ru-RU" sz="3600" i="1" dirty="0" err="1" smtClean="0">
                <a:effectLst/>
                <a:latin typeface="Times New Roman"/>
                <a:ea typeface="Calibri"/>
                <a:cs typeface="Times New Roman"/>
              </a:rPr>
              <a:t>часть</a:t>
            </a:r>
            <a:endParaRPr lang="ru-RU" sz="3600" i="1" dirty="0" smtClean="0">
              <a:effectLst/>
              <a:latin typeface="Times New Roman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ru-RU" sz="36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3600" dirty="0" smtClean="0">
                <a:effectLst/>
                <a:latin typeface="Times New Roman"/>
                <a:ea typeface="Calibri"/>
                <a:cs typeface="Times New Roman"/>
              </a:rPr>
              <a:t> 3 </a:t>
            </a:r>
            <a:r>
              <a:rPr lang="ru-RU" sz="3600" i="1" dirty="0" smtClean="0">
                <a:effectLst/>
                <a:latin typeface="Times New Roman"/>
                <a:ea typeface="Calibri"/>
                <a:cs typeface="Times New Roman"/>
              </a:rPr>
              <a:t>х;   </a:t>
            </a:r>
            <a:r>
              <a:rPr lang="ru-RU" sz="3600" dirty="0" smtClean="0">
                <a:effectLst/>
                <a:latin typeface="Times New Roman"/>
                <a:ea typeface="Calibri"/>
                <a:cs typeface="Times New Roman"/>
              </a:rPr>
              <a:t>- 2;  </a:t>
            </a:r>
            <a:r>
              <a:rPr lang="ru-RU" sz="3600" i="1" dirty="0" smtClean="0">
                <a:effectLst/>
                <a:latin typeface="Times New Roman"/>
                <a:ea typeface="Calibri"/>
                <a:cs typeface="Times New Roman"/>
              </a:rPr>
              <a:t>х;    </a:t>
            </a:r>
            <a:r>
              <a:rPr lang="ru-RU" sz="3600" dirty="0" smtClean="0">
                <a:effectLst/>
                <a:latin typeface="Times New Roman"/>
                <a:ea typeface="Calibri"/>
                <a:cs typeface="Times New Roman"/>
              </a:rPr>
              <a:t>5  - члены уравнения.</a:t>
            </a:r>
            <a:endParaRPr lang="ru-RU" sz="36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3600" i="1" dirty="0" smtClean="0">
                <a:effectLst/>
                <a:latin typeface="Times New Roman"/>
                <a:ea typeface="Calibri"/>
                <a:cs typeface="Times New Roman"/>
              </a:rPr>
              <a:t> </a:t>
            </a:r>
            <a:endParaRPr lang="ru-RU" sz="3600" dirty="0">
              <a:ea typeface="Calibri"/>
              <a:cs typeface="Times New Roman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41" name="Picture 2" descr="i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4202" y="-1"/>
            <a:ext cx="1859898" cy="1913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1856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94</TotalTime>
  <Words>573</Words>
  <Application>Microsoft Office PowerPoint</Application>
  <PresentationFormat>Экран (4:3)</PresentationFormat>
  <Paragraphs>53</Paragraphs>
  <Slides>18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0" baseType="lpstr">
      <vt:lpstr>Волна</vt:lpstr>
      <vt:lpstr>Формула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Valued Acer Customer</cp:lastModifiedBy>
  <cp:revision>12</cp:revision>
  <dcterms:created xsi:type="dcterms:W3CDTF">2013-01-27T05:19:38Z</dcterms:created>
  <dcterms:modified xsi:type="dcterms:W3CDTF">2013-01-29T10:18:13Z</dcterms:modified>
</cp:coreProperties>
</file>