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75" r:id="rId13"/>
    <p:sldId id="267" r:id="rId14"/>
    <p:sldId id="278" r:id="rId15"/>
    <p:sldId id="268" r:id="rId16"/>
    <p:sldId id="279" r:id="rId17"/>
    <p:sldId id="269" r:id="rId18"/>
    <p:sldId id="28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56" autoAdjust="0"/>
  </p:normalViewPr>
  <p:slideViewPr>
    <p:cSldViewPr>
      <p:cViewPr>
        <p:scale>
          <a:sx n="87" d="100"/>
          <a:sy n="87" d="100"/>
        </p:scale>
        <p:origin x="-126" y="22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3A6E-99A2-464E-B795-E982BC0D184A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6992-6795-42E7-8194-C792D6EEF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8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713F-DFB7-47A6-BE5B-AE3A9E74A549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3CE3-078A-4804-A4FF-078C3FFD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lm-onlin.info/uploads/2010-10/10d6774ac038_System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6/6a/Gottfried_Wilhelm_von_Leibniz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oramochki.com/oforml/3/priroda-5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71744"/>
            <a:ext cx="6215074" cy="4286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214686"/>
            <a:ext cx="3214678" cy="3643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\Desktop\52294191у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357454" cy="23255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786842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Rough" pitchFamily="82" charset="-52"/>
              </a:rPr>
              <a:t>Математический турнир </a:t>
            </a:r>
          </a:p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Rough" pitchFamily="82" charset="-52"/>
              </a:rPr>
              <a:t>«Эта удивительная производная»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geriusRough" pitchFamily="82" charset="-5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929422" y="5643578"/>
            <a:ext cx="221457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Преподаватели математики: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Чердакли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Л.Н.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                                 Титова Е.А.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2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643042" y="2143116"/>
            <a:ext cx="720725" cy="6492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85918" y="2357430"/>
            <a:ext cx="360363" cy="287337"/>
          </a:xfrm>
          <a:prstGeom prst="plus">
            <a:avLst>
              <a:gd name="adj" fmla="val 4066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6" descr="электр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электр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электр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142976" y="1500174"/>
            <a:ext cx="172878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4348" y="1000108"/>
            <a:ext cx="2438400" cy="2414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 descr="http://film-onlin.info/uploads/2010-10/10d6774ac038_Syste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6068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4857760"/>
            <a:ext cx="73068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Какое отношение имеет этот учёный к производной ?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3" y="5715016"/>
            <a:ext cx="871543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Ответ: </a:t>
            </a:r>
            <a:r>
              <a:rPr lang="ru-RU" sz="2400" dirty="0" smtClean="0"/>
              <a:t>Галилео Галилей  </a:t>
            </a:r>
            <a:r>
              <a:rPr lang="ru-RU" sz="2400" dirty="0" smtClean="0"/>
              <a:t>активно </a:t>
            </a:r>
            <a:r>
              <a:rPr lang="ru-RU" sz="2400" dirty="0" smtClean="0"/>
              <a:t>развивал кинематическую концепцию  производной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0.05851 C 0.1625 0.12373 0.11736 0.17091 0.06789 0.16281 C 0.01858 0.15449 -0.01666 0.09459 -0.01059 0.02914 C -0.00451 -0.03631 0.04028 -0.08302 0.08993 -0.07493 C 0.13941 -0.06684 0.17466 -0.00671 0.16858 0.05851 Z " pathEditMode="relative" rAng="5823091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17253 C -0.0908 -0.23728 -0.03993 -0.2759 0.01025 -0.25995 C 0.06077 -0.24376 0.09271 -0.17831 0.08143 -0.11494 C 0.0698 -0.04973 0.01858 -0.01087 -0.0309 -0.02822 C -0.08211 -0.04302 -0.11406 -0.10824 -0.10243 -0.17253 Z " pathEditMode="relative" rAng="-4591483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2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1413 C -0.15313 0.15078 -0.21476 0.08418 -0.22188 -0.00717 C -0.22899 -0.09737 -0.17899 -0.18039 -0.11042 -0.18964 C -0.04236 -0.19913 0.01962 -0.13275 0.02604 -0.04071 C 0.03385 0.04972 -0.01615 0.13182 -0.08542 0.1413 Z " pathEditMode="relative" rAng="10444117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6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613" y="588997"/>
            <a:ext cx="428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История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открытий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521" y="3275"/>
            <a:ext cx="2547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Конкурс 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52" y="1309180"/>
            <a:ext cx="8858280" cy="15388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/>
              <a:t>Их, великих, загадочность окружающего мира притягивала, а исследование увлекало!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90520" y="3925887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0720" y="3697287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ВОПРОС  </a:t>
            </a:r>
            <a:endParaRPr lang="ru-RU" sz="3200" dirty="0"/>
          </a:p>
        </p:txBody>
      </p:sp>
      <p:pic>
        <p:nvPicPr>
          <p:cNvPr id="8" name="Picture 13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73487"/>
            <a:ext cx="1605462" cy="2210612"/>
          </a:xfrm>
          <a:prstGeom prst="flowChartAlternateProcess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209520" y="6211887"/>
            <a:ext cx="181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Исаак Ньютон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17 век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2362200" y="4286256"/>
            <a:ext cx="6781800" cy="228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Великий  английский ученый, которого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математики считают математиком, физики - физиком,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астрономы – астрономом. Благодаря ему 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математике появился раздел «Высшая математика»,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изучаются дифференциальные и интегральные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исчисления. Он впервые ввел понятие «спектр».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537" y="2998113"/>
            <a:ext cx="34691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Великие имена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ВОПРОС  </a:t>
            </a:r>
            <a:endParaRPr lang="ru-RU" sz="3200" dirty="0"/>
          </a:p>
        </p:txBody>
      </p:sp>
      <p:pic>
        <p:nvPicPr>
          <p:cNvPr id="4" name="Picture 5" descr="Файл:Gottfried Wilhelm von Leibniz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250" t="3226" r="14252" b="25806"/>
          <a:stretch>
            <a:fillRect/>
          </a:stretch>
        </p:blipFill>
        <p:spPr bwMode="auto">
          <a:xfrm>
            <a:off x="3059832" y="2784143"/>
            <a:ext cx="2684512" cy="32819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6477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Великий немецкий математик,  живший в </a:t>
            </a: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17 – 18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один из основоположников дифференциального и интегрального исчислений . Ввел понятие «функция». Неоднократно встречался с Петром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I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давая ему советы по созданию Российской Академии наук.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916188" y="6211887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Готфрид Вильгельм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фон Лейбниц</a:t>
            </a:r>
            <a:r>
              <a:rPr lang="ru-RU" dirty="0">
                <a:solidFill>
                  <a:srgbClr val="C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Решение практических задач</a:t>
            </a:r>
            <a:endParaRPr lang="ru-RU" altLang="zh-C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" y="-1"/>
            <a:ext cx="791228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Конкурс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Решение </a:t>
            </a:r>
            <a:r>
              <a:rPr lang="ru-RU" altLang="zh-CN" sz="4000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практических </a:t>
            </a:r>
            <a:r>
              <a:rPr lang="ru-RU" altLang="zh-CN" sz="4000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</a:t>
            </a:r>
            <a:endParaRPr lang="ru-RU" altLang="zh-CN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06900" y="1301061"/>
            <a:ext cx="3637100" cy="52629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Знание производной – поможет</a:t>
            </a:r>
            <a:r>
              <a:rPr kumimoji="0" lang="ru-RU" altLang="zh-CN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работе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 проверке технических характеристик автомобиля, делается замер скорости, и ускорения в момент времени, проверяется работа тормозной системы автомобиля и электропроводки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User\Desktop\IMG_0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" y="1423424"/>
            <a:ext cx="4322335" cy="503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" y="0"/>
            <a:ext cx="9144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-88474"/>
            <a:ext cx="5786446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Задача 1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Автомобиль массой </a:t>
            </a:r>
            <a:r>
              <a:rPr lang="ru-RU" sz="2000" dirty="0" smtClean="0">
                <a:solidFill>
                  <a:schemeClr val="tx1"/>
                </a:solidFill>
              </a:rPr>
              <a:t>980 кг </a:t>
            </a:r>
            <a:r>
              <a:rPr lang="ru-RU" sz="2000" dirty="0">
                <a:solidFill>
                  <a:schemeClr val="tx1"/>
                </a:solidFill>
              </a:rPr>
              <a:t>движется прямолинейно по закону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ru-RU" sz="2000" dirty="0">
                <a:solidFill>
                  <a:schemeClr val="tx1"/>
                </a:solidFill>
              </a:rPr>
              <a:t>=2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ru-RU" sz="2000" baseline="30000" dirty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+3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ru-RU" sz="2000" dirty="0" smtClean="0">
                <a:solidFill>
                  <a:schemeClr val="tx1"/>
                </a:solidFill>
              </a:rPr>
              <a:t>-1. </a:t>
            </a:r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айти </a:t>
            </a:r>
            <a:r>
              <a:rPr lang="ru-RU" sz="2000" dirty="0">
                <a:solidFill>
                  <a:schemeClr val="tx1"/>
                </a:solidFill>
              </a:rPr>
              <a:t>кинетическую энергию тела ( </a:t>
            </a:r>
            <a:r>
              <a:rPr lang="en-US" sz="2000" dirty="0">
                <a:solidFill>
                  <a:schemeClr val="tx1"/>
                </a:solidFill>
              </a:rPr>
              <a:t>mv</a:t>
            </a:r>
            <a:r>
              <a:rPr lang="ru-RU" sz="2000" baseline="30000" dirty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/</a:t>
            </a:r>
            <a:r>
              <a:rPr lang="ru-RU" sz="2000" baseline="-25000" dirty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) через 3с после начала движения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51" y="2441572"/>
            <a:ext cx="4572032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Решение </a:t>
            </a:r>
          </a:p>
          <a:p>
            <a:r>
              <a:rPr lang="ru-RU" dirty="0">
                <a:solidFill>
                  <a:schemeClr val="tx1"/>
                </a:solidFill>
              </a:rPr>
              <a:t>Найдем скорость движения автомобиля в любое момент времени </a:t>
            </a:r>
            <a:r>
              <a:rPr lang="en-US" dirty="0">
                <a:solidFill>
                  <a:schemeClr val="tx1"/>
                </a:solidFill>
              </a:rPr>
              <a:t>t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V=S’(t)                 V=(2t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+3t+1)’=4t+3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Вычислим скорость </a:t>
            </a:r>
            <a:r>
              <a:rPr lang="ru-RU" dirty="0" smtClean="0">
                <a:solidFill>
                  <a:schemeClr val="tx1"/>
                </a:solidFill>
              </a:rPr>
              <a:t>тела </a:t>
            </a:r>
            <a:r>
              <a:rPr lang="ru-RU" dirty="0">
                <a:solidFill>
                  <a:schemeClr val="tx1"/>
                </a:solidFill>
              </a:rPr>
              <a:t>в момент времени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ru-RU" dirty="0">
                <a:solidFill>
                  <a:schemeClr val="tx1"/>
                </a:solidFill>
              </a:rPr>
              <a:t>=3</a:t>
            </a:r>
          </a:p>
          <a:p>
            <a:r>
              <a:rPr lang="en-US" dirty="0">
                <a:solidFill>
                  <a:schemeClr val="tx1"/>
                </a:solidFill>
              </a:rPr>
              <a:t>V(3)=4*3+3=15(</a:t>
            </a:r>
            <a:r>
              <a:rPr lang="ru-RU" dirty="0">
                <a:solidFill>
                  <a:schemeClr val="tx1"/>
                </a:solidFill>
              </a:rPr>
              <a:t>м/с)</a:t>
            </a:r>
          </a:p>
          <a:p>
            <a:r>
              <a:rPr lang="ru-RU" dirty="0">
                <a:solidFill>
                  <a:schemeClr val="tx1"/>
                </a:solidFill>
              </a:rPr>
              <a:t>Определим </a:t>
            </a:r>
            <a:r>
              <a:rPr lang="ru-RU" dirty="0" smtClean="0">
                <a:solidFill>
                  <a:schemeClr val="tx1"/>
                </a:solidFill>
              </a:rPr>
              <a:t>кинетическую </a:t>
            </a:r>
            <a:r>
              <a:rPr lang="ru-RU" dirty="0">
                <a:solidFill>
                  <a:schemeClr val="tx1"/>
                </a:solidFill>
              </a:rPr>
              <a:t>энергию автомобиля</a:t>
            </a:r>
          </a:p>
          <a:p>
            <a:r>
              <a:rPr lang="en-US" u="sng" dirty="0">
                <a:solidFill>
                  <a:schemeClr val="tx1"/>
                </a:solidFill>
              </a:rPr>
              <a:t>m</a:t>
            </a:r>
            <a:r>
              <a:rPr lang="en-US" u="sng" dirty="0" smtClean="0">
                <a:solidFill>
                  <a:schemeClr val="tx1"/>
                </a:solidFill>
              </a:rPr>
              <a:t>v</a:t>
            </a:r>
            <a:r>
              <a:rPr lang="ru-RU" u="sng" baseline="30000" dirty="0">
                <a:solidFill>
                  <a:schemeClr val="tx1"/>
                </a:solidFill>
              </a:rPr>
              <a:t>2</a:t>
            </a:r>
            <a:r>
              <a:rPr lang="ru-RU" u="sng" dirty="0">
                <a:solidFill>
                  <a:schemeClr val="tx1"/>
                </a:solidFill>
              </a:rPr>
              <a:t>=</a:t>
            </a:r>
            <a:r>
              <a:rPr lang="en-US" u="sng" dirty="0" smtClean="0">
                <a:solidFill>
                  <a:schemeClr val="tx1"/>
                </a:solidFill>
              </a:rPr>
              <a:t>980*15</a:t>
            </a:r>
            <a:r>
              <a:rPr lang="en-US" u="sng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=110250</a:t>
            </a:r>
            <a:r>
              <a:rPr lang="ru-RU" dirty="0" smtClean="0">
                <a:solidFill>
                  <a:schemeClr val="tx1"/>
                </a:solidFill>
              </a:rPr>
              <a:t> (Дж)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       </a:t>
            </a:r>
            <a:r>
              <a:rPr lang="en-US" dirty="0">
                <a:solidFill>
                  <a:schemeClr val="tx1"/>
                </a:solidFill>
              </a:rPr>
              <a:t>   2</a:t>
            </a:r>
            <a:endParaRPr lang="ru-RU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Documents and Settings\лилия\Рабочий стол\naekran_ru_Jaguar_XK_sleva_1600_3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22" y="5857892"/>
            <a:ext cx="1333477" cy="1000108"/>
          </a:xfrm>
          <a:prstGeom prst="rect">
            <a:avLst/>
          </a:prstGeom>
          <a:noFill/>
        </p:spPr>
      </p:pic>
      <p:pic>
        <p:nvPicPr>
          <p:cNvPr id="26626" name="Picture 2" descr="C:\Users\User\Desktop\IMG_0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02" y="1848923"/>
            <a:ext cx="4213779" cy="3160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0407E-6 L -0.33072 -6.0407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76" y="9263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720257"/>
            <a:ext cx="9144000" cy="2071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1740" y="87680"/>
            <a:ext cx="178595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Задача № 2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85794"/>
            <a:ext cx="6643734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Маховик, задерживаемый тормозом, поворачивается за </a:t>
            </a:r>
            <a:r>
              <a:rPr kumimoji="0" lang="en-US" altLang="zh-CN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en-US" altLang="zh-CN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на угол 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α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= 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0,2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рад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  Найдите: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а) угловую скорость вращения маховика в момент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б) в какой момент маховик остановится?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93598" y="3197989"/>
            <a:ext cx="18573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Задача № 3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3720257"/>
            <a:ext cx="8278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Изменение силы тока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зависимости от времени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задано уравнением: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1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817424"/>
              </p:ext>
            </p:extLst>
          </p:nvPr>
        </p:nvGraphicFramePr>
        <p:xfrm>
          <a:off x="6786578" y="4077447"/>
          <a:ext cx="214994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Формула" r:id="rId3" imgW="748975" imgH="203112" progId="Equation.3">
                  <p:embed/>
                </p:oleObj>
              </mc:Choice>
              <mc:Fallback>
                <p:oleObj name="Формула" r:id="rId3" imgW="748975" imgH="203112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077447"/>
                        <a:ext cx="2149944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0" y="422032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Найдите скорость изменения тока в момент времени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10с.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2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42479"/>
              </p:ext>
            </p:extLst>
          </p:nvPr>
        </p:nvGraphicFramePr>
        <p:xfrm>
          <a:off x="357158" y="4934703"/>
          <a:ext cx="1071570" cy="4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Формула" r:id="rId5" imgW="545863" imgH="228501" progId="Equation.3">
                  <p:embed/>
                </p:oleObj>
              </mc:Choice>
              <mc:Fallback>
                <p:oleObj name="Формула" r:id="rId5" imgW="545863" imgH="228501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934703"/>
                        <a:ext cx="1071570" cy="45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45789"/>
              </p:ext>
            </p:extLst>
          </p:nvPr>
        </p:nvGraphicFramePr>
        <p:xfrm>
          <a:off x="357158" y="5363331"/>
          <a:ext cx="1214446" cy="4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Формула" r:id="rId7" imgW="634725" imgH="228501" progId="Equation.3">
                  <p:embed/>
                </p:oleObj>
              </mc:Choice>
              <mc:Fallback>
                <p:oleObj name="Формула" r:id="rId7" imgW="634725" imgH="22850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363331"/>
                        <a:ext cx="1214446" cy="4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9978"/>
              </p:ext>
            </p:extLst>
          </p:nvPr>
        </p:nvGraphicFramePr>
        <p:xfrm>
          <a:off x="3000364" y="4720389"/>
          <a:ext cx="3866056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Формула" r:id="rId9" imgW="1752600" imgH="482600" progId="Equation.3">
                  <p:embed/>
                </p:oleObj>
              </mc:Choice>
              <mc:Fallback>
                <p:oleObj name="Формула" r:id="rId9" imgW="1752600" imgH="482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720389"/>
                        <a:ext cx="3866056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14282" y="4506075"/>
            <a:ext cx="16160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Решение: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</a:t>
            </a:r>
            <a:endParaRPr kumimoji="0" lang="ru-RU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1643042" y="5291893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(А/с)                                     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429124" y="1495797"/>
            <a:ext cx="2121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0" descr="C:\Documents and Settings\лилия\Рабочий стол\88cce06830d82ea0-larg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642918"/>
            <a:ext cx="2051231" cy="159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0" y="733210"/>
            <a:ext cx="9144000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Конкурс претендентов на замещение вакантной должности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главного техника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>
                <a:solidFill>
                  <a:srgbClr val="FF0000"/>
                </a:solidFill>
                <a:latin typeface="SkazkaForSerge" pitchFamily="18" charset="0"/>
                <a:ea typeface="SimSun" pitchFamily="2" charset="-122"/>
                <a:cs typeface="Times New Roman" pitchFamily="18" charset="0"/>
              </a:rPr>
              <a:t>Конкурс 4</a:t>
            </a:r>
            <a:endParaRPr lang="ru-RU" altLang="zh-CN" sz="2800" dirty="0">
              <a:solidFill>
                <a:srgbClr val="FF0000"/>
              </a:solidFill>
              <a:latin typeface="SkazkaForSerge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550321"/>
            <a:ext cx="2592288" cy="37548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altLang="zh-CN" sz="20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Претендент должен организовать производство, и работающих на нем людей, самостоятельно мыслить, принимать решения, аргументировать и отстаивать свою точку зрения.  </a:t>
            </a:r>
            <a:endParaRPr lang="ru-RU" altLang="zh-C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C:\Users\User\Desktop\IMG_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7576"/>
            <a:ext cx="3626255" cy="27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IMG_0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024336" cy="22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72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kazkaForSerge" pitchFamily="18" charset="0"/>
                <a:ea typeface="SimSun" pitchFamily="2" charset="-122"/>
                <a:cs typeface="Times New Roman" pitchFamily="18" charset="0"/>
              </a:rPr>
              <a:t>Задача № 1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kazkaForSerge" pitchFamily="18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500306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Специалисты по ремонту и обслуживанию автомобилей произвели ремонт Х штук машин  в день с незначительными поломками. По договору они должны ежедневно производить ремонт таких автомобилей не менее 15 в день. Производственные мощности ремонтной зоны таковы, что они должны производить ремонт всех автомобилей с различными поломками до 30 в день. Определить, при каком объеме производства удельные затраты будут наибольшими (наименьшими), если функция затрат имеет вид: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К= -х</a:t>
            </a:r>
            <a:r>
              <a:rPr kumimoji="0" lang="ru-RU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+68х</a:t>
            </a:r>
            <a:r>
              <a:rPr kumimoji="0" lang="ru-RU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+200х. Удельные затраты составят К/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х=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-х</a:t>
            </a:r>
            <a:r>
              <a:rPr kumimoji="0" lang="ru-RU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+68х+200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643446"/>
            <a:ext cx="9144000" cy="206210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Решение.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Наша задача сводится к отысканию наибольшего и наименьшего значения функции Y= -х</a:t>
            </a:r>
            <a:r>
              <a:rPr kumimoji="0" lang="ru-RU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+68х+200. Найдем производную этой функции. Y` = -2х + 68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`(15) = -2*15 + 68 = 38      Y`(30) = -2 * 30 + 68 = 8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Таким образом, при ремонте в день 38 автомобилей удельные издержки максимальны, это экономически не выгодно, а при ремонте 30 машин в день минимально, следовательно, можно посоветовать работать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ремзоне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на предельной мощности и находить возможности усовершенствовать технологию, так как дальше будет действовать закон убывающей доходности. И без реконструкции нельзя будет увеличить выпуск продукции.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F:\фото из керам\фото вчера\IMG_0750-ос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3286116" cy="2464771"/>
          </a:xfrm>
          <a:prstGeom prst="rect">
            <a:avLst/>
          </a:prstGeom>
          <a:noFill/>
        </p:spPr>
      </p:pic>
      <p:pic>
        <p:nvPicPr>
          <p:cNvPr id="49156" name="Picture 4" descr="F:\фото из керам\фото вчера\P1000132-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279" y="0"/>
            <a:ext cx="3310001" cy="248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2" grpId="1" animBg="1"/>
      <p:bldP spid="25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5875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49250" y="43473"/>
            <a:ext cx="8445500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Функция денежной прибыли от объёма продаж товара 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525" y="1105291"/>
            <a:ext cx="4578350" cy="337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 результате статистических исследований рынка определили функцию прибыли от объема продаж автомобилей ВАЗ и нашли  производную этой функции.</a:t>
            </a:r>
          </a:p>
          <a:p>
            <a:pPr marL="0" algn="just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 Постройте эскиз графика функции прибыли, если её 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производная равна нулю при объёме продаж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производная функции больше нуля на промежутке (0;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и производная функции меньше нуля на промежутке (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2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83200" y="984250"/>
            <a:ext cx="3257550" cy="3824288"/>
            <a:chOff x="2842" y="9570"/>
            <a:chExt cx="6212" cy="3906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842" y="10024"/>
              <a:ext cx="538" cy="2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П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Р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И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Б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Ы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Л</a:t>
              </a:r>
            </a:p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Ь 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3447" y="9570"/>
              <a:ext cx="1" cy="34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927" y="13020"/>
              <a:ext cx="6127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latin typeface="Calibri" pitchFamily="34" charset="0"/>
                  <a:cs typeface="Calibri" pitchFamily="34" charset="0"/>
                </a:rPr>
                <a:t>Объем продаж 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Q</a:t>
              </a:r>
              <a:r>
                <a:rPr lang="ru-RU">
                  <a:latin typeface="Calibri" pitchFamily="34" charset="0"/>
                  <a:cs typeface="Calibri" pitchFamily="34" charset="0"/>
                </a:rPr>
                <a:t> (в единицах товара)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410" y="12963"/>
              <a:ext cx="4273" cy="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Arc 12"/>
            <p:cNvSpPr>
              <a:spLocks/>
            </p:cNvSpPr>
            <p:nvPr/>
          </p:nvSpPr>
          <p:spPr bwMode="auto">
            <a:xfrm>
              <a:off x="3468" y="10251"/>
              <a:ext cx="2964" cy="2746"/>
            </a:xfrm>
            <a:custGeom>
              <a:avLst/>
              <a:gdLst>
                <a:gd name="T0" fmla="*/ 0 w 40261"/>
                <a:gd name="T1" fmla="*/ 0 h 23783"/>
                <a:gd name="T2" fmla="*/ 0 w 40261"/>
                <a:gd name="T3" fmla="*/ 0 h 23783"/>
                <a:gd name="T4" fmla="*/ 0 w 40261"/>
                <a:gd name="T5" fmla="*/ 0 h 23783"/>
                <a:gd name="T6" fmla="*/ 0 60000 65536"/>
                <a:gd name="T7" fmla="*/ 0 60000 65536"/>
                <a:gd name="T8" fmla="*/ 0 60000 65536"/>
                <a:gd name="T9" fmla="*/ 0 w 40261"/>
                <a:gd name="T10" fmla="*/ 0 h 23783"/>
                <a:gd name="T11" fmla="*/ 40261 w 40261"/>
                <a:gd name="T12" fmla="*/ 23783 h 23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61" h="23783" fill="none" extrusionOk="0">
                  <a:moveTo>
                    <a:pt x="110" y="23783"/>
                  </a:moveTo>
                  <a:cubicBezTo>
                    <a:pt x="36" y="23057"/>
                    <a:pt x="0" y="22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4" y="-1"/>
                    <a:pt x="36390" y="4082"/>
                    <a:pt x="40260" y="10722"/>
                  </a:cubicBezTo>
                </a:path>
                <a:path w="40261" h="23783" stroke="0" extrusionOk="0">
                  <a:moveTo>
                    <a:pt x="110" y="23783"/>
                  </a:moveTo>
                  <a:cubicBezTo>
                    <a:pt x="36" y="23057"/>
                    <a:pt x="0" y="223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284" y="-1"/>
                    <a:pt x="36390" y="4082"/>
                    <a:pt x="40260" y="1072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007" y="10251"/>
              <a:ext cx="0" cy="27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5597525" y="1389063"/>
            <a:ext cx="44450" cy="2970212"/>
          </a:xfrm>
          <a:prstGeom prst="line">
            <a:avLst/>
          </a:prstGeom>
          <a:noFill/>
          <a:ln w="349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5641975" y="4089400"/>
            <a:ext cx="3014663" cy="0"/>
          </a:xfrm>
          <a:prstGeom prst="line">
            <a:avLst/>
          </a:prstGeom>
          <a:noFill/>
          <a:ln w="349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6946900" y="3954463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8072438" y="3954463"/>
            <a:ext cx="0" cy="1809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767513" y="4133850"/>
            <a:ext cx="325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  <a:cs typeface="Calibri" pitchFamily="34" charset="0"/>
              </a:rPr>
              <a:t>Q</a:t>
            </a:r>
            <a:endParaRPr lang="ru-RU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891463" y="4133850"/>
            <a:ext cx="427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  <a:cs typeface="Calibri" pitchFamily="34" charset="0"/>
              </a:rPr>
              <a:t>2Q</a:t>
            </a:r>
            <a:endParaRPr lang="ru-RU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6946900" y="1389063"/>
            <a:ext cx="0" cy="2744787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8072438" y="1298575"/>
            <a:ext cx="0" cy="2609850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25"/>
          <p:cNvSpPr>
            <a:spLocks/>
          </p:cNvSpPr>
          <p:nvPr/>
        </p:nvSpPr>
        <p:spPr bwMode="auto">
          <a:xfrm>
            <a:off x="5641975" y="1428750"/>
            <a:ext cx="2430463" cy="2660650"/>
          </a:xfrm>
          <a:custGeom>
            <a:avLst/>
            <a:gdLst>
              <a:gd name="T0" fmla="*/ 0 w 1531"/>
              <a:gd name="T1" fmla="*/ 2147483647 h 1676"/>
              <a:gd name="T2" fmla="*/ 2147483647 w 1531"/>
              <a:gd name="T3" fmla="*/ 2147483647 h 1676"/>
              <a:gd name="T4" fmla="*/ 2147483647 w 1531"/>
              <a:gd name="T5" fmla="*/ 2147483647 h 1676"/>
              <a:gd name="T6" fmla="*/ 2147483647 w 1531"/>
              <a:gd name="T7" fmla="*/ 2147483647 h 1676"/>
              <a:gd name="T8" fmla="*/ 2147483647 w 1531"/>
              <a:gd name="T9" fmla="*/ 2147483647 h 1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1"/>
              <a:gd name="T16" fmla="*/ 0 h 1676"/>
              <a:gd name="T17" fmla="*/ 1531 w 1531"/>
              <a:gd name="T18" fmla="*/ 1676 h 1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1" h="1676">
                <a:moveTo>
                  <a:pt x="0" y="1676"/>
                </a:moveTo>
                <a:cubicBezTo>
                  <a:pt x="87" y="1206"/>
                  <a:pt x="175" y="736"/>
                  <a:pt x="312" y="457"/>
                </a:cubicBezTo>
                <a:cubicBezTo>
                  <a:pt x="449" y="178"/>
                  <a:pt x="655" y="0"/>
                  <a:pt x="822" y="3"/>
                </a:cubicBezTo>
                <a:cubicBezTo>
                  <a:pt x="989" y="6"/>
                  <a:pt x="1197" y="228"/>
                  <a:pt x="1315" y="478"/>
                </a:cubicBezTo>
                <a:cubicBezTo>
                  <a:pt x="1433" y="728"/>
                  <a:pt x="1486" y="1292"/>
                  <a:pt x="1531" y="1506"/>
                </a:cubicBezTo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772150" y="3784600"/>
            <a:ext cx="1146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150100" y="3784600"/>
            <a:ext cx="922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5597525" y="1433513"/>
            <a:ext cx="2519363" cy="0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046788" y="1073150"/>
            <a:ext cx="1901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 прибыли =</a:t>
            </a:r>
            <a:r>
              <a:rPr lang="en-US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f(Q</a:t>
            </a:r>
            <a:r>
              <a:rPr lang="ru-RU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416550" y="3998913"/>
            <a:ext cx="288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05300" y="5340350"/>
            <a:ext cx="4622800" cy="7699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При каком объёме продаж получают максимум прибыли?</a:t>
            </a:r>
          </a:p>
        </p:txBody>
      </p:sp>
      <p:pic>
        <p:nvPicPr>
          <p:cNvPr id="26" name="Рисунок 25" descr="DLgiedzkEr.jpg"/>
          <p:cNvPicPr>
            <a:picLocks noChangeAspect="1"/>
          </p:cNvPicPr>
          <p:nvPr/>
        </p:nvPicPr>
        <p:blipFill>
          <a:blip r:embed="rId2"/>
          <a:srcRect t="17333"/>
          <a:stretch>
            <a:fillRect/>
          </a:stretch>
        </p:blipFill>
        <p:spPr>
          <a:xfrm>
            <a:off x="15875" y="4585307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4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/>
      <p:bldP spid="21" grpId="0"/>
      <p:bldP spid="23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856" y="1772816"/>
            <a:ext cx="833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Поздравляем победителей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User\Desktop\0_249c3_474c847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5307880" cy="3545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1722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8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Математический турнир на замещение вакантной должности главного техника по ремонту и обслуживанию автомобильного </a:t>
            </a:r>
            <a:r>
              <a:rPr lang="ru-RU" altLang="zh-CN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транспорта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 теме: «Производная функции»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 descr="F:\фото из керам\IMG_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4357718" cy="3268102"/>
          </a:xfrm>
          <a:prstGeom prst="rect">
            <a:avLst/>
          </a:prstGeom>
          <a:noFill/>
        </p:spPr>
      </p:pic>
      <p:pic>
        <p:nvPicPr>
          <p:cNvPr id="34818" name="Picture 2" descr="F:\фото из керам\IMG_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429156" cy="3321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42852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kazkaForSerge" pitchFamily="18" charset="0"/>
                <a:ea typeface="SimSun" pitchFamily="2" charset="-122"/>
                <a:cs typeface="Times New Roman" pitchFamily="18" charset="0"/>
              </a:rPr>
              <a:t>Цели:</a:t>
            </a:r>
            <a:endParaRPr kumimoji="0" lang="ru-RU" altLang="zh-CN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kazkaForSerge" pitchFamily="18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1500174"/>
            <a:ext cx="9144000" cy="40318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Повторить в игровой соревновательной форме основные понятия по теме: «Производная»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Формировать навыки практического использования производной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Показать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межпредметную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связь на примере математического моделирования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Расширить кругозор в области истории науки и жизни ее творцов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ирог 5"/>
          <p:cNvSpPr/>
          <p:nvPr/>
        </p:nvSpPr>
        <p:spPr>
          <a:xfrm>
            <a:off x="4286248" y="5786454"/>
            <a:ext cx="714380" cy="714380"/>
          </a:xfrm>
          <a:prstGeom prst="pi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ирог 6"/>
          <p:cNvSpPr/>
          <p:nvPr/>
        </p:nvSpPr>
        <p:spPr>
          <a:xfrm>
            <a:off x="5572132" y="5786454"/>
            <a:ext cx="714380" cy="714380"/>
          </a:xfrm>
          <a:prstGeom prst="pi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ирог 7"/>
          <p:cNvSpPr/>
          <p:nvPr/>
        </p:nvSpPr>
        <p:spPr>
          <a:xfrm>
            <a:off x="6715140" y="5786454"/>
            <a:ext cx="714380" cy="714380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ирог 8"/>
          <p:cNvSpPr/>
          <p:nvPr/>
        </p:nvSpPr>
        <p:spPr>
          <a:xfrm>
            <a:off x="7786710" y="5786454"/>
            <a:ext cx="714380" cy="714380"/>
          </a:xfrm>
          <a:prstGeom prst="p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>
            <a:off x="714348" y="5786454"/>
            <a:ext cx="714380" cy="714380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>
            <a:off x="1928794" y="5786454"/>
            <a:ext cx="714380" cy="714380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>
            <a:off x="3214678" y="5786454"/>
            <a:ext cx="714380" cy="714380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allAtOnce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14810" y="214290"/>
            <a:ext cx="4929190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BentTitulBrk" pitchFamily="82" charset="-52"/>
                <a:ea typeface="SimSun" pitchFamily="2" charset="-122"/>
                <a:cs typeface="Times New Roman" pitchFamily="18" charset="0"/>
              </a:rPr>
              <a:t>Эпиграф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BentTitul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BentTitulBrk" pitchFamily="82" charset="-52"/>
                <a:ea typeface="SimSun" pitchFamily="2" charset="-122"/>
                <a:cs typeface="Times New Roman" pitchFamily="18" charset="0"/>
              </a:rPr>
              <a:t>«Ум заключается не только в знании, но и в умении прилагать знания на деле»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BentTitulBrk" pitchFamily="82" charset="-52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414337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Аристотель 384-322 </a:t>
            </a:r>
            <a:r>
              <a:rPr lang="ru-RU" sz="3600" dirty="0" err="1"/>
              <a:t>гг</a:t>
            </a:r>
            <a:r>
              <a:rPr lang="ru-RU" sz="3600" dirty="0"/>
              <a:t> до н.э.</a:t>
            </a:r>
          </a:p>
        </p:txBody>
      </p:sp>
      <p:pic>
        <p:nvPicPr>
          <p:cNvPr id="32769" name="Picture 1" descr="F:\фото из керам\фото вчера\y_dae178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928934"/>
            <a:ext cx="3643338" cy="3716311"/>
          </a:xfrm>
          <a:prstGeom prst="rect">
            <a:avLst/>
          </a:prstGeom>
          <a:noFill/>
        </p:spPr>
      </p:pic>
      <p:pic>
        <p:nvPicPr>
          <p:cNvPr id="32770" name="Picture 2" descr="C:\Documents and Settings\лилия\Рабочий стол\06_02_17_Aristo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8576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SkazkaForSerge" pitchFamily="18" charset="0"/>
              </a:rPr>
              <a:t>Основные правила турнира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Внимательно слушай вопрос и читай условие задачи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Будь вежлив и выдержан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Правильный ответ – залог будущего успеха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Анализируй и обобщай полученные результаты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Учись работать в коллективе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49438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Учись самостоятельно мыслить, принимать решения, аргументировать и отстаивать свою точку зрения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C:\Documents and Settings\лилия\Рабочий стол\psixolognovost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081981"/>
            <a:ext cx="1000132" cy="1776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27778E-6 -6.19796E-6 C -0.00156 -0.0007 -0.00312 -0.00116 -0.00451 -0.00209 C -0.00607 -0.00325 -0.00728 -0.0051 -0.00902 -0.00602 C -0.0177 -0.01088 -0.01215 -0.0051 -0.01944 -0.00995 C -0.02621 -0.01435 -0.02221 -0.01342 -0.02846 -0.0199 C -0.03801 -0.02984 -0.05277 -0.03909 -0.06423 -0.04372 C -0.06874 -0.04765 -0.07326 -0.04973 -0.0776 -0.05366 C -0.10624 -0.05135 -0.096 -0.05505 -0.11353 -0.03979 C -0.11649 -0.03377 -0.11805 -0.02776 -0.121 -0.02198 C -0.12447 -0.00695 -0.13715 0.00785 -0.1434 0.02173 C -0.15242 0.04139 -0.14374 0.02173 -0.15086 0.03376 C -0.15346 0.03815 -0.15833 0.04763 -0.15833 0.04763 C -0.18732 0.04624 -0.19322 0.04902 -0.21353 0.03584 C -0.21961 0.02774 -0.2243 0.02081 -0.23298 0.01595 C -0.23975 0.01225 -0.24426 0.00878 -0.2493 0.00184 C -0.25312 -0.0125 -0.26006 -0.02892 -0.27169 -0.03377 C -0.27638 -0.04002 -0.28176 -0.04418 -0.28662 -0.04973 C -0.30156 -0.06661 -0.30902 -0.07563 -0.32846 -0.0835 C -0.34253 -0.0828 -0.36284 -0.0872 -0.37621 -0.07563 C -0.38037 -0.06708 -0.38819 -0.0532 -0.39565 -0.04973 C -0.39721 -0.04326 -0.39982 -0.0384 -0.40156 -0.03192 C -0.40294 -6.19796E-6 -0.39878 0.03931 -0.41805 0.06359 C -0.43819 0.06105 -0.43281 0.06081 -0.44774 0.05365 C -0.45138 0.04902 -0.45607 0.04624 -0.45971 0.04162 C -0.46857 0.03029 -0.47499 0.02034 -0.48072 0.006 C -0.48124 0.00323 -0.48159 0.0007 -0.48211 -0.00209 C -0.48246 -0.00417 -0.48333 -0.00579 -0.48367 -0.00787 C -0.48489 -0.01388 -0.48662 -0.02591 -0.48662 -0.02591 C -0.48506 -0.05019 -0.48471 -0.05551 -0.47326 -0.0717 C -0.47274 -0.07355 -0.47274 -0.0761 -0.47169 -0.07748 C -0.47048 -0.07887 -0.46857 -0.07864 -0.46718 -0.07956 C -0.4585 -0.08535 -0.44965 -0.0872 -0.44044 -0.09159 C -0.42742 -0.0909 -0.4144 -0.09113 -0.40156 -0.08951 C -0.39687 -0.08882 -0.3927 -0.08165 -0.38819 -0.07956 C -0.37985 -0.06916 -0.3677 -0.06037 -0.36128 -0.04765 C -0.35728 -0.03979 -0.35468 -0.03077 -0.35225 -0.02198 C -0.35346 -0.00995 -0.35294 0.00277 -0.35676 0.01387 C -0.36093 0.02612 -0.38159 0.05411 -0.39253 0.05758 C -0.40329 0.06729 -0.39808 0.06452 -0.40746 0.06752 C -0.42846 0.06637 -0.44444 0.06452 -0.46423 0.05966 C -0.46909 0.0555 -0.47482 0.0548 -0.47916 0.04971 C -0.49426 0.03191 -0.50746 0.006 -0.51197 -0.0199 C -0.51041 -0.05274 -0.51492 -0.05158 -0.49565 -0.05759 C -0.45399 -0.05551 -0.46527 -0.06569 -0.44774 -0.04372 C -0.44635 -0.00116 -0.45364 -0.0118 -0.44478 -6.19796E-6 " pathEditMode="relative" ptsTypes="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-2.71045E-6 C -0.44947 -0.02775 -0.47378 -0.03446 -0.49253 -0.0377 C -0.50972 -0.037 -0.52725 -0.0377 -0.54461 -0.03585 C -0.54895 -0.03539 -0.55069 -0.02729 -0.55208 -0.02382 C -0.55625 -0.01388 -0.56441 -0.00093 -0.5684 0.00994 C -0.57083 0.01642 -0.57048 0.02474 -0.5743 0.02983 C -0.57743 0.03376 -0.58055 0.03769 -0.58333 0.04163 C -0.58888 0.0488 -0.60225 0.04741 -0.60868 0.05365 C -0.62638 0.07053 -0.64184 0.08742 -0.66388 0.09135 C -0.66579 0.09112 -0.68593 0.09065 -0.69236 0.08742 C -0.69965 0.08372 -0.70156 0.0814 -0.71024 0.07955 C -0.73159 0.06845 -0.74722 0.04602 -0.76388 0.0259 C -0.7743 0.01341 -0.7875 0.0037 -0.79531 -0.01203 C -0.79739 -0.02082 -0.8 -0.02845 -0.80121 -0.0377 C -0.79947 -0.05828 -0.80208 -0.05366 -0.78923 -0.05759 C -0.76388 -0.05551 -0.75625 -0.05759 -0.74166 -0.03192 C -0.73645 -0.01133 -0.73854 -0.01989 -0.73576 -0.00602 C -0.7368 0.0067 -0.73593 0.02035 -0.74027 0.03168 C -0.74548 0.04625 -0.75954 0.06383 -0.77135 0.06753 C -0.77656 0.07215 -0.78194 0.07493 -0.78784 0.07747 C -0.79982 0.07678 -0.81197 0.07886 -0.82361 0.07562 C -0.82708 0.0747 -0.83107 0.06568 -0.83107 0.06568 C -0.83211 0.0629 -0.83281 0.06013 -0.83402 0.05758 C -0.83593 0.05342 -0.8401 0.04579 -0.8401 0.04579 C -0.84062 0.04371 -0.84062 0.04163 -0.84149 0.03978 C -0.84218 0.03816 -0.84392 0.03746 -0.84461 0.03584 C -0.84947 0.02266 -0.84149 0.03168 -0.85052 0.02382 C -0.85104 0.02174 -0.85138 0.01966 -0.85208 0.01781 C -0.85295 0.01572 -0.85434 0.01411 -0.85503 0.01202 C -0.85677 0.00624 -0.8559 0.00046 -0.85954 -0.00393 " pathEditMode="relative" ptsTypes="fffffffffffffffffffffffffffffA">
                                      <p:cBhvr>
                                        <p:cTn id="40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85728"/>
            <a:ext cx="4432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kazkaForSerge" pitchFamily="18" charset="0"/>
                <a:ea typeface="SimSun" pitchFamily="2" charset="-122"/>
                <a:cs typeface="Times New Roman" pitchFamily="18" charset="0"/>
              </a:rPr>
              <a:t>Повторим теорию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kazkaForSerg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57298"/>
            <a:ext cx="250033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/>
              <a:t>F(X)</a:t>
            </a:r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2357430"/>
            <a:ext cx="784189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600" dirty="0" smtClean="0"/>
              <a:t>Y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1285860"/>
            <a:ext cx="1571636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X</a:t>
            </a:r>
            <a:r>
              <a:rPr lang="en-US" sz="4800" dirty="0" smtClean="0"/>
              <a:t>0</a:t>
            </a:r>
            <a:endParaRPr lang="ru-RU" sz="9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0034" y="3214686"/>
            <a:ext cx="1643106" cy="1569660"/>
            <a:chOff x="1357290" y="2928934"/>
            <a:chExt cx="1643106" cy="156966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1357290" y="3286124"/>
              <a:ext cx="785818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1670" y="2928934"/>
              <a:ext cx="9287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X</a:t>
              </a:r>
              <a:endParaRPr lang="ru-RU" sz="96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5786" y="5500702"/>
            <a:ext cx="4071966" cy="1107996"/>
            <a:chOff x="-2643238" y="2571744"/>
            <a:chExt cx="4071966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-2643238" y="2571744"/>
              <a:ext cx="40719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F(x</a:t>
              </a:r>
              <a:r>
                <a:rPr lang="en-US" sz="1600" b="1" dirty="0" smtClean="0"/>
                <a:t>0</a:t>
              </a:r>
              <a:r>
                <a:rPr lang="en-US" sz="6000" b="1" dirty="0" smtClean="0"/>
                <a:t>+</a:t>
              </a:r>
              <a:endParaRPr lang="ru-RU" sz="6000" b="1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-1071602" y="2857496"/>
              <a:ext cx="714380" cy="6429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57222" y="2643182"/>
              <a:ext cx="1428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X)</a:t>
              </a:r>
              <a:endParaRPr lang="ru-RU" sz="60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000496" y="4143380"/>
            <a:ext cx="1857388" cy="2066338"/>
            <a:chOff x="-2071734" y="2428868"/>
            <a:chExt cx="1857388" cy="2066338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-2000296" y="3500438"/>
              <a:ext cx="928694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-2000296" y="2428868"/>
              <a:ext cx="928694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-2071734" y="3357562"/>
              <a:ext cx="185738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-930721" y="2505670"/>
              <a:ext cx="5020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F</a:t>
              </a:r>
              <a:endParaRPr lang="ru-RU" sz="5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000164" y="3571876"/>
              <a:ext cx="733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X</a:t>
              </a:r>
              <a:endParaRPr lang="ru-RU" sz="54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498070" y="4786322"/>
            <a:ext cx="2645930" cy="1031194"/>
            <a:chOff x="-2071734" y="3484907"/>
            <a:chExt cx="2645930" cy="1031194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-2071734" y="3500438"/>
              <a:ext cx="1000132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143040" y="3500438"/>
              <a:ext cx="5838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X</a:t>
              </a:r>
              <a:endParaRPr lang="ru-RU" sz="6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348490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0</a:t>
              </a:r>
              <a:endParaRPr lang="ru-RU" sz="6000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-428660" y="4000504"/>
              <a:ext cx="42866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5715008" y="1785926"/>
            <a:ext cx="3428992" cy="2245664"/>
            <a:chOff x="-3929122" y="2214554"/>
            <a:chExt cx="3929916" cy="2674268"/>
          </a:xfrm>
        </p:grpSpPr>
        <p:sp>
          <p:nvSpPr>
            <p:cNvPr id="36" name="TextBox 35"/>
            <p:cNvSpPr txBox="1"/>
            <p:nvPr/>
          </p:nvSpPr>
          <p:spPr>
            <a:xfrm>
              <a:off x="-3929122" y="2643182"/>
              <a:ext cx="12987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Lim</a:t>
              </a:r>
              <a:endParaRPr lang="ru-RU" sz="6000" dirty="0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-2071734" y="2571744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>
              <a:off x="-2071734" y="3143248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428792" y="2214554"/>
              <a:ext cx="4667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F</a:t>
              </a:r>
              <a:endParaRPr lang="ru-RU" sz="4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478180" y="2928934"/>
              <a:ext cx="4780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X</a:t>
              </a:r>
              <a:endParaRPr lang="ru-RU" sz="4400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-2143172" y="3071810"/>
              <a:ext cx="121444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-857288" y="2500306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=</a:t>
              </a:r>
              <a:endParaRPr lang="ru-RU" sz="6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60382" y="2643182"/>
              <a:ext cx="4603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Y</a:t>
              </a:r>
              <a:endParaRPr lang="ru-RU" sz="4400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-85203" y="2799823"/>
              <a:ext cx="17040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/>
            <p:nvPr/>
          </p:nvGrpSpPr>
          <p:grpSpPr>
            <a:xfrm>
              <a:off x="-3786246" y="3857628"/>
              <a:ext cx="2645930" cy="1031194"/>
              <a:chOff x="-2071734" y="3484907"/>
              <a:chExt cx="2645930" cy="1031194"/>
            </a:xfrm>
          </p:grpSpPr>
          <p:sp>
            <p:nvSpPr>
              <p:cNvPr id="52" name="Равнобедренный треугольник 51"/>
              <p:cNvSpPr/>
              <p:nvPr/>
            </p:nvSpPr>
            <p:spPr>
              <a:xfrm>
                <a:off x="-2071734" y="3500438"/>
                <a:ext cx="1000132" cy="78581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1143040" y="3500438"/>
                <a:ext cx="5838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X</a:t>
                </a:r>
                <a:endParaRPr lang="ru-RU" sz="6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0" y="3484907"/>
                <a:ext cx="57419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0</a:t>
                </a:r>
                <a:endParaRPr lang="ru-RU" sz="6000" dirty="0"/>
              </a:p>
            </p:txBody>
          </p:sp>
          <p:cxnSp>
            <p:nvCxnSpPr>
              <p:cNvPr id="55" name="Прямая со стрелкой 54"/>
              <p:cNvCxnSpPr/>
              <p:nvPr/>
            </p:nvCxnSpPr>
            <p:spPr>
              <a:xfrm>
                <a:off x="-428660" y="4000504"/>
                <a:ext cx="4286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Прямая со стрелкой 60"/>
          <p:cNvCxnSpPr/>
          <p:nvPr/>
        </p:nvCxnSpPr>
        <p:spPr>
          <a:xfrm rot="5400000">
            <a:off x="7143768" y="500042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>
            <a:off x="7072330" y="0"/>
            <a:ext cx="1787856" cy="2169994"/>
          </a:xfrm>
          <a:custGeom>
            <a:avLst/>
            <a:gdLst>
              <a:gd name="connsiteX0" fmla="*/ 0 w 1787856"/>
              <a:gd name="connsiteY0" fmla="*/ 627797 h 2169994"/>
              <a:gd name="connsiteX1" fmla="*/ 777922 w 1787856"/>
              <a:gd name="connsiteY1" fmla="*/ 2169994 h 2169994"/>
              <a:gd name="connsiteX2" fmla="*/ 1542197 w 1787856"/>
              <a:gd name="connsiteY2" fmla="*/ 627797 h 2169994"/>
              <a:gd name="connsiteX3" fmla="*/ 1787856 w 1787856"/>
              <a:gd name="connsiteY3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56" h="2169994">
                <a:moveTo>
                  <a:pt x="0" y="627797"/>
                </a:moveTo>
                <a:cubicBezTo>
                  <a:pt x="260444" y="1398895"/>
                  <a:pt x="520889" y="2169994"/>
                  <a:pt x="777922" y="2169994"/>
                </a:cubicBezTo>
                <a:cubicBezTo>
                  <a:pt x="1034955" y="2169994"/>
                  <a:pt x="1373875" y="989463"/>
                  <a:pt x="1542197" y="627797"/>
                </a:cubicBezTo>
                <a:cubicBezTo>
                  <a:pt x="1710519" y="266131"/>
                  <a:pt x="1749187" y="133065"/>
                  <a:pt x="178785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AND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9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36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Motion origin="layout" path="M -0.02639 0.01919 C -0.02483 0.03515 -0.0224 0.04926 -0.01858 0.06429 C -0.01736 0.06891 -0.0125 0.07655 -0.0125 0.07655 C -0.0099 0.08695 -0.00573 0.11563 -0.00174 0.12372 C 0.00104 0.12927 0.00174 0.12974 0.00295 0.13598 C 0.00417 0.14315 0.00417 0.15425 0.00747 0.16073 C 0.00868 0.16304 0.01076 0.16443 0.01215 0.16674 C 0.01337 0.16859 0.01424 0.1709 0.01528 0.17298 C 0.01944 0.19125 0.0125 0.1642 0.02135 0.18524 C 0.02153 0.1857 0.02517 0.20051 0.02604 0.20374 C 0.02726 0.20837 0.03003 0.21184 0.03212 0.216 C 0.0349 0.22155 0.04601 0.22409 0.04601 0.22409 C 0.05313 0.22086 0.05955 0.21507 0.06285 0.20559 C 0.0651 0.19912 0.06597 0.18732 0.0691 0.18108 C 0.07292 0.17345 0.07448 0.16512 0.07674 0.15656 C 0.07917 0.14685 0.08472 0.14061 0.08906 0.13182 C 0.0901 0.12974 0.09219 0.12581 0.09219 0.12581 C 0.09635 0.10684 0.08958 0.13922 0.09514 0.09297 C 0.09566 0.0888 0.09826 0.08071 0.09826 0.08071 C 0.09983 0.06429 0.1 0.04556 0.10903 0.03353 C 0.11285 0.0185 0.1099 0.02428 0.11667 0.01503 C 0.11823 0.0074 0.12135 3.75578E-6 0.12604 -0.00532 C 0.12882 -0.00856 0.13524 -0.01365 0.13524 -0.01365 C 0.14392 -0.03099 0.14288 -0.03562 0.14288 -0.05875 " pathEditMode="relative" ptsTypes="fffffffffffffffffffffffA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4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8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14290"/>
            <a:ext cx="2843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kazkaForSerge" pitchFamily="18" charset="0"/>
                <a:ea typeface="SimSun" pitchFamily="2" charset="-122"/>
                <a:cs typeface="Times New Roman" pitchFamily="18" charset="0"/>
              </a:rPr>
              <a:t>Конкурс 1</a:t>
            </a:r>
            <a:endParaRPr kumimoji="0" lang="ru-RU" altLang="zh-CN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kazkaForSerge" pitchFamily="18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Интеллектуальная разминка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Помните знаменитую задачу древности об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Ахилессе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который бежит в 10 раз быстрее черепахи, но так ее и не догонит. Парадокс? А может все дело в скорости?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C:\Documents and Settings\лилия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43174" y="5572140"/>
            <a:ext cx="1071580" cy="866775"/>
          </a:xfrm>
          <a:prstGeom prst="rect">
            <a:avLst/>
          </a:prstGeom>
          <a:noFill/>
        </p:spPr>
      </p:pic>
      <p:pic>
        <p:nvPicPr>
          <p:cNvPr id="29698" name="Picture 2" descr="C:\Documents and Settings\лилия\Рабочий стол\image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355848" cy="235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0416E-6 C 0.05868 -0.02081 -0.00712 0.00186 0.16857 -0.006 C 0.18333 -0.0067 0.19844 -0.0141 0.21337 -0.01595 C 0.25104 -0.02081 0.28489 -0.02266 0.32378 -0.02381 C 0.33246 -0.02682 0.34045 -0.02844 0.3493 -0.02982 C 0.36059 -0.03538 0.37344 -0.03491 0.38507 -0.03977 C 0.40503 -0.03352 0.38229 -0.04 0.43125 -0.03584 C 0.4375 -0.03538 0.44305 -0.03075 0.4493 -0.02982 C 0.45729 -0.0289 0.4651 -0.02867 0.47309 -0.02797 C 0.48646 -0.02867 0.5 -0.0289 0.51337 -0.02982 C 0.51684 -0.03006 0.52031 -0.03144 0.52378 -0.03191 C 0.53281 -0.03283 0.55069 -0.03376 0.55069 -0.03376 " pathEditMode="relative" ptsTypes="fffffffffffA">
                                      <p:cBhvr>
                                        <p:cTn id="17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7604E-6 C 0.05555 0.00139 0.11527 -0.00139 0.17031 0.01387 C 0.23454 0.03168 0.30156 0.01387 0.36718 0.01387 " pathEditMode="relative" ptsTypes="ffA">
                                      <p:cBhvr>
                                        <p:cTn id="2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786842" cy="44319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- Мадам, Вы нарушили правила уличного движения. Вы ехали со скоростью 90 километров в час.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- Простите, это невозможно. Как я могла проехать 90 километров за час, если я еду всего лишь 7 минут!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 Я имею в виду, мадам, что если бы Вы продолжали ехать таким же образом, то через час Вы бы проехали 90 километров.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 Если бы я продолжала ехать, как ехала, ещё час, то налетела бы на стенку в конце улицы!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 Ваш спидометр показывал 90 километров в час.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Мой спидометр сломан и давно не работает. </a:t>
            </a:r>
            <a:r>
              <a:rPr lang="ru-RU" b="1" dirty="0" smtClean="0"/>
              <a:t>Как видите, полицейский не смог объяснить даме, что такое скорость 90 км/час.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/>
              <a:t>А вы смогли бы?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sz="8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429264"/>
            <a:ext cx="900115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Как понятие «производная» связано с автомобилем?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929330"/>
            <a:ext cx="8715404" cy="73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Ответ 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движением автомобиля тесно связаны две величины: путь и скорость, которые являются функциями времени. Производная – это скорость, скорость – это производная пути.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Анекдот  из «</a:t>
            </a:r>
            <a:r>
              <a:rPr lang="ru-RU" sz="3200" dirty="0" err="1" smtClean="0">
                <a:solidFill>
                  <a:srgbClr val="FF0000"/>
                </a:solidFill>
              </a:rPr>
              <a:t>Фейнмановских</a:t>
            </a:r>
            <a:r>
              <a:rPr lang="ru-RU" sz="3200" dirty="0" smtClean="0">
                <a:solidFill>
                  <a:srgbClr val="FF0000"/>
                </a:solidFill>
              </a:rPr>
              <a:t> лекций по физике»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7" descr="2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1865065" cy="87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8834E-6 L 0.75278 -0.003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2" grpId="0" animBg="1"/>
      <p:bldP spid="204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0" y="5286399"/>
            <a:ext cx="9144000" cy="1571625"/>
          </a:xfrm>
          <a:custGeom>
            <a:avLst/>
            <a:gdLst>
              <a:gd name="T0" fmla="*/ 2147483647 w 5825"/>
              <a:gd name="T1" fmla="*/ 2147483647 h 898"/>
              <a:gd name="T2" fmla="*/ 2147483647 w 5825"/>
              <a:gd name="T3" fmla="*/ 2147483647 h 898"/>
              <a:gd name="T4" fmla="*/ 2147483647 w 5825"/>
              <a:gd name="T5" fmla="*/ 2147483647 h 898"/>
              <a:gd name="T6" fmla="*/ 2147483647 w 5825"/>
              <a:gd name="T7" fmla="*/ 2147483647 h 898"/>
              <a:gd name="T8" fmla="*/ 2147483647 w 5825"/>
              <a:gd name="T9" fmla="*/ 2147483647 h 898"/>
              <a:gd name="T10" fmla="*/ 2147483647 w 5825"/>
              <a:gd name="T11" fmla="*/ 2147483647 h 898"/>
              <a:gd name="T12" fmla="*/ 2147483647 w 5825"/>
              <a:gd name="T13" fmla="*/ 2147483647 h 898"/>
              <a:gd name="T14" fmla="*/ 2147483647 w 5825"/>
              <a:gd name="T15" fmla="*/ 2147483647 h 898"/>
              <a:gd name="T16" fmla="*/ 2147483647 w 5825"/>
              <a:gd name="T17" fmla="*/ 2147483647 h 898"/>
              <a:gd name="T18" fmla="*/ 2147483647 w 5825"/>
              <a:gd name="T19" fmla="*/ 2147483647 h 898"/>
              <a:gd name="T20" fmla="*/ 2147483647 w 5825"/>
              <a:gd name="T21" fmla="*/ 2147483647 h 898"/>
              <a:gd name="T22" fmla="*/ 2147483647 w 5825"/>
              <a:gd name="T23" fmla="*/ 2147483647 h 898"/>
              <a:gd name="T24" fmla="*/ 2147483647 w 5825"/>
              <a:gd name="T25" fmla="*/ 2147483647 h 898"/>
              <a:gd name="T26" fmla="*/ 2147483647 w 5825"/>
              <a:gd name="T27" fmla="*/ 2147483647 h 898"/>
              <a:gd name="T28" fmla="*/ 2147483647 w 5825"/>
              <a:gd name="T29" fmla="*/ 2147483647 h 898"/>
              <a:gd name="T30" fmla="*/ 2147483647 w 5825"/>
              <a:gd name="T31" fmla="*/ 2147483647 h 898"/>
              <a:gd name="T32" fmla="*/ 2147483647 w 5825"/>
              <a:gd name="T33" fmla="*/ 2147483647 h 898"/>
              <a:gd name="T34" fmla="*/ 2147483647 w 5825"/>
              <a:gd name="T35" fmla="*/ 2147483647 h 898"/>
              <a:gd name="T36" fmla="*/ 2147483647 w 5825"/>
              <a:gd name="T37" fmla="*/ 2147483647 h 898"/>
              <a:gd name="T38" fmla="*/ 2147483647 w 5825"/>
              <a:gd name="T39" fmla="*/ 2147483647 h 898"/>
              <a:gd name="T40" fmla="*/ 2147483647 w 5825"/>
              <a:gd name="T41" fmla="*/ 2147483647 h 898"/>
              <a:gd name="T42" fmla="*/ 2147483647 w 5825"/>
              <a:gd name="T43" fmla="*/ 2147483647 h 898"/>
              <a:gd name="T44" fmla="*/ 2147483647 w 5825"/>
              <a:gd name="T45" fmla="*/ 2147483647 h 898"/>
              <a:gd name="T46" fmla="*/ 2147483647 w 5825"/>
              <a:gd name="T47" fmla="*/ 2147483647 h 898"/>
              <a:gd name="T48" fmla="*/ 2147483647 w 5825"/>
              <a:gd name="T49" fmla="*/ 2147483647 h 898"/>
              <a:gd name="T50" fmla="*/ 2147483647 w 5825"/>
              <a:gd name="T51" fmla="*/ 2147483647 h 898"/>
              <a:gd name="T52" fmla="*/ 2147483647 w 5825"/>
              <a:gd name="T53" fmla="*/ 2147483647 h 898"/>
              <a:gd name="T54" fmla="*/ 2147483647 w 5825"/>
              <a:gd name="T55" fmla="*/ 2147483647 h 898"/>
              <a:gd name="T56" fmla="*/ 2147483647 w 5825"/>
              <a:gd name="T57" fmla="*/ 2147483647 h 898"/>
              <a:gd name="T58" fmla="*/ 2147483647 w 5825"/>
              <a:gd name="T59" fmla="*/ 2147483647 h 8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25"/>
              <a:gd name="T91" fmla="*/ 0 h 898"/>
              <a:gd name="T92" fmla="*/ 5825 w 5825"/>
              <a:gd name="T93" fmla="*/ 898 h 8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25" h="898">
                <a:moveTo>
                  <a:pt x="104" y="322"/>
                </a:moveTo>
                <a:cubicBezTo>
                  <a:pt x="135" y="277"/>
                  <a:pt x="157" y="261"/>
                  <a:pt x="209" y="244"/>
                </a:cubicBezTo>
                <a:cubicBezTo>
                  <a:pt x="422" y="84"/>
                  <a:pt x="700" y="131"/>
                  <a:pt x="955" y="113"/>
                </a:cubicBezTo>
                <a:cubicBezTo>
                  <a:pt x="1028" y="89"/>
                  <a:pt x="984" y="103"/>
                  <a:pt x="1099" y="74"/>
                </a:cubicBezTo>
                <a:cubicBezTo>
                  <a:pt x="1117" y="70"/>
                  <a:pt x="1152" y="61"/>
                  <a:pt x="1152" y="61"/>
                </a:cubicBezTo>
                <a:cubicBezTo>
                  <a:pt x="1240" y="79"/>
                  <a:pt x="1325" y="108"/>
                  <a:pt x="1413" y="126"/>
                </a:cubicBezTo>
                <a:cubicBezTo>
                  <a:pt x="1491" y="124"/>
                  <a:pt x="1828" y="48"/>
                  <a:pt x="1989" y="139"/>
                </a:cubicBezTo>
                <a:cubicBezTo>
                  <a:pt x="2027" y="161"/>
                  <a:pt x="2043" y="205"/>
                  <a:pt x="2081" y="231"/>
                </a:cubicBezTo>
                <a:cubicBezTo>
                  <a:pt x="2214" y="215"/>
                  <a:pt x="2343" y="178"/>
                  <a:pt x="2474" y="152"/>
                </a:cubicBezTo>
                <a:cubicBezTo>
                  <a:pt x="2520" y="129"/>
                  <a:pt x="2561" y="102"/>
                  <a:pt x="2618" y="113"/>
                </a:cubicBezTo>
                <a:cubicBezTo>
                  <a:pt x="2636" y="117"/>
                  <a:pt x="2644" y="139"/>
                  <a:pt x="2657" y="152"/>
                </a:cubicBezTo>
                <a:cubicBezTo>
                  <a:pt x="2949" y="148"/>
                  <a:pt x="3534" y="139"/>
                  <a:pt x="3534" y="139"/>
                </a:cubicBezTo>
                <a:cubicBezTo>
                  <a:pt x="3560" y="123"/>
                  <a:pt x="3583" y="102"/>
                  <a:pt x="3612" y="92"/>
                </a:cubicBezTo>
                <a:cubicBezTo>
                  <a:pt x="3687" y="67"/>
                  <a:pt x="3818" y="48"/>
                  <a:pt x="3901" y="34"/>
                </a:cubicBezTo>
                <a:cubicBezTo>
                  <a:pt x="4004" y="0"/>
                  <a:pt x="3952" y="4"/>
                  <a:pt x="4058" y="21"/>
                </a:cubicBezTo>
                <a:cubicBezTo>
                  <a:pt x="4115" y="40"/>
                  <a:pt x="4160" y="85"/>
                  <a:pt x="4215" y="113"/>
                </a:cubicBezTo>
                <a:cubicBezTo>
                  <a:pt x="4247" y="129"/>
                  <a:pt x="4303" y="134"/>
                  <a:pt x="4333" y="139"/>
                </a:cubicBezTo>
                <a:cubicBezTo>
                  <a:pt x="4516" y="130"/>
                  <a:pt x="4700" y="100"/>
                  <a:pt x="4883" y="100"/>
                </a:cubicBezTo>
                <a:cubicBezTo>
                  <a:pt x="5090" y="91"/>
                  <a:pt x="5290" y="114"/>
                  <a:pt x="5498" y="126"/>
                </a:cubicBezTo>
                <a:cubicBezTo>
                  <a:pt x="5608" y="163"/>
                  <a:pt x="5603" y="165"/>
                  <a:pt x="5694" y="257"/>
                </a:cubicBezTo>
                <a:cubicBezTo>
                  <a:pt x="5758" y="322"/>
                  <a:pt x="5688" y="269"/>
                  <a:pt x="5733" y="335"/>
                </a:cubicBezTo>
                <a:cubicBezTo>
                  <a:pt x="5744" y="351"/>
                  <a:pt x="5760" y="362"/>
                  <a:pt x="5773" y="375"/>
                </a:cubicBezTo>
                <a:cubicBezTo>
                  <a:pt x="5787" y="418"/>
                  <a:pt x="5811" y="450"/>
                  <a:pt x="5825" y="493"/>
                </a:cubicBezTo>
                <a:cubicBezTo>
                  <a:pt x="5821" y="580"/>
                  <a:pt x="5819" y="667"/>
                  <a:pt x="5812" y="754"/>
                </a:cubicBezTo>
                <a:cubicBezTo>
                  <a:pt x="5802" y="871"/>
                  <a:pt x="5661" y="877"/>
                  <a:pt x="5576" y="898"/>
                </a:cubicBezTo>
                <a:cubicBezTo>
                  <a:pt x="4410" y="868"/>
                  <a:pt x="3399" y="852"/>
                  <a:pt x="2147" y="846"/>
                </a:cubicBezTo>
                <a:cubicBezTo>
                  <a:pt x="1440" y="857"/>
                  <a:pt x="746" y="869"/>
                  <a:pt x="39" y="859"/>
                </a:cubicBezTo>
                <a:cubicBezTo>
                  <a:pt x="15" y="786"/>
                  <a:pt x="30" y="856"/>
                  <a:pt x="39" y="767"/>
                </a:cubicBezTo>
                <a:cubicBezTo>
                  <a:pt x="64" y="517"/>
                  <a:pt x="0" y="475"/>
                  <a:pt x="131" y="349"/>
                </a:cubicBezTo>
                <a:cubicBezTo>
                  <a:pt x="148" y="296"/>
                  <a:pt x="157" y="305"/>
                  <a:pt x="104" y="322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Picture 5" descr="ябло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971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http://fotoramochki.com/oforml/3/priroda-5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4443"/>
          <a:stretch>
            <a:fillRect/>
          </a:stretch>
        </p:blipFill>
        <p:spPr bwMode="auto">
          <a:xfrm>
            <a:off x="0" y="43744"/>
            <a:ext cx="4962556" cy="681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ньют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644900"/>
            <a:ext cx="21717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58009" y="428604"/>
            <a:ext cx="4085991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Как этот  учёный назвал производную?</a:t>
            </a:r>
          </a:p>
          <a:p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7" y="2714620"/>
            <a:ext cx="407193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Ответ</a:t>
            </a:r>
            <a:r>
              <a:rPr lang="ru-RU" dirty="0" smtClean="0"/>
              <a:t> </a:t>
            </a:r>
            <a:r>
              <a:rPr lang="en-US" sz="4000" dirty="0" smtClean="0"/>
              <a:t>: </a:t>
            </a:r>
            <a:r>
              <a:rPr lang="ru-RU" sz="4000" dirty="0" smtClean="0"/>
              <a:t>Флюксия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8751E-6 C -0.01215 0.00486 -0.02205 0.00486 -0.03542 0.00601 C -0.04045 0.00833 -0.0493 0.01619 -0.0493 0.01619 C -0.05452 0.02521 -0.05971 0.03099 -0.0677 0.03469 C -0.0684 0.03562 -0.07551 0.0444 -0.07551 0.04695 C -0.07551 0.06314 -0.071 0.07354 -0.06476 0.08603 C -0.06267 0.0902 -0.06059 0.09413 -0.0585 0.09829 C -0.05746 0.10037 -0.05537 0.1043 -0.05537 0.1043 C -0.05313 0.11448 -0.04601 0.12188 -0.04167 0.13113 C -0.0408 0.13599 -0.03854 0.14038 -0.03854 0.14547 C -0.03854 0.16189 -0.0382 0.17831 -0.04011 0.1945 C -0.04045 0.19681 -0.04288 0.19843 -0.04462 0.19866 C -0.05434 0.20051 -0.06423 0.20028 -0.07396 0.20074 C -0.08941 0.20167 -0.10469 0.20213 -0.12014 0.20282 C -0.13299 0.21462 -0.13091 0.23104 -0.13091 0.25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1030</Words>
  <Application>Microsoft Office PowerPoint</Application>
  <PresentationFormat>Экран (4:3)</PresentationFormat>
  <Paragraphs>134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лилия</cp:lastModifiedBy>
  <cp:revision>39</cp:revision>
  <dcterms:created xsi:type="dcterms:W3CDTF">2012-02-06T07:50:08Z</dcterms:created>
  <dcterms:modified xsi:type="dcterms:W3CDTF">2012-02-13T05:43:01Z</dcterms:modified>
</cp:coreProperties>
</file>