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sldIdLst>
    <p:sldId id="272" r:id="rId2"/>
    <p:sldId id="256" r:id="rId3"/>
    <p:sldId id="257" r:id="rId4"/>
    <p:sldId id="273" r:id="rId5"/>
    <p:sldId id="258" r:id="rId6"/>
    <p:sldId id="274" r:id="rId7"/>
    <p:sldId id="267" r:id="rId8"/>
    <p:sldId id="259" r:id="rId9"/>
    <p:sldId id="268" r:id="rId10"/>
    <p:sldId id="260" r:id="rId11"/>
    <p:sldId id="261" r:id="rId12"/>
    <p:sldId id="269" r:id="rId13"/>
    <p:sldId id="263" r:id="rId14"/>
    <p:sldId id="264" r:id="rId15"/>
    <p:sldId id="270" r:id="rId16"/>
    <p:sldId id="271" r:id="rId17"/>
    <p:sldId id="265" r:id="rId18"/>
    <p:sldId id="266"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4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34" d="100"/>
          <a:sy n="34" d="100"/>
        </p:scale>
        <p:origin x="-87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872484-86C8-494C-BC56-88978FE8EE00}" type="datetimeFigureOut">
              <a:rPr lang="ru-RU" smtClean="0"/>
              <a:pPr/>
              <a:t>13.02.2012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C3FB3-B7C7-4E93-97C0-75453440D4D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872484-86C8-494C-BC56-88978FE8EE00}" type="datetimeFigureOut">
              <a:rPr lang="ru-RU" smtClean="0"/>
              <a:pPr/>
              <a:t>13.02.2012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C3FB3-B7C7-4E93-97C0-75453440D4D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872484-86C8-494C-BC56-88978FE8EE00}" type="datetimeFigureOut">
              <a:rPr lang="ru-RU" smtClean="0"/>
              <a:pPr/>
              <a:t>13.02.2012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C3FB3-B7C7-4E93-97C0-75453440D4D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872484-86C8-494C-BC56-88978FE8EE00}" type="datetimeFigureOut">
              <a:rPr lang="ru-RU" smtClean="0"/>
              <a:pPr/>
              <a:t>13.02.2012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C3FB3-B7C7-4E93-97C0-75453440D4D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872484-86C8-494C-BC56-88978FE8EE00}" type="datetimeFigureOut">
              <a:rPr lang="ru-RU" smtClean="0"/>
              <a:pPr/>
              <a:t>13.02.2012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C3FB3-B7C7-4E93-97C0-75453440D4D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872484-86C8-494C-BC56-88978FE8EE00}" type="datetimeFigureOut">
              <a:rPr lang="ru-RU" smtClean="0"/>
              <a:pPr/>
              <a:t>13.02.2012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0C3FB3-B7C7-4E93-97C0-75453440D4D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9872484-86C8-494C-BC56-88978FE8EE00}" type="datetimeFigureOut">
              <a:rPr lang="ru-RU" smtClean="0"/>
              <a:pPr/>
              <a:t>13.02.2012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0C3FB3-B7C7-4E93-97C0-75453440D4D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872484-86C8-494C-BC56-88978FE8EE00}" type="datetimeFigureOut">
              <a:rPr lang="ru-RU" smtClean="0"/>
              <a:pPr/>
              <a:t>13.02.2012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0C3FB3-B7C7-4E93-97C0-75453440D4D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872484-86C8-494C-BC56-88978FE8EE00}" type="datetimeFigureOut">
              <a:rPr lang="ru-RU" smtClean="0"/>
              <a:pPr/>
              <a:t>13.02.2012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0C3FB3-B7C7-4E93-97C0-75453440D4D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872484-86C8-494C-BC56-88978FE8EE00}" type="datetimeFigureOut">
              <a:rPr lang="ru-RU" smtClean="0"/>
              <a:pPr/>
              <a:t>13.02.2012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0C3FB3-B7C7-4E93-97C0-75453440D4D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872484-86C8-494C-BC56-88978FE8EE00}" type="datetimeFigureOut">
              <a:rPr lang="ru-RU" smtClean="0"/>
              <a:pPr/>
              <a:t>13.02.2012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0C3FB3-B7C7-4E93-97C0-75453440D4D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72484-86C8-494C-BC56-88978FE8EE00}" type="datetimeFigureOut">
              <a:rPr lang="ru-RU" smtClean="0"/>
              <a:pPr/>
              <a:t>13.02.2012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C3FB3-B7C7-4E93-97C0-75453440D4D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643702" y="6000768"/>
            <a:ext cx="2500298" cy="8572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9" name="Прямоугольник 8"/>
          <p:cNvSpPr/>
          <p:nvPr/>
        </p:nvSpPr>
        <p:spPr>
          <a:xfrm>
            <a:off x="0" y="0"/>
            <a:ext cx="6643702"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 name="TextBox 4"/>
          <p:cNvSpPr txBox="1"/>
          <p:nvPr/>
        </p:nvSpPr>
        <p:spPr>
          <a:xfrm>
            <a:off x="0" y="0"/>
            <a:ext cx="6840760" cy="369332"/>
          </a:xfrm>
          <a:prstGeom prst="rect">
            <a:avLst/>
          </a:prstGeom>
          <a:noFill/>
        </p:spPr>
        <p:txBody>
          <a:bodyPr wrap="square" rtlCol="0">
            <a:spAutoFit/>
          </a:bodyPr>
          <a:lstStyle/>
          <a:p>
            <a:r>
              <a:rPr lang="ru-RU" dirty="0" smtClean="0"/>
              <a:t>                          Департамент  образования г. Москвы</a:t>
            </a:r>
            <a:endParaRPr lang="ru-RU" dirty="0"/>
          </a:p>
        </p:txBody>
      </p:sp>
      <p:sp>
        <p:nvSpPr>
          <p:cNvPr id="6" name="TextBox 5"/>
          <p:cNvSpPr txBox="1"/>
          <p:nvPr/>
        </p:nvSpPr>
        <p:spPr>
          <a:xfrm>
            <a:off x="214282" y="357166"/>
            <a:ext cx="6408712" cy="369332"/>
          </a:xfrm>
          <a:prstGeom prst="rect">
            <a:avLst/>
          </a:prstGeom>
          <a:noFill/>
        </p:spPr>
        <p:txBody>
          <a:bodyPr wrap="square" rtlCol="0">
            <a:spAutoFit/>
          </a:bodyPr>
          <a:lstStyle/>
          <a:p>
            <a:r>
              <a:rPr lang="en-US" dirty="0" smtClean="0"/>
              <a:t>            </a:t>
            </a:r>
            <a:r>
              <a:rPr lang="ru-RU" dirty="0" smtClean="0"/>
              <a:t>ГБОУ Колледж Автомобильного Транспорта №</a:t>
            </a:r>
            <a:r>
              <a:rPr lang="en-US" dirty="0" smtClean="0"/>
              <a:t>9</a:t>
            </a:r>
            <a:endParaRPr lang="ru-RU" dirty="0"/>
          </a:p>
        </p:txBody>
      </p:sp>
      <p:sp>
        <p:nvSpPr>
          <p:cNvPr id="7" name="TextBox 6"/>
          <p:cNvSpPr txBox="1"/>
          <p:nvPr/>
        </p:nvSpPr>
        <p:spPr>
          <a:xfrm>
            <a:off x="0" y="1714488"/>
            <a:ext cx="9144000" cy="1508105"/>
          </a:xfrm>
          <a:prstGeom prst="rect">
            <a:avLst/>
          </a:prstGeom>
          <a:noFill/>
          <a:scene3d>
            <a:camera prst="perspectiveFront"/>
            <a:lightRig rig="threePt" dir="t"/>
          </a:scene3d>
        </p:spPr>
        <p:txBody>
          <a:bodyPr wrap="square" rtlCol="0">
            <a:spAutoFit/>
          </a:bodyPr>
          <a:lstStyle/>
          <a:p>
            <a:r>
              <a:rPr lang="ru-RU" sz="4400" b="1" dirty="0" smtClean="0">
                <a:solidFill>
                  <a:srgbClr val="C00000"/>
                </a:solidFill>
              </a:rPr>
              <a:t>   </a:t>
            </a:r>
            <a:r>
              <a:rPr lang="ru-RU" sz="4400" b="1" dirty="0" smtClean="0">
                <a:solidFill>
                  <a:schemeClr val="tx2">
                    <a:lumMod val="60000"/>
                    <a:lumOff val="40000"/>
                  </a:schemeClr>
                </a:solidFill>
                <a:effectLst>
                  <a:outerShdw blurRad="38100" dist="38100" dir="2700000" algn="tl">
                    <a:srgbClr val="000000">
                      <a:alpha val="43137"/>
                    </a:srgbClr>
                  </a:outerShdw>
                </a:effectLst>
              </a:rPr>
              <a:t>Занятие – деловая игра </a:t>
            </a:r>
          </a:p>
          <a:p>
            <a:r>
              <a:rPr lang="ru-RU" sz="4800" b="1" dirty="0" smtClean="0">
                <a:solidFill>
                  <a:schemeClr val="tx2">
                    <a:lumMod val="60000"/>
                    <a:lumOff val="40000"/>
                  </a:schemeClr>
                </a:solidFill>
                <a:effectLst>
                  <a:outerShdw blurRad="38100" dist="38100" dir="2700000" algn="tl">
                    <a:srgbClr val="000000">
                      <a:alpha val="43137"/>
                    </a:srgbClr>
                  </a:outerShdw>
                </a:effectLst>
              </a:rPr>
              <a:t>  </a:t>
            </a:r>
            <a:r>
              <a:rPr lang="ru-RU" sz="3200" b="1" dirty="0" smtClean="0">
                <a:solidFill>
                  <a:schemeClr val="tx2">
                    <a:lumMod val="60000"/>
                    <a:lumOff val="40000"/>
                  </a:schemeClr>
                </a:solidFill>
                <a:effectLst>
                  <a:outerShdw blurRad="38100" dist="38100" dir="2700000" algn="tl">
                    <a:srgbClr val="000000">
                      <a:alpha val="43137"/>
                    </a:srgbClr>
                  </a:outerShdw>
                </a:effectLst>
              </a:rPr>
              <a:t>«Эта многогранная производная»</a:t>
            </a:r>
            <a:endParaRPr lang="ru-RU" sz="3200" b="1" dirty="0">
              <a:solidFill>
                <a:schemeClr val="tx2">
                  <a:lumMod val="60000"/>
                  <a:lumOff val="40000"/>
                </a:schemeClr>
              </a:solidFill>
              <a:effectLst>
                <a:outerShdw blurRad="38100" dist="38100" dir="2700000" algn="tl">
                  <a:srgbClr val="000000">
                    <a:alpha val="43137"/>
                  </a:srgbClr>
                </a:outerShdw>
              </a:effectLst>
            </a:endParaRPr>
          </a:p>
        </p:txBody>
      </p:sp>
      <p:sp>
        <p:nvSpPr>
          <p:cNvPr id="8" name="TextBox 7"/>
          <p:cNvSpPr txBox="1"/>
          <p:nvPr/>
        </p:nvSpPr>
        <p:spPr>
          <a:xfrm>
            <a:off x="7127776" y="6211669"/>
            <a:ext cx="2016224" cy="646331"/>
          </a:xfrm>
          <a:prstGeom prst="rect">
            <a:avLst/>
          </a:prstGeom>
          <a:noFill/>
        </p:spPr>
        <p:txBody>
          <a:bodyPr wrap="square" rtlCol="0">
            <a:spAutoFit/>
          </a:bodyPr>
          <a:lstStyle/>
          <a:p>
            <a:r>
              <a:rPr lang="ru-RU" dirty="0" err="1" smtClean="0"/>
              <a:t>Чердакли</a:t>
            </a:r>
            <a:r>
              <a:rPr lang="ru-RU" dirty="0" smtClean="0"/>
              <a:t> Л.Н</a:t>
            </a:r>
          </a:p>
          <a:p>
            <a:r>
              <a:rPr lang="ru-RU" dirty="0" smtClean="0"/>
              <a:t>Титова Е.А</a:t>
            </a:r>
            <a:endParaRPr lang="ru-RU" dirty="0"/>
          </a:p>
        </p:txBody>
      </p:sp>
      <p:pic>
        <p:nvPicPr>
          <p:cNvPr id="1026" name="Picture 2" descr="http://www.expo.autotranstech.ru/userfiles/image/logos/colle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54" y="285728"/>
            <a:ext cx="1928826" cy="190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dirty="0" smtClean="0"/>
          </a:p>
          <a:p>
            <a:pPr algn="ct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82" y="1857364"/>
            <a:ext cx="3714837" cy="3806280"/>
          </a:xfrm>
          <a:prstGeom prst="rect">
            <a:avLst/>
          </a:prstGeom>
        </p:spPr>
      </p:pic>
      <p:sp>
        <p:nvSpPr>
          <p:cNvPr id="3" name="TextBox 2"/>
          <p:cNvSpPr txBox="1"/>
          <p:nvPr/>
        </p:nvSpPr>
        <p:spPr>
          <a:xfrm>
            <a:off x="3929058" y="571480"/>
            <a:ext cx="184731" cy="369332"/>
          </a:xfrm>
          <a:prstGeom prst="rect">
            <a:avLst/>
          </a:prstGeom>
          <a:noFill/>
        </p:spPr>
        <p:txBody>
          <a:bodyPr wrap="none" rtlCol="0">
            <a:spAutoFit/>
          </a:bodyPr>
          <a:lstStyle/>
          <a:p>
            <a:endParaRPr lang="ru-RU" dirty="0"/>
          </a:p>
        </p:txBody>
      </p:sp>
      <p:sp>
        <p:nvSpPr>
          <p:cNvPr id="6" name="TextBox 5"/>
          <p:cNvSpPr txBox="1"/>
          <p:nvPr/>
        </p:nvSpPr>
        <p:spPr>
          <a:xfrm>
            <a:off x="2000232" y="0"/>
            <a:ext cx="7143768" cy="1754326"/>
          </a:xfrm>
          <a:prstGeom prst="rect">
            <a:avLst/>
          </a:prstGeom>
          <a:solidFill>
            <a:schemeClr val="tx2">
              <a:lumMod val="60000"/>
              <a:lumOff val="4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algn="ctr"/>
            <a:r>
              <a:rPr lang="ru-RU" sz="3600" dirty="0">
                <a:solidFill>
                  <a:srgbClr val="002060"/>
                </a:solidFill>
              </a:rPr>
              <a:t>Исследование</a:t>
            </a:r>
          </a:p>
          <a:p>
            <a:pPr algn="ctr"/>
            <a:r>
              <a:rPr lang="ru-RU" sz="3600" dirty="0" smtClean="0">
                <a:solidFill>
                  <a:srgbClr val="002060"/>
                </a:solidFill>
              </a:rPr>
              <a:t>функции скорости гоночного </a:t>
            </a:r>
          </a:p>
          <a:p>
            <a:pPr algn="ctr"/>
            <a:r>
              <a:rPr lang="ru-RU" sz="3600" dirty="0">
                <a:solidFill>
                  <a:srgbClr val="002060"/>
                </a:solidFill>
              </a:rPr>
              <a:t>а</a:t>
            </a:r>
            <a:r>
              <a:rPr lang="ru-RU" sz="3600" dirty="0" smtClean="0">
                <a:solidFill>
                  <a:srgbClr val="002060"/>
                </a:solidFill>
              </a:rPr>
              <a:t>втомобиля</a:t>
            </a:r>
            <a:endParaRPr lang="ru-RU" sz="3600" dirty="0">
              <a:solidFill>
                <a:srgbClr val="002060"/>
              </a:solidFill>
            </a:endParaRPr>
          </a:p>
        </p:txBody>
      </p:sp>
      <p:sp>
        <p:nvSpPr>
          <p:cNvPr id="80" name="TextBox 79"/>
          <p:cNvSpPr txBox="1"/>
          <p:nvPr/>
        </p:nvSpPr>
        <p:spPr>
          <a:xfrm>
            <a:off x="5072034" y="2214554"/>
            <a:ext cx="4071966" cy="2862322"/>
          </a:xfrm>
          <a:prstGeom prst="rect">
            <a:avLst/>
          </a:prstGeom>
          <a:solidFill>
            <a:schemeClr val="accent1">
              <a:lumMod val="60000"/>
              <a:lumOff val="40000"/>
            </a:schemeClr>
          </a:solidFill>
          <a:scene3d>
            <a:camera prst="orthographicFront"/>
            <a:lightRig rig="threePt" dir="t"/>
          </a:scene3d>
          <a:sp3d>
            <a:bevelT/>
          </a:sp3d>
        </p:spPr>
        <p:txBody>
          <a:bodyPr wrap="square" rtlCol="0">
            <a:spAutoFit/>
          </a:bodyPr>
          <a:lstStyle/>
          <a:p>
            <a:r>
              <a:rPr lang="ru-RU" b="1" dirty="0" smtClean="0"/>
              <a:t>Определение по графику в какое </a:t>
            </a:r>
          </a:p>
          <a:p>
            <a:r>
              <a:rPr lang="ru-RU" b="1" dirty="0"/>
              <a:t>в</a:t>
            </a:r>
            <a:r>
              <a:rPr lang="ru-RU" b="1" dirty="0" smtClean="0"/>
              <a:t>ремя производная скорости гоночного автомобиля была положительной, а в какой отрицательной.</a:t>
            </a:r>
          </a:p>
          <a:p>
            <a:r>
              <a:rPr lang="ru-RU" b="1" dirty="0" smtClean="0"/>
              <a:t>Чем в физике является производная </a:t>
            </a:r>
          </a:p>
          <a:p>
            <a:r>
              <a:rPr lang="ru-RU" b="1" dirty="0"/>
              <a:t>с</a:t>
            </a:r>
            <a:r>
              <a:rPr lang="ru-RU" b="1" dirty="0" smtClean="0"/>
              <a:t>корости по времени?</a:t>
            </a:r>
          </a:p>
          <a:p>
            <a:r>
              <a:rPr lang="ru-RU" b="1" dirty="0" smtClean="0"/>
              <a:t>Сделайте вывод и определите по какому маршруту двигается гоночный автомобиль.</a:t>
            </a:r>
            <a:endParaRPr lang="ru-RU" b="1" dirty="0"/>
          </a:p>
        </p:txBody>
      </p:sp>
      <p:sp>
        <p:nvSpPr>
          <p:cNvPr id="87" name="TextBox 86"/>
          <p:cNvSpPr txBox="1"/>
          <p:nvPr/>
        </p:nvSpPr>
        <p:spPr>
          <a:xfrm>
            <a:off x="5000628" y="2214554"/>
            <a:ext cx="4143372" cy="2862322"/>
          </a:xfrm>
          <a:prstGeom prst="rect">
            <a:avLst/>
          </a:prstGeom>
          <a:solidFill>
            <a:schemeClr val="accent1">
              <a:lumMod val="60000"/>
              <a:lumOff val="40000"/>
            </a:schemeClr>
          </a:solidFill>
          <a:scene3d>
            <a:camera prst="orthographicFront"/>
            <a:lightRig rig="threePt" dir="t"/>
          </a:scene3d>
          <a:sp3d>
            <a:bevelT/>
          </a:sp3d>
        </p:spPr>
        <p:txBody>
          <a:bodyPr wrap="square" rtlCol="0">
            <a:spAutoFit/>
          </a:bodyPr>
          <a:lstStyle/>
          <a:p>
            <a:r>
              <a:rPr lang="ru-RU" b="1" dirty="0" smtClean="0"/>
              <a:t>Производная скорости гоночного автомобиля была положительной в период времени (2</a:t>
            </a:r>
            <a:r>
              <a:rPr lang="en-US" b="1" dirty="0" smtClean="0"/>
              <a:t>;3), (8;10) </a:t>
            </a:r>
            <a:r>
              <a:rPr lang="ru-RU" b="1" dirty="0" smtClean="0"/>
              <a:t>и (</a:t>
            </a:r>
            <a:r>
              <a:rPr lang="en-US" b="1" dirty="0" smtClean="0"/>
              <a:t>13;14), </a:t>
            </a:r>
            <a:r>
              <a:rPr lang="ru-RU" b="1" dirty="0" smtClean="0"/>
              <a:t> а отрицательный в период времени (1</a:t>
            </a:r>
            <a:r>
              <a:rPr lang="en-US" b="1" dirty="0" smtClean="0"/>
              <a:t>;2), (6;8) </a:t>
            </a:r>
            <a:r>
              <a:rPr lang="ru-RU" b="1" dirty="0" smtClean="0"/>
              <a:t>и </a:t>
            </a:r>
            <a:r>
              <a:rPr lang="en-US" b="1" dirty="0" smtClean="0"/>
              <a:t>(12;13)</a:t>
            </a:r>
            <a:r>
              <a:rPr lang="ru-RU" b="1" dirty="0" smtClean="0"/>
              <a:t>. В физике производная скорость по времени есть ускорение движения. Гоночный автомобиль 3 раза сбрасывал и набирал скорость, а значит двигался он мог только по маршруту </a:t>
            </a:r>
            <a:r>
              <a:rPr lang="en-US" b="1" dirty="0" smtClean="0"/>
              <a:t> C</a:t>
            </a:r>
            <a:endParaRPr lang="ru-RU" b="1" dirty="0"/>
          </a:p>
        </p:txBody>
      </p:sp>
      <p:sp>
        <p:nvSpPr>
          <p:cNvPr id="188" name="Line 1509"/>
          <p:cNvSpPr>
            <a:spLocks noChangeShapeType="1"/>
          </p:cNvSpPr>
          <p:nvPr/>
        </p:nvSpPr>
        <p:spPr bwMode="auto">
          <a:xfrm>
            <a:off x="8940282" y="1279383"/>
            <a:ext cx="0" cy="225425"/>
          </a:xfrm>
          <a:prstGeom prst="line">
            <a:avLst/>
          </a:prstGeom>
          <a:noFill/>
          <a:ln w="9525">
            <a:solidFill>
              <a:schemeClr val="tx1"/>
            </a:solidFill>
            <a:round/>
            <a:headEnd/>
            <a:tailEnd/>
          </a:ln>
        </p:spPr>
        <p:txBody>
          <a:bodyPr/>
          <a:lstStyle/>
          <a:p>
            <a:endParaRPr lang="ru-RU"/>
          </a:p>
        </p:txBody>
      </p:sp>
      <p:sp>
        <p:nvSpPr>
          <p:cNvPr id="225" name="Text Box 1884"/>
          <p:cNvSpPr txBox="1">
            <a:spLocks noChangeArrowheads="1"/>
          </p:cNvSpPr>
          <p:nvPr/>
        </p:nvSpPr>
        <p:spPr bwMode="auto">
          <a:xfrm>
            <a:off x="4871" y="1780739"/>
            <a:ext cx="1704975" cy="336550"/>
          </a:xfrm>
          <a:prstGeom prst="rect">
            <a:avLst/>
          </a:prstGeom>
          <a:noFill/>
          <a:ln w="9525">
            <a:noFill/>
            <a:miter lim="800000"/>
            <a:headEnd/>
            <a:tailEnd/>
          </a:ln>
        </p:spPr>
        <p:txBody>
          <a:bodyPr wrap="none">
            <a:spAutoFit/>
          </a:bodyPr>
          <a:lstStyle/>
          <a:p>
            <a:r>
              <a:rPr lang="ru-RU" sz="1600" b="1" dirty="0"/>
              <a:t>Скорость(км/ч)</a:t>
            </a:r>
          </a:p>
        </p:txBody>
      </p:sp>
      <p:sp>
        <p:nvSpPr>
          <p:cNvPr id="2" name="TextBox 1"/>
          <p:cNvSpPr txBox="1"/>
          <p:nvPr/>
        </p:nvSpPr>
        <p:spPr>
          <a:xfrm>
            <a:off x="2000233" y="0"/>
            <a:ext cx="7143768" cy="1938992"/>
          </a:xfrm>
          <a:prstGeom prst="rect">
            <a:avLst/>
          </a:prstGeom>
          <a:solidFill>
            <a:schemeClr val="tx2">
              <a:lumMod val="60000"/>
              <a:lumOff val="40000"/>
            </a:schemeClr>
          </a:solidFill>
          <a:scene3d>
            <a:camera prst="orthographicFront"/>
            <a:lightRig rig="threePt" dir="t"/>
          </a:scene3d>
          <a:sp3d>
            <a:bevelT/>
          </a:sp3d>
        </p:spPr>
        <p:txBody>
          <a:bodyPr wrap="square" rtlCol="0">
            <a:spAutoFit/>
          </a:bodyPr>
          <a:lstStyle/>
          <a:p>
            <a:pPr algn="ctr"/>
            <a:r>
              <a:rPr lang="ru-RU" sz="4000" dirty="0" smtClean="0">
                <a:solidFill>
                  <a:srgbClr val="002060"/>
                </a:solidFill>
              </a:rPr>
              <a:t>Функция </a:t>
            </a:r>
            <a:r>
              <a:rPr lang="ru-RU" sz="4000" dirty="0">
                <a:solidFill>
                  <a:srgbClr val="002060"/>
                </a:solidFill>
              </a:rPr>
              <a:t>скорости гоночного </a:t>
            </a:r>
          </a:p>
          <a:p>
            <a:pPr algn="ctr"/>
            <a:r>
              <a:rPr lang="ru-RU" sz="4000" dirty="0">
                <a:solidFill>
                  <a:srgbClr val="002060"/>
                </a:solidFill>
              </a:rPr>
              <a:t>автомобиля</a:t>
            </a:r>
          </a:p>
          <a:p>
            <a:endParaRPr lang="ru-RU" sz="4000" dirty="0"/>
          </a:p>
        </p:txBody>
      </p:sp>
      <p:sp>
        <p:nvSpPr>
          <p:cNvPr id="236" name="Text Box 1871"/>
          <p:cNvSpPr txBox="1">
            <a:spLocks noChangeArrowheads="1"/>
          </p:cNvSpPr>
          <p:nvPr/>
        </p:nvSpPr>
        <p:spPr bwMode="auto">
          <a:xfrm>
            <a:off x="1071538" y="5929330"/>
            <a:ext cx="330200" cy="336550"/>
          </a:xfrm>
          <a:prstGeom prst="rect">
            <a:avLst/>
          </a:prstGeom>
          <a:noFill/>
          <a:ln w="9525">
            <a:noFill/>
            <a:miter lim="800000"/>
            <a:headEnd/>
            <a:tailEnd/>
          </a:ln>
        </p:spPr>
        <p:txBody>
          <a:bodyPr wrap="none">
            <a:spAutoFit/>
          </a:bodyPr>
          <a:lstStyle/>
          <a:p>
            <a:r>
              <a:rPr lang="ru-RU" sz="1600" b="1" dirty="0"/>
              <a:t>А</a:t>
            </a:r>
          </a:p>
        </p:txBody>
      </p:sp>
      <p:sp>
        <p:nvSpPr>
          <p:cNvPr id="237" name="Line 1878"/>
          <p:cNvSpPr>
            <a:spLocks noChangeShapeType="1"/>
          </p:cNvSpPr>
          <p:nvPr/>
        </p:nvSpPr>
        <p:spPr bwMode="auto">
          <a:xfrm flipH="1">
            <a:off x="928662" y="6500834"/>
            <a:ext cx="134938" cy="90488"/>
          </a:xfrm>
          <a:prstGeom prst="line">
            <a:avLst/>
          </a:prstGeom>
          <a:noFill/>
          <a:ln w="9525">
            <a:solidFill>
              <a:schemeClr val="tx1"/>
            </a:solidFill>
            <a:round/>
            <a:headEnd/>
            <a:tailEnd/>
          </a:ln>
        </p:spPr>
        <p:txBody>
          <a:bodyPr/>
          <a:lstStyle/>
          <a:p>
            <a:endParaRPr lang="ru-RU"/>
          </a:p>
        </p:txBody>
      </p:sp>
      <p:sp>
        <p:nvSpPr>
          <p:cNvPr id="238" name="Line 1879"/>
          <p:cNvSpPr>
            <a:spLocks noChangeShapeType="1"/>
          </p:cNvSpPr>
          <p:nvPr/>
        </p:nvSpPr>
        <p:spPr bwMode="auto">
          <a:xfrm flipH="1" flipV="1">
            <a:off x="857224" y="6429396"/>
            <a:ext cx="44450" cy="179388"/>
          </a:xfrm>
          <a:prstGeom prst="line">
            <a:avLst/>
          </a:prstGeom>
          <a:noFill/>
          <a:ln w="9525">
            <a:solidFill>
              <a:schemeClr val="tx1"/>
            </a:solidFill>
            <a:round/>
            <a:headEnd/>
            <a:tailEnd type="triangle" w="med" len="med"/>
          </a:ln>
        </p:spPr>
        <p:txBody>
          <a:bodyPr/>
          <a:lstStyle/>
          <a:p>
            <a:endParaRPr lang="ru-RU"/>
          </a:p>
        </p:txBody>
      </p:sp>
      <p:sp>
        <p:nvSpPr>
          <p:cNvPr id="239" name="Text Box 1882"/>
          <p:cNvSpPr txBox="1">
            <a:spLocks noChangeArrowheads="1"/>
          </p:cNvSpPr>
          <p:nvPr/>
        </p:nvSpPr>
        <p:spPr bwMode="auto">
          <a:xfrm>
            <a:off x="714348" y="6643687"/>
            <a:ext cx="441325" cy="214313"/>
          </a:xfrm>
          <a:prstGeom prst="rect">
            <a:avLst/>
          </a:prstGeom>
          <a:noFill/>
          <a:ln w="9525">
            <a:noFill/>
            <a:miter lim="800000"/>
            <a:headEnd/>
            <a:tailEnd/>
          </a:ln>
        </p:spPr>
        <p:txBody>
          <a:bodyPr wrap="none">
            <a:spAutoFit/>
          </a:bodyPr>
          <a:lstStyle/>
          <a:p>
            <a:r>
              <a:rPr lang="ru-RU" sz="800" dirty="0"/>
              <a:t>старт</a:t>
            </a:r>
          </a:p>
        </p:txBody>
      </p:sp>
      <p:sp>
        <p:nvSpPr>
          <p:cNvPr id="240" name="Freeform 1868"/>
          <p:cNvSpPr>
            <a:spLocks/>
          </p:cNvSpPr>
          <p:nvPr/>
        </p:nvSpPr>
        <p:spPr bwMode="auto">
          <a:xfrm>
            <a:off x="2928926" y="5715016"/>
            <a:ext cx="1527175" cy="712788"/>
          </a:xfrm>
          <a:custGeom>
            <a:avLst/>
            <a:gdLst>
              <a:gd name="T0" fmla="*/ 0 w 895"/>
              <a:gd name="T1" fmla="*/ 2147483647 h 445"/>
              <a:gd name="T2" fmla="*/ 2147483647 w 895"/>
              <a:gd name="T3" fmla="*/ 2147483647 h 445"/>
              <a:gd name="T4" fmla="*/ 2147483647 w 895"/>
              <a:gd name="T5" fmla="*/ 2147483647 h 445"/>
              <a:gd name="T6" fmla="*/ 2147483647 w 895"/>
              <a:gd name="T7" fmla="*/ 2147483647 h 445"/>
              <a:gd name="T8" fmla="*/ 2147483647 w 895"/>
              <a:gd name="T9" fmla="*/ 2147483647 h 445"/>
              <a:gd name="T10" fmla="*/ 2147483647 w 895"/>
              <a:gd name="T11" fmla="*/ 2147483647 h 445"/>
              <a:gd name="T12" fmla="*/ 2147483647 w 895"/>
              <a:gd name="T13" fmla="*/ 2147483647 h 445"/>
              <a:gd name="T14" fmla="*/ 2147483647 w 895"/>
              <a:gd name="T15" fmla="*/ 2147483647 h 445"/>
              <a:gd name="T16" fmla="*/ 2147483647 w 895"/>
              <a:gd name="T17" fmla="*/ 2147483647 h 445"/>
              <a:gd name="T18" fmla="*/ 2147483647 w 895"/>
              <a:gd name="T19" fmla="*/ 2147483647 h 445"/>
              <a:gd name="T20" fmla="*/ 2147483647 w 895"/>
              <a:gd name="T21" fmla="*/ 0 h 445"/>
              <a:gd name="T22" fmla="*/ 2147483647 w 895"/>
              <a:gd name="T23" fmla="*/ 0 h 445"/>
              <a:gd name="T24" fmla="*/ 2147483647 w 895"/>
              <a:gd name="T25" fmla="*/ 2147483647 h 445"/>
              <a:gd name="T26" fmla="*/ 0 w 895"/>
              <a:gd name="T27" fmla="*/ 2147483647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5"/>
              <a:gd name="T43" fmla="*/ 0 h 445"/>
              <a:gd name="T44" fmla="*/ 895 w 895"/>
              <a:gd name="T45" fmla="*/ 445 h 4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5" h="445">
                <a:moveTo>
                  <a:pt x="0" y="445"/>
                </a:moveTo>
                <a:lnTo>
                  <a:pt x="7" y="35"/>
                </a:lnTo>
                <a:lnTo>
                  <a:pt x="139" y="42"/>
                </a:lnTo>
                <a:cubicBezTo>
                  <a:pt x="168" y="77"/>
                  <a:pt x="168" y="247"/>
                  <a:pt x="183" y="246"/>
                </a:cubicBezTo>
                <a:cubicBezTo>
                  <a:pt x="198" y="245"/>
                  <a:pt x="191" y="71"/>
                  <a:pt x="229" y="35"/>
                </a:cubicBezTo>
                <a:lnTo>
                  <a:pt x="409" y="28"/>
                </a:lnTo>
                <a:cubicBezTo>
                  <a:pt x="446" y="80"/>
                  <a:pt x="437" y="348"/>
                  <a:pt x="451" y="347"/>
                </a:cubicBezTo>
                <a:cubicBezTo>
                  <a:pt x="465" y="346"/>
                  <a:pt x="457" y="77"/>
                  <a:pt x="495" y="20"/>
                </a:cubicBezTo>
                <a:lnTo>
                  <a:pt x="680" y="7"/>
                </a:lnTo>
                <a:cubicBezTo>
                  <a:pt x="720" y="23"/>
                  <a:pt x="715" y="119"/>
                  <a:pt x="735" y="118"/>
                </a:cubicBezTo>
                <a:cubicBezTo>
                  <a:pt x="755" y="117"/>
                  <a:pt x="771" y="20"/>
                  <a:pt x="798" y="0"/>
                </a:cubicBezTo>
                <a:lnTo>
                  <a:pt x="895" y="0"/>
                </a:lnTo>
                <a:lnTo>
                  <a:pt x="888" y="445"/>
                </a:lnTo>
                <a:lnTo>
                  <a:pt x="0" y="445"/>
                </a:lnTo>
                <a:close/>
              </a:path>
            </a:pathLst>
          </a:custGeom>
          <a:noFill/>
          <a:ln w="38100">
            <a:solidFill>
              <a:schemeClr val="tx1"/>
            </a:solidFill>
            <a:round/>
            <a:headEnd/>
            <a:tailEnd/>
          </a:ln>
        </p:spPr>
        <p:txBody>
          <a:bodyPr/>
          <a:lstStyle/>
          <a:p>
            <a:endParaRPr lang="ru-RU"/>
          </a:p>
        </p:txBody>
      </p:sp>
      <p:sp>
        <p:nvSpPr>
          <p:cNvPr id="241" name="Freeform 1870"/>
          <p:cNvSpPr>
            <a:spLocks/>
          </p:cNvSpPr>
          <p:nvPr/>
        </p:nvSpPr>
        <p:spPr bwMode="auto">
          <a:xfrm>
            <a:off x="5286380" y="5072074"/>
            <a:ext cx="2427288" cy="1425575"/>
          </a:xfrm>
          <a:custGeom>
            <a:avLst/>
            <a:gdLst>
              <a:gd name="T0" fmla="*/ 2147483647 w 1429"/>
              <a:gd name="T1" fmla="*/ 2147483647 h 890"/>
              <a:gd name="T2" fmla="*/ 2147483647 w 1429"/>
              <a:gd name="T3" fmla="*/ 2147483647 h 890"/>
              <a:gd name="T4" fmla="*/ 2147483647 w 1429"/>
              <a:gd name="T5" fmla="*/ 2147483647 h 890"/>
              <a:gd name="T6" fmla="*/ 2147483647 w 1429"/>
              <a:gd name="T7" fmla="*/ 2147483647 h 890"/>
              <a:gd name="T8" fmla="*/ 2147483647 w 1429"/>
              <a:gd name="T9" fmla="*/ 2147483647 h 890"/>
              <a:gd name="T10" fmla="*/ 2147483647 w 1429"/>
              <a:gd name="T11" fmla="*/ 2147483647 h 890"/>
              <a:gd name="T12" fmla="*/ 0 60000 65536"/>
              <a:gd name="T13" fmla="*/ 0 60000 65536"/>
              <a:gd name="T14" fmla="*/ 0 60000 65536"/>
              <a:gd name="T15" fmla="*/ 0 60000 65536"/>
              <a:gd name="T16" fmla="*/ 0 60000 65536"/>
              <a:gd name="T17" fmla="*/ 0 60000 65536"/>
              <a:gd name="T18" fmla="*/ 0 w 1429"/>
              <a:gd name="T19" fmla="*/ 0 h 890"/>
              <a:gd name="T20" fmla="*/ 1429 w 1429"/>
              <a:gd name="T21" fmla="*/ 890 h 890"/>
            </a:gdLst>
            <a:ahLst/>
            <a:cxnLst>
              <a:cxn ang="T12">
                <a:pos x="T0" y="T1"/>
              </a:cxn>
              <a:cxn ang="T13">
                <a:pos x="T2" y="T3"/>
              </a:cxn>
              <a:cxn ang="T14">
                <a:pos x="T4" y="T5"/>
              </a:cxn>
              <a:cxn ang="T15">
                <a:pos x="T6" y="T7"/>
              </a:cxn>
              <a:cxn ang="T16">
                <a:pos x="T8" y="T9"/>
              </a:cxn>
              <a:cxn ang="T17">
                <a:pos x="T10" y="T11"/>
              </a:cxn>
            </a:cxnLst>
            <a:rect l="T18" t="T19" r="T20" b="T21"/>
            <a:pathLst>
              <a:path w="1429" h="890">
                <a:moveTo>
                  <a:pt x="381" y="766"/>
                </a:moveTo>
                <a:cubicBezTo>
                  <a:pt x="531" y="808"/>
                  <a:pt x="769" y="890"/>
                  <a:pt x="911" y="816"/>
                </a:cubicBezTo>
                <a:cubicBezTo>
                  <a:pt x="1053" y="742"/>
                  <a:pt x="1176" y="452"/>
                  <a:pt x="1232" y="323"/>
                </a:cubicBezTo>
                <a:cubicBezTo>
                  <a:pt x="1288" y="194"/>
                  <a:pt x="1429" y="0"/>
                  <a:pt x="1248" y="40"/>
                </a:cubicBezTo>
                <a:cubicBezTo>
                  <a:pt x="1067" y="80"/>
                  <a:pt x="288" y="440"/>
                  <a:pt x="144" y="561"/>
                </a:cubicBezTo>
                <a:cubicBezTo>
                  <a:pt x="0" y="682"/>
                  <a:pt x="249" y="709"/>
                  <a:pt x="381" y="766"/>
                </a:cubicBezTo>
                <a:close/>
              </a:path>
            </a:pathLst>
          </a:custGeom>
          <a:noFill/>
          <a:ln w="38100">
            <a:solidFill>
              <a:schemeClr val="tx1"/>
            </a:solidFill>
            <a:round/>
            <a:headEnd/>
            <a:tailEnd/>
          </a:ln>
        </p:spPr>
        <p:txBody>
          <a:bodyPr/>
          <a:lstStyle/>
          <a:p>
            <a:endParaRPr lang="ru-RU"/>
          </a:p>
        </p:txBody>
      </p:sp>
      <p:sp>
        <p:nvSpPr>
          <p:cNvPr id="242" name="Text Box 1872"/>
          <p:cNvSpPr txBox="1">
            <a:spLocks noChangeArrowheads="1"/>
          </p:cNvSpPr>
          <p:nvPr/>
        </p:nvSpPr>
        <p:spPr bwMode="auto">
          <a:xfrm>
            <a:off x="6990903" y="5943720"/>
            <a:ext cx="344966" cy="338554"/>
          </a:xfrm>
          <a:prstGeom prst="rect">
            <a:avLst/>
          </a:prstGeom>
          <a:noFill/>
          <a:ln w="9525">
            <a:noFill/>
            <a:miter lim="800000"/>
            <a:headEnd/>
            <a:tailEnd/>
          </a:ln>
        </p:spPr>
        <p:txBody>
          <a:bodyPr wrap="none">
            <a:spAutoFit/>
          </a:bodyPr>
          <a:lstStyle/>
          <a:p>
            <a:r>
              <a:rPr lang="ru-RU" sz="1600" b="1" dirty="0"/>
              <a:t>С</a:t>
            </a:r>
          </a:p>
        </p:txBody>
      </p:sp>
      <p:sp>
        <p:nvSpPr>
          <p:cNvPr id="244" name="Line 1874"/>
          <p:cNvSpPr>
            <a:spLocks noChangeShapeType="1"/>
          </p:cNvSpPr>
          <p:nvPr/>
        </p:nvSpPr>
        <p:spPr bwMode="auto">
          <a:xfrm flipH="1">
            <a:off x="6703566" y="6480295"/>
            <a:ext cx="90487" cy="90488"/>
          </a:xfrm>
          <a:prstGeom prst="line">
            <a:avLst/>
          </a:prstGeom>
          <a:noFill/>
          <a:ln w="9525">
            <a:solidFill>
              <a:schemeClr val="tx1"/>
            </a:solidFill>
            <a:round/>
            <a:headEnd/>
            <a:tailEnd/>
          </a:ln>
        </p:spPr>
        <p:txBody>
          <a:bodyPr/>
          <a:lstStyle/>
          <a:p>
            <a:endParaRPr lang="ru-RU"/>
          </a:p>
        </p:txBody>
      </p:sp>
      <p:sp>
        <p:nvSpPr>
          <p:cNvPr id="245" name="Line 1875"/>
          <p:cNvSpPr>
            <a:spLocks noChangeShapeType="1"/>
          </p:cNvSpPr>
          <p:nvPr/>
        </p:nvSpPr>
        <p:spPr bwMode="auto">
          <a:xfrm flipH="1" flipV="1">
            <a:off x="6467807" y="6524745"/>
            <a:ext cx="235757" cy="48377"/>
          </a:xfrm>
          <a:prstGeom prst="line">
            <a:avLst/>
          </a:prstGeom>
          <a:noFill/>
          <a:ln w="9525">
            <a:solidFill>
              <a:schemeClr val="tx1"/>
            </a:solidFill>
            <a:round/>
            <a:headEnd/>
            <a:tailEnd type="triangle" w="med" len="med"/>
          </a:ln>
        </p:spPr>
        <p:txBody>
          <a:bodyPr/>
          <a:lstStyle/>
          <a:p>
            <a:endParaRPr lang="ru-RU"/>
          </a:p>
        </p:txBody>
      </p:sp>
      <p:sp>
        <p:nvSpPr>
          <p:cNvPr id="246" name="Text Box 1880"/>
          <p:cNvSpPr txBox="1">
            <a:spLocks noChangeArrowheads="1"/>
          </p:cNvSpPr>
          <p:nvPr/>
        </p:nvSpPr>
        <p:spPr bwMode="auto">
          <a:xfrm>
            <a:off x="6570216" y="6524745"/>
            <a:ext cx="441325" cy="214313"/>
          </a:xfrm>
          <a:prstGeom prst="rect">
            <a:avLst/>
          </a:prstGeom>
          <a:noFill/>
          <a:ln w="9525">
            <a:noFill/>
            <a:miter lim="800000"/>
            <a:headEnd/>
            <a:tailEnd/>
          </a:ln>
        </p:spPr>
        <p:txBody>
          <a:bodyPr wrap="none">
            <a:spAutoFit/>
          </a:bodyPr>
          <a:lstStyle/>
          <a:p>
            <a:r>
              <a:rPr lang="ru-RU" sz="800"/>
              <a:t>старт</a:t>
            </a:r>
          </a:p>
        </p:txBody>
      </p:sp>
      <p:cxnSp>
        <p:nvCxnSpPr>
          <p:cNvPr id="247" name="Прямая соединительная линия 246"/>
          <p:cNvCxnSpPr/>
          <p:nvPr/>
        </p:nvCxnSpPr>
        <p:spPr>
          <a:xfrm rot="5400000">
            <a:off x="4533901" y="6396057"/>
            <a:ext cx="220662"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Прямая со стрелкой 247"/>
          <p:cNvCxnSpPr/>
          <p:nvPr/>
        </p:nvCxnSpPr>
        <p:spPr>
          <a:xfrm rot="10800000">
            <a:off x="4357686" y="6500834"/>
            <a:ext cx="2667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9" name="TextBox 92"/>
          <p:cNvSpPr txBox="1">
            <a:spLocks noChangeArrowheads="1"/>
          </p:cNvSpPr>
          <p:nvPr/>
        </p:nvSpPr>
        <p:spPr bwMode="auto">
          <a:xfrm>
            <a:off x="4214810" y="6611937"/>
            <a:ext cx="508000" cy="246063"/>
          </a:xfrm>
          <a:prstGeom prst="rect">
            <a:avLst/>
          </a:prstGeom>
          <a:noFill/>
          <a:ln w="9525">
            <a:noFill/>
            <a:miter lim="800000"/>
            <a:headEnd/>
            <a:tailEnd/>
          </a:ln>
        </p:spPr>
        <p:txBody>
          <a:bodyPr wrap="none">
            <a:spAutoFit/>
          </a:bodyPr>
          <a:lstStyle/>
          <a:p>
            <a:r>
              <a:rPr lang="ru-RU" sz="1000"/>
              <a:t>старт</a:t>
            </a:r>
          </a:p>
        </p:txBody>
      </p:sp>
      <p:sp>
        <p:nvSpPr>
          <p:cNvPr id="224" name="Text Box 1883"/>
          <p:cNvSpPr txBox="1">
            <a:spLocks noChangeArrowheads="1"/>
          </p:cNvSpPr>
          <p:nvPr/>
        </p:nvSpPr>
        <p:spPr bwMode="auto">
          <a:xfrm>
            <a:off x="3000364" y="5357826"/>
            <a:ext cx="1428750" cy="336550"/>
          </a:xfrm>
          <a:prstGeom prst="rect">
            <a:avLst/>
          </a:prstGeom>
          <a:noFill/>
          <a:ln w="9525">
            <a:noFill/>
            <a:miter lim="800000"/>
            <a:headEnd/>
            <a:tailEnd/>
          </a:ln>
        </p:spPr>
        <p:txBody>
          <a:bodyPr wrap="none">
            <a:spAutoFit/>
          </a:bodyPr>
          <a:lstStyle/>
          <a:p>
            <a:r>
              <a:rPr lang="ru-RU" sz="1600" b="1" dirty="0"/>
              <a:t>Время (мин)</a:t>
            </a:r>
          </a:p>
        </p:txBody>
      </p:sp>
      <p:sp>
        <p:nvSpPr>
          <p:cNvPr id="235" name="Freeform 1867"/>
          <p:cNvSpPr>
            <a:spLocks/>
          </p:cNvSpPr>
          <p:nvPr/>
        </p:nvSpPr>
        <p:spPr bwMode="auto">
          <a:xfrm>
            <a:off x="642910" y="5572140"/>
            <a:ext cx="1184275" cy="1125538"/>
          </a:xfrm>
          <a:custGeom>
            <a:avLst/>
            <a:gdLst>
              <a:gd name="T0" fmla="*/ 2147483647 w 746"/>
              <a:gd name="T1" fmla="*/ 2147483647 h 709"/>
              <a:gd name="T2" fmla="*/ 2147483647 w 746"/>
              <a:gd name="T3" fmla="*/ 2147483647 h 709"/>
              <a:gd name="T4" fmla="*/ 2147483647 w 746"/>
              <a:gd name="T5" fmla="*/ 2147483647 h 709"/>
              <a:gd name="T6" fmla="*/ 2147483647 w 746"/>
              <a:gd name="T7" fmla="*/ 2147483647 h 709"/>
              <a:gd name="T8" fmla="*/ 2147483647 w 746"/>
              <a:gd name="T9" fmla="*/ 2147483647 h 709"/>
              <a:gd name="T10" fmla="*/ 2147483647 w 746"/>
              <a:gd name="T11" fmla="*/ 2147483647 h 709"/>
              <a:gd name="T12" fmla="*/ 2147483647 w 746"/>
              <a:gd name="T13" fmla="*/ 2147483647 h 709"/>
              <a:gd name="T14" fmla="*/ 2147483647 w 746"/>
              <a:gd name="T15" fmla="*/ 2147483647 h 709"/>
              <a:gd name="T16" fmla="*/ 2147483647 w 746"/>
              <a:gd name="T17" fmla="*/ 2147483647 h 709"/>
              <a:gd name="T18" fmla="*/ 2147483647 w 746"/>
              <a:gd name="T19" fmla="*/ 2147483647 h 709"/>
              <a:gd name="T20" fmla="*/ 2147483647 w 746"/>
              <a:gd name="T21" fmla="*/ 2147483647 h 709"/>
              <a:gd name="T22" fmla="*/ 2147483647 w 746"/>
              <a:gd name="T23" fmla="*/ 2147483647 h 709"/>
              <a:gd name="T24" fmla="*/ 2147483647 w 746"/>
              <a:gd name="T25" fmla="*/ 2147483647 h 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6"/>
              <a:gd name="T40" fmla="*/ 0 h 709"/>
              <a:gd name="T41" fmla="*/ 746 w 746"/>
              <a:gd name="T42" fmla="*/ 709 h 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6" h="709">
                <a:moveTo>
                  <a:pt x="316" y="256"/>
                </a:moveTo>
                <a:cubicBezTo>
                  <a:pt x="363" y="218"/>
                  <a:pt x="307" y="58"/>
                  <a:pt x="345" y="29"/>
                </a:cubicBezTo>
                <a:cubicBezTo>
                  <a:pt x="383" y="0"/>
                  <a:pt x="524" y="47"/>
                  <a:pt x="543" y="85"/>
                </a:cubicBezTo>
                <a:cubicBezTo>
                  <a:pt x="562" y="123"/>
                  <a:pt x="430" y="228"/>
                  <a:pt x="458" y="256"/>
                </a:cubicBezTo>
                <a:cubicBezTo>
                  <a:pt x="486" y="284"/>
                  <a:pt x="680" y="228"/>
                  <a:pt x="713" y="256"/>
                </a:cubicBezTo>
                <a:cubicBezTo>
                  <a:pt x="746" y="284"/>
                  <a:pt x="698" y="402"/>
                  <a:pt x="656" y="426"/>
                </a:cubicBezTo>
                <a:cubicBezTo>
                  <a:pt x="614" y="450"/>
                  <a:pt x="496" y="364"/>
                  <a:pt x="458" y="397"/>
                </a:cubicBezTo>
                <a:cubicBezTo>
                  <a:pt x="420" y="430"/>
                  <a:pt x="463" y="577"/>
                  <a:pt x="430" y="624"/>
                </a:cubicBezTo>
                <a:cubicBezTo>
                  <a:pt x="397" y="671"/>
                  <a:pt x="288" y="709"/>
                  <a:pt x="260" y="681"/>
                </a:cubicBezTo>
                <a:cubicBezTo>
                  <a:pt x="232" y="653"/>
                  <a:pt x="298" y="496"/>
                  <a:pt x="260" y="454"/>
                </a:cubicBezTo>
                <a:cubicBezTo>
                  <a:pt x="222" y="412"/>
                  <a:pt x="66" y="459"/>
                  <a:pt x="33" y="426"/>
                </a:cubicBezTo>
                <a:cubicBezTo>
                  <a:pt x="0" y="393"/>
                  <a:pt x="18" y="284"/>
                  <a:pt x="61" y="256"/>
                </a:cubicBezTo>
                <a:cubicBezTo>
                  <a:pt x="104" y="228"/>
                  <a:pt x="269" y="294"/>
                  <a:pt x="316" y="256"/>
                </a:cubicBezTo>
                <a:close/>
              </a:path>
            </a:pathLst>
          </a:custGeom>
          <a:noFill/>
          <a:ln w="38100">
            <a:solidFill>
              <a:schemeClr val="tx1"/>
            </a:solidFill>
            <a:round/>
            <a:headEnd/>
            <a:tailEnd/>
          </a:ln>
        </p:spPr>
        <p:txBody>
          <a:bodyPr/>
          <a:lstStyle/>
          <a:p>
            <a:endParaRPr lang="ru-RU"/>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5610" y="6347121"/>
            <a:ext cx="580149" cy="31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User\Downloads\88ccfb123c27a6e0-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07" y="219208"/>
            <a:ext cx="1798610" cy="11953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2000" fill="hold"/>
                                        <p:tgtEl>
                                          <p:spTgt spid="80"/>
                                        </p:tgtEl>
                                        <p:attrNameLst>
                                          <p:attrName>ppt_x</p:attrName>
                                        </p:attrNameLst>
                                      </p:cBhvr>
                                      <p:tavLst>
                                        <p:tav tm="0">
                                          <p:val>
                                            <p:strVal val="0-#ppt_w/2"/>
                                          </p:val>
                                        </p:tav>
                                        <p:tav tm="100000">
                                          <p:val>
                                            <p:strVal val="#ppt_x"/>
                                          </p:val>
                                        </p:tav>
                                      </p:tavLst>
                                    </p:anim>
                                    <p:anim calcmode="lin" valueType="num">
                                      <p:cBhvr additive="base">
                                        <p:cTn id="8" dur="20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2000"/>
                                        <p:tgtEl>
                                          <p:spTgt spid="80"/>
                                        </p:tgtEl>
                                        <p:attrNameLst>
                                          <p:attrName>ppt_x</p:attrName>
                                        </p:attrNameLst>
                                      </p:cBhvr>
                                      <p:tavLst>
                                        <p:tav tm="0">
                                          <p:val>
                                            <p:strVal val="ppt_x"/>
                                          </p:val>
                                        </p:tav>
                                        <p:tav tm="100000">
                                          <p:val>
                                            <p:strVal val="0-ppt_w/2"/>
                                          </p:val>
                                        </p:tav>
                                      </p:tavLst>
                                    </p:anim>
                                    <p:anim calcmode="lin" valueType="num">
                                      <p:cBhvr additive="base">
                                        <p:cTn id="13" dur="2000"/>
                                        <p:tgtEl>
                                          <p:spTgt spid="80"/>
                                        </p:tgtEl>
                                        <p:attrNameLst>
                                          <p:attrName>ppt_y</p:attrName>
                                        </p:attrNameLst>
                                      </p:cBhvr>
                                      <p:tavLst>
                                        <p:tav tm="0">
                                          <p:val>
                                            <p:strVal val="ppt_y"/>
                                          </p:val>
                                        </p:tav>
                                        <p:tav tm="100000">
                                          <p:val>
                                            <p:strVal val="ppt_y"/>
                                          </p:val>
                                        </p:tav>
                                      </p:tavLst>
                                    </p:anim>
                                    <p:set>
                                      <p:cBhvr>
                                        <p:cTn id="14" dur="1" fill="hold">
                                          <p:stCondLst>
                                            <p:cond delay="1999"/>
                                          </p:stCondLst>
                                        </p:cTn>
                                        <p:tgtEl>
                                          <p:spTgt spid="8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2000" fill="hold"/>
                                        <p:tgtEl>
                                          <p:spTgt spid="87"/>
                                        </p:tgtEl>
                                        <p:attrNameLst>
                                          <p:attrName>ppt_x</p:attrName>
                                        </p:attrNameLst>
                                      </p:cBhvr>
                                      <p:tavLst>
                                        <p:tav tm="0">
                                          <p:val>
                                            <p:strVal val="0-#ppt_w/2"/>
                                          </p:val>
                                        </p:tav>
                                        <p:tav tm="100000">
                                          <p:val>
                                            <p:strVal val="#ppt_x"/>
                                          </p:val>
                                        </p:tav>
                                      </p:tavLst>
                                    </p:anim>
                                    <p:anim calcmode="lin" valueType="num">
                                      <p:cBhvr additive="base">
                                        <p:cTn id="20" dur="20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par>
                                <p:cTn id="26" presetID="2" presetClass="exit" presetSubtype="4" fill="hold" grpId="0" nodeType="with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0.0974 -0.04051 C -0.10538 -0.04143 -0.11945 -0.03981 -0.1257 -0.04861 C -0.12465 -0.05463 -0.12465 -0.06088 -0.12274 -0.06643 C -0.12083 -0.07176 -0.11111 -0.07291 -0.10781 -0.0743 C -0.0974 -0.07847 -0.08976 -0.08773 -0.07951 -0.09236 C -0.07344 -0.10046 -0.06997 -0.09815 -0.06302 -0.10416 C -0.06059 -0.11435 -0.05573 -0.11759 -0.04809 -0.12014 C -0.03663 -0.13032 -0.04254 -0.12639 -0.03021 -0.13217 C -0.02691 -0.13379 -0.02431 -0.1375 -0.02136 -0.14004 C -0.01979 -0.1412 -0.01684 -0.14375 -0.01684 -0.14352 C -0.01233 -0.15301 -0.00695 -0.15416 0.00104 -0.15764 C 0.0092 -0.16134 0.02101 -0.16365 0.02795 -0.16967 C 0.03125 -0.17245 0.03368 -0.17708 0.03698 -0.17963 C 0.03924 -0.18148 0.05069 -0.18333 0.05191 -0.18356 C 0.06007 -0.1875 0.06875 -0.19097 0.07726 -0.19352 C 0.08715 -0.19282 0.09792 -0.19676 0.10712 -0.19166 C 0.11042 -0.18981 0.10625 -0.18217 0.10555 -0.17754 C 0.10382 -0.16574 0.10364 -0.15833 0.0967 -0.15185 C 0.09566 -0.14977 0.09496 -0.14745 0.09358 -0.14583 C 0.09184 -0.14398 0.08837 -0.14467 0.08767 -0.14213 C 0.08559 -0.13379 0.08785 -0.12453 0.08611 -0.1162 C 0.08524 -0.11203 0.0809 -0.11111 0.07864 -0.1081 C 0.07691 -0.10092 0.07621 -0.08472 0.07274 -0.08032 C 0.07014 -0.07685 0.06371 -0.07245 0.06371 -0.07222 C 0.05642 -0.05764 0.0658 -0.07847 0.05937 -0.05046 C 0.05799 -0.04421 0.05156 -0.04213 0.04878 -0.03657 C 0.04184 -0.02245 0.04583 -0.02708 0.03837 -0.0206 C 0.03177 -0.00324 0.03437 -0.00648 0.01597 -0.00879 C -0.00208 -0.01643 -0.02188 -0.01065 -0.04063 -0.01458 C -0.05191 -0.02222 -0.06545 -0.02754 -0.07795 -0.03055 C -0.0882 -0.03727 -0.08195 -0.03356 -0.0974 -0.04051 Z " pathEditMode="relative" rAng="0" ptsTypes="fffffffffffffffffffffffffffffff">
                                      <p:cBhvr>
                                        <p:cTn id="33" dur="2000" fill="hold"/>
                                        <p:tgtEl>
                                          <p:spTgt spid="2051"/>
                                        </p:tgtEl>
                                        <p:attrNameLst>
                                          <p:attrName>ppt_x</p:attrName>
                                          <p:attrName>ppt_y</p:attrName>
                                        </p:attrNameLst>
                                      </p:cBhvr>
                                      <p:rCtr x="9000" y="-5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0" grpId="0" animBg="1"/>
      <p:bldP spid="80" grpId="1" animBg="1"/>
      <p:bldP spid="8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8194" name="Picture 2" descr="C:\Documents and Settings\лилия\Рабочий стол\t1324_1b.jpg"/>
          <p:cNvPicPr>
            <a:picLocks noChangeAspect="1" noChangeArrowheads="1"/>
          </p:cNvPicPr>
          <p:nvPr/>
        </p:nvPicPr>
        <p:blipFill>
          <a:blip r:embed="rId2"/>
          <a:srcRect/>
          <a:stretch>
            <a:fillRect/>
          </a:stretch>
        </p:blipFill>
        <p:spPr bwMode="auto">
          <a:xfrm>
            <a:off x="-1" y="2714620"/>
            <a:ext cx="2643969" cy="1857388"/>
          </a:xfrm>
          <a:prstGeom prst="rect">
            <a:avLst/>
          </a:prstGeom>
          <a:noFill/>
        </p:spPr>
      </p:pic>
      <p:pic>
        <p:nvPicPr>
          <p:cNvPr id="8196" name="Picture 4" descr="C:\Documents and Settings\лилия\Рабочий стол\Mercedes-Benz-CL550-4MATIC-2009-1280x800-007.jpg"/>
          <p:cNvPicPr>
            <a:picLocks noChangeAspect="1" noChangeArrowheads="1"/>
          </p:cNvPicPr>
          <p:nvPr/>
        </p:nvPicPr>
        <p:blipFill>
          <a:blip r:embed="rId3" cstate="print"/>
          <a:srcRect/>
          <a:stretch>
            <a:fillRect/>
          </a:stretch>
        </p:blipFill>
        <p:spPr bwMode="auto">
          <a:xfrm>
            <a:off x="6057795" y="2643182"/>
            <a:ext cx="3086205" cy="1928826"/>
          </a:xfrm>
          <a:prstGeom prst="rect">
            <a:avLst/>
          </a:prstGeom>
          <a:noFill/>
        </p:spPr>
      </p:pic>
      <p:sp>
        <p:nvSpPr>
          <p:cNvPr id="3" name="Содержимое 2"/>
          <p:cNvSpPr>
            <a:spLocks noGrp="1"/>
          </p:cNvSpPr>
          <p:nvPr>
            <p:ph idx="1"/>
          </p:nvPr>
        </p:nvSpPr>
        <p:spPr>
          <a:xfrm>
            <a:off x="1" y="1"/>
            <a:ext cx="9143999" cy="2714620"/>
          </a:xfrm>
          <a:solidFill>
            <a:schemeClr val="accent1">
              <a:lumMod val="60000"/>
              <a:lumOff val="40000"/>
            </a:schemeClr>
          </a:solidFill>
          <a:scene3d>
            <a:camera prst="orthographicFront"/>
            <a:lightRig rig="threePt" dir="t"/>
          </a:scene3d>
          <a:sp3d>
            <a:bevelT/>
          </a:sp3d>
        </p:spPr>
        <p:txBody>
          <a:bodyPr>
            <a:normAutofit fontScale="70000" lnSpcReduction="20000"/>
          </a:bodyPr>
          <a:lstStyle/>
          <a:p>
            <a:pPr>
              <a:buNone/>
            </a:pPr>
            <a:r>
              <a:rPr lang="ru-RU" dirty="0">
                <a:solidFill>
                  <a:schemeClr val="tx2">
                    <a:lumMod val="60000"/>
                    <a:lumOff val="40000"/>
                  </a:schemeClr>
                </a:solidFill>
              </a:rPr>
              <a:t>Сопротивление</a:t>
            </a:r>
            <a:r>
              <a:rPr lang="ru-RU" dirty="0"/>
              <a:t> </a:t>
            </a:r>
            <a:r>
              <a:rPr lang="ru-RU" b="1" dirty="0">
                <a:solidFill>
                  <a:srgbClr val="FF0000"/>
                </a:solidFill>
              </a:rPr>
              <a:t>F</a:t>
            </a:r>
            <a:r>
              <a:rPr lang="ru-RU" dirty="0"/>
              <a:t> </a:t>
            </a:r>
            <a:r>
              <a:rPr lang="ru-RU" dirty="0">
                <a:solidFill>
                  <a:schemeClr val="tx2">
                    <a:lumMod val="60000"/>
                    <a:lumOff val="40000"/>
                  </a:schemeClr>
                </a:solidFill>
              </a:rPr>
              <a:t>дороги движению автомобиля при скорости движения  </a:t>
            </a:r>
            <a:r>
              <a:rPr lang="en-US" b="1" dirty="0">
                <a:solidFill>
                  <a:srgbClr val="FF0000"/>
                </a:solidFill>
              </a:rPr>
              <a:t>V</a:t>
            </a:r>
            <a:r>
              <a:rPr lang="ru-RU" b="1" dirty="0">
                <a:solidFill>
                  <a:srgbClr val="FF0000"/>
                </a:solidFill>
              </a:rPr>
              <a:t> (км/ч)</a:t>
            </a:r>
            <a:r>
              <a:rPr lang="ru-RU" dirty="0">
                <a:solidFill>
                  <a:srgbClr val="FF0000"/>
                </a:solidFill>
              </a:rPr>
              <a:t> </a:t>
            </a:r>
            <a:r>
              <a:rPr lang="ru-RU" dirty="0">
                <a:solidFill>
                  <a:schemeClr val="tx2">
                    <a:lumMod val="60000"/>
                    <a:lumOff val="40000"/>
                  </a:schemeClr>
                </a:solidFill>
              </a:rPr>
              <a:t>выражается следующими формулами:</a:t>
            </a:r>
          </a:p>
          <a:p>
            <a:pPr>
              <a:buNone/>
            </a:pPr>
            <a:r>
              <a:rPr lang="ru-RU" dirty="0">
                <a:solidFill>
                  <a:srgbClr val="7030A0"/>
                </a:solidFill>
              </a:rPr>
              <a:t>1) </a:t>
            </a:r>
            <a:r>
              <a:rPr lang="ru-RU" dirty="0">
                <a:solidFill>
                  <a:schemeClr val="tx2">
                    <a:lumMod val="60000"/>
                    <a:lumOff val="40000"/>
                  </a:schemeClr>
                </a:solidFill>
              </a:rPr>
              <a:t>на</a:t>
            </a:r>
            <a:r>
              <a:rPr lang="ru-RU" dirty="0"/>
              <a:t> </a:t>
            </a:r>
            <a:r>
              <a:rPr lang="en-US" b="1" dirty="0">
                <a:solidFill>
                  <a:srgbClr val="FF0000"/>
                </a:solidFill>
              </a:rPr>
              <a:t>F</a:t>
            </a:r>
            <a:r>
              <a:rPr lang="ru-RU" b="1" dirty="0">
                <a:solidFill>
                  <a:srgbClr val="FF0000"/>
                </a:solidFill>
              </a:rPr>
              <a:t>=14,5+0,25</a:t>
            </a:r>
            <a:r>
              <a:rPr lang="en-US" b="1" dirty="0">
                <a:solidFill>
                  <a:srgbClr val="FF0000"/>
                </a:solidFill>
              </a:rPr>
              <a:t>v</a:t>
            </a:r>
            <a:r>
              <a:rPr lang="en-US" dirty="0">
                <a:solidFill>
                  <a:srgbClr val="FF0000"/>
                </a:solidFill>
              </a:rPr>
              <a:t> </a:t>
            </a:r>
            <a:r>
              <a:rPr lang="ru-RU" dirty="0">
                <a:solidFill>
                  <a:schemeClr val="tx2">
                    <a:lumMod val="60000"/>
                    <a:lumOff val="40000"/>
                  </a:schemeClr>
                </a:solidFill>
              </a:rPr>
              <a:t>асфальте</a:t>
            </a:r>
          </a:p>
          <a:p>
            <a:pPr>
              <a:buNone/>
            </a:pPr>
            <a:r>
              <a:rPr lang="ru-RU" dirty="0">
                <a:solidFill>
                  <a:srgbClr val="7030A0"/>
                </a:solidFill>
              </a:rPr>
              <a:t>2) </a:t>
            </a:r>
            <a:r>
              <a:rPr lang="ru-RU" dirty="0">
                <a:solidFill>
                  <a:schemeClr val="tx2">
                    <a:lumMod val="60000"/>
                    <a:lumOff val="40000"/>
                  </a:schemeClr>
                </a:solidFill>
              </a:rPr>
              <a:t>на хорошем </a:t>
            </a:r>
            <a:r>
              <a:rPr lang="en-US" b="1" dirty="0">
                <a:solidFill>
                  <a:srgbClr val="FF0000"/>
                </a:solidFill>
              </a:rPr>
              <a:t>F</a:t>
            </a:r>
            <a:r>
              <a:rPr lang="ru-RU" b="1" dirty="0">
                <a:solidFill>
                  <a:srgbClr val="FF0000"/>
                </a:solidFill>
              </a:rPr>
              <a:t>=24-2/3</a:t>
            </a:r>
            <a:r>
              <a:rPr lang="en-US" b="1" dirty="0">
                <a:solidFill>
                  <a:srgbClr val="FF0000"/>
                </a:solidFill>
              </a:rPr>
              <a:t>v</a:t>
            </a:r>
            <a:r>
              <a:rPr lang="ru-RU" b="1" dirty="0">
                <a:solidFill>
                  <a:srgbClr val="FF0000"/>
                </a:solidFill>
              </a:rPr>
              <a:t>+1/30</a:t>
            </a:r>
            <a:r>
              <a:rPr lang="en-US" b="1" dirty="0">
                <a:solidFill>
                  <a:srgbClr val="FF0000"/>
                </a:solidFill>
              </a:rPr>
              <a:t>v</a:t>
            </a:r>
            <a:r>
              <a:rPr lang="ru-RU" b="1" baseline="30000" dirty="0">
                <a:solidFill>
                  <a:srgbClr val="FF0000"/>
                </a:solidFill>
              </a:rPr>
              <a:t>2</a:t>
            </a:r>
            <a:r>
              <a:rPr lang="ru-RU" dirty="0">
                <a:solidFill>
                  <a:srgbClr val="FF0000"/>
                </a:solidFill>
              </a:rPr>
              <a:t> </a:t>
            </a:r>
            <a:r>
              <a:rPr lang="ru-RU" dirty="0">
                <a:solidFill>
                  <a:schemeClr val="tx2">
                    <a:lumMod val="60000"/>
                    <a:lumOff val="40000"/>
                  </a:schemeClr>
                </a:solidFill>
              </a:rPr>
              <a:t>шоссе</a:t>
            </a:r>
          </a:p>
          <a:p>
            <a:pPr>
              <a:buNone/>
            </a:pPr>
            <a:r>
              <a:rPr lang="ru-RU" dirty="0">
                <a:solidFill>
                  <a:srgbClr val="7030A0"/>
                </a:solidFill>
              </a:rPr>
              <a:t>3) </a:t>
            </a:r>
            <a:r>
              <a:rPr lang="ru-RU" dirty="0">
                <a:solidFill>
                  <a:schemeClr val="tx2">
                    <a:lumMod val="60000"/>
                    <a:lumOff val="40000"/>
                  </a:schemeClr>
                </a:solidFill>
              </a:rPr>
              <a:t>на булыжной </a:t>
            </a:r>
            <a:r>
              <a:rPr lang="en-US" b="1" dirty="0">
                <a:solidFill>
                  <a:srgbClr val="FF0000"/>
                </a:solidFill>
              </a:rPr>
              <a:t>F</a:t>
            </a:r>
            <a:r>
              <a:rPr lang="ru-RU" b="1" dirty="0">
                <a:solidFill>
                  <a:srgbClr val="FF0000"/>
                </a:solidFill>
              </a:rPr>
              <a:t>=29-2/3</a:t>
            </a:r>
            <a:r>
              <a:rPr lang="en-US" b="1" dirty="0">
                <a:solidFill>
                  <a:srgbClr val="FF0000"/>
                </a:solidFill>
              </a:rPr>
              <a:t>v</a:t>
            </a:r>
            <a:r>
              <a:rPr lang="ru-RU" b="1" dirty="0">
                <a:solidFill>
                  <a:srgbClr val="FF0000"/>
                </a:solidFill>
              </a:rPr>
              <a:t>+1/15</a:t>
            </a:r>
            <a:r>
              <a:rPr lang="en-US" b="1" dirty="0">
                <a:solidFill>
                  <a:srgbClr val="FF0000"/>
                </a:solidFill>
              </a:rPr>
              <a:t>v</a:t>
            </a:r>
            <a:r>
              <a:rPr lang="ru-RU" b="1" baseline="30000" dirty="0">
                <a:solidFill>
                  <a:srgbClr val="FF0000"/>
                </a:solidFill>
              </a:rPr>
              <a:t>2</a:t>
            </a:r>
            <a:r>
              <a:rPr lang="ru-RU" dirty="0">
                <a:solidFill>
                  <a:srgbClr val="FF0000"/>
                </a:solidFill>
              </a:rPr>
              <a:t> </a:t>
            </a:r>
            <a:r>
              <a:rPr lang="ru-RU" dirty="0">
                <a:solidFill>
                  <a:schemeClr val="tx2">
                    <a:lumMod val="60000"/>
                    <a:lumOff val="40000"/>
                  </a:schemeClr>
                </a:solidFill>
              </a:rPr>
              <a:t>мостовой</a:t>
            </a:r>
          </a:p>
          <a:p>
            <a:pPr>
              <a:buNone/>
            </a:pPr>
            <a:r>
              <a:rPr lang="ru-RU" dirty="0">
                <a:solidFill>
                  <a:srgbClr val="7030A0"/>
                </a:solidFill>
              </a:rPr>
              <a:t>4) </a:t>
            </a:r>
            <a:r>
              <a:rPr lang="ru-RU" dirty="0">
                <a:solidFill>
                  <a:schemeClr val="tx2">
                    <a:lumMod val="60000"/>
                    <a:lumOff val="40000"/>
                  </a:schemeClr>
                </a:solidFill>
              </a:rPr>
              <a:t>на мягкой грунтовой </a:t>
            </a:r>
            <a:r>
              <a:rPr lang="en-US" dirty="0">
                <a:solidFill>
                  <a:srgbClr val="FF0000"/>
                </a:solidFill>
              </a:rPr>
              <a:t>F</a:t>
            </a:r>
            <a:r>
              <a:rPr lang="ru-RU" b="1" dirty="0">
                <a:solidFill>
                  <a:srgbClr val="FF0000"/>
                </a:solidFill>
              </a:rPr>
              <a:t>=36,5-3/4</a:t>
            </a:r>
            <a:r>
              <a:rPr lang="en-US" b="1" dirty="0">
                <a:solidFill>
                  <a:srgbClr val="FF0000"/>
                </a:solidFill>
              </a:rPr>
              <a:t>v</a:t>
            </a:r>
            <a:r>
              <a:rPr lang="ru-RU" b="1" dirty="0">
                <a:solidFill>
                  <a:srgbClr val="FF0000"/>
                </a:solidFill>
              </a:rPr>
              <a:t>+1/30</a:t>
            </a:r>
            <a:r>
              <a:rPr lang="en-US" b="1" dirty="0">
                <a:solidFill>
                  <a:srgbClr val="FF0000"/>
                </a:solidFill>
              </a:rPr>
              <a:t>v</a:t>
            </a:r>
            <a:r>
              <a:rPr lang="ru-RU" b="1" baseline="30000" dirty="0">
                <a:solidFill>
                  <a:srgbClr val="FF0000"/>
                </a:solidFill>
              </a:rPr>
              <a:t>2</a:t>
            </a:r>
            <a:r>
              <a:rPr lang="ru-RU" dirty="0">
                <a:solidFill>
                  <a:srgbClr val="FF0000"/>
                </a:solidFill>
              </a:rPr>
              <a:t> </a:t>
            </a:r>
            <a:r>
              <a:rPr lang="ru-RU" dirty="0">
                <a:solidFill>
                  <a:schemeClr val="tx2">
                    <a:lumMod val="60000"/>
                    <a:lumOff val="40000"/>
                  </a:schemeClr>
                </a:solidFill>
              </a:rPr>
              <a:t>дороге</a:t>
            </a:r>
          </a:p>
          <a:p>
            <a:pPr>
              <a:buNone/>
            </a:pPr>
            <a:r>
              <a:rPr lang="ru-RU" dirty="0">
                <a:solidFill>
                  <a:schemeClr val="tx2">
                    <a:lumMod val="60000"/>
                    <a:lumOff val="40000"/>
                  </a:schemeClr>
                </a:solidFill>
              </a:rPr>
              <a:t>Определить для тех случаев, когда это возможно, скорость, при которой сопротивление будет наименьшим.</a:t>
            </a:r>
          </a:p>
          <a:p>
            <a:pPr>
              <a:buNone/>
            </a:pPr>
            <a:endParaRPr lang="ru-RU" dirty="0"/>
          </a:p>
        </p:txBody>
      </p:sp>
      <p:sp>
        <p:nvSpPr>
          <p:cNvPr id="11" name="Прямоугольник 10"/>
          <p:cNvSpPr/>
          <p:nvPr/>
        </p:nvSpPr>
        <p:spPr>
          <a:xfrm>
            <a:off x="0" y="4571984"/>
            <a:ext cx="9144000" cy="2286016"/>
          </a:xfrm>
          <a:prstGeom prst="rect">
            <a:avLst/>
          </a:prstGeom>
          <a:solidFill>
            <a:schemeClr val="tx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buNone/>
            </a:pPr>
            <a:r>
              <a:rPr lang="ru-RU" dirty="0" smtClean="0"/>
              <a:t>Ответ:  1) функция линейная – минимума нет</a:t>
            </a:r>
          </a:p>
          <a:p>
            <a:pPr>
              <a:buNone/>
            </a:pPr>
            <a:r>
              <a:rPr lang="ru-RU" dirty="0" smtClean="0"/>
              <a:t>              2) </a:t>
            </a:r>
            <a:r>
              <a:rPr lang="en-US" b="1" dirty="0" smtClean="0"/>
              <a:t>v</a:t>
            </a:r>
            <a:r>
              <a:rPr lang="ru-RU" b="1" dirty="0" smtClean="0"/>
              <a:t>=10 км/ч</a:t>
            </a:r>
            <a:endParaRPr lang="ru-RU" dirty="0" smtClean="0"/>
          </a:p>
          <a:p>
            <a:pPr>
              <a:buNone/>
            </a:pPr>
            <a:r>
              <a:rPr lang="ru-RU" dirty="0" smtClean="0"/>
              <a:t>              3) </a:t>
            </a:r>
            <a:r>
              <a:rPr lang="en-US" b="1" dirty="0" smtClean="0"/>
              <a:t>v</a:t>
            </a:r>
            <a:r>
              <a:rPr lang="ru-RU" b="1" dirty="0" smtClean="0"/>
              <a:t>=5 км/ч</a:t>
            </a:r>
            <a:endParaRPr lang="ru-RU" dirty="0" smtClean="0"/>
          </a:p>
          <a:p>
            <a:pPr>
              <a:buNone/>
            </a:pPr>
            <a:r>
              <a:rPr lang="ru-RU" dirty="0" smtClean="0"/>
              <a:t>              4) </a:t>
            </a:r>
            <a:r>
              <a:rPr lang="en-US" b="1" dirty="0" smtClean="0"/>
              <a:t>v</a:t>
            </a:r>
            <a:r>
              <a:rPr lang="ru-RU" b="1" dirty="0" smtClean="0"/>
              <a:t>=11,25 км/ч</a:t>
            </a:r>
            <a:endParaRPr lang="ru-RU" dirty="0" smtClean="0"/>
          </a:p>
          <a:p>
            <a:pPr algn="ctr"/>
            <a:endParaRPr lang="ru-RU" dirty="0"/>
          </a:p>
        </p:txBody>
      </p:sp>
      <p:pic>
        <p:nvPicPr>
          <p:cNvPr id="6147" name="Picture 3" descr="C:\Documents and Settings\лилия\Рабочий стол\basf_948850_Ferrari_P4-5_Pininfarina_hr.jpg"/>
          <p:cNvPicPr>
            <a:picLocks noChangeAspect="1" noChangeArrowheads="1"/>
          </p:cNvPicPr>
          <p:nvPr/>
        </p:nvPicPr>
        <p:blipFill>
          <a:blip r:embed="rId4" cstate="print"/>
          <a:srcRect/>
          <a:stretch>
            <a:fillRect/>
          </a:stretch>
        </p:blipFill>
        <p:spPr bwMode="auto">
          <a:xfrm>
            <a:off x="5500694" y="4857760"/>
            <a:ext cx="3172660" cy="1780183"/>
          </a:xfrm>
          <a:prstGeom prst="ellipse">
            <a:avLst/>
          </a:prstGeom>
          <a:ln>
            <a:noFill/>
          </a:ln>
          <a:effectLst>
            <a:softEdge rad="112500"/>
          </a:effectLst>
        </p:spPr>
      </p:pic>
      <p:pic>
        <p:nvPicPr>
          <p:cNvPr id="8195" name="Picture 3" descr="C:\Documents and Settings\лилия\Рабочий стол\1303160747_pics.3.jpg"/>
          <p:cNvPicPr>
            <a:picLocks noChangeAspect="1" noChangeArrowheads="1"/>
          </p:cNvPicPr>
          <p:nvPr/>
        </p:nvPicPr>
        <p:blipFill>
          <a:blip r:embed="rId5"/>
          <a:srcRect/>
          <a:stretch>
            <a:fillRect/>
          </a:stretch>
        </p:blipFill>
        <p:spPr bwMode="auto">
          <a:xfrm>
            <a:off x="3000364" y="2714620"/>
            <a:ext cx="2712010" cy="1811623"/>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139321"/>
          </a:xfrm>
          <a:prstGeom prst="rect">
            <a:avLst/>
          </a:prstGeom>
          <a:solidFill>
            <a:schemeClr val="accent1">
              <a:lumMod val="60000"/>
              <a:lumOff val="40000"/>
            </a:schemeClr>
          </a:solidFill>
        </p:spPr>
        <p:txBody>
          <a:bodyPr wrap="square" rtlCol="0">
            <a:spAutoFit/>
          </a:bodyPr>
          <a:lstStyle/>
          <a:p>
            <a:pPr algn="just"/>
            <a:r>
              <a:rPr lang="ru-RU" sz="2000" b="1" dirty="0">
                <a:solidFill>
                  <a:schemeClr val="bg1"/>
                </a:solidFill>
              </a:rPr>
              <a:t>Каждый работник автотранспортного предприятия должен иметь водительское удостоверение и знать правила дорожного движения</a:t>
            </a:r>
            <a:r>
              <a:rPr lang="ru-RU" sz="2000" dirty="0">
                <a:solidFill>
                  <a:schemeClr val="bg1"/>
                </a:solidFill>
              </a:rPr>
              <a:t>.</a:t>
            </a:r>
          </a:p>
          <a:p>
            <a:pPr algn="just"/>
            <a:r>
              <a:rPr lang="ru-RU" sz="2000" b="1" dirty="0" smtClean="0">
                <a:solidFill>
                  <a:schemeClr val="bg1"/>
                </a:solidFill>
              </a:rPr>
              <a:t>Если на дороге произошла авария, то инспектора ДПС интересует скорость в момент аварии. Как она называется?       </a:t>
            </a:r>
          </a:p>
          <a:p>
            <a:pPr algn="just"/>
            <a:endParaRPr lang="ru-RU" sz="2000" b="1" dirty="0" smtClean="0"/>
          </a:p>
          <a:p>
            <a:pPr algn="just"/>
            <a:endParaRPr lang="ru-RU" sz="2000" b="1" dirty="0" smtClean="0"/>
          </a:p>
          <a:p>
            <a:pPr algn="just"/>
            <a:endParaRPr lang="ru-RU" sz="2000" b="1" dirty="0" smtClean="0"/>
          </a:p>
          <a:p>
            <a:pPr algn="just"/>
            <a:endParaRPr lang="ru-RU" sz="2000" b="1" dirty="0" smtClean="0"/>
          </a:p>
          <a:p>
            <a:pPr algn="just"/>
            <a:endParaRPr lang="ru-RU" sz="2000" b="1" dirty="0" smtClean="0"/>
          </a:p>
          <a:p>
            <a:endParaRPr lang="ru-RU" dirty="0"/>
          </a:p>
        </p:txBody>
      </p:sp>
      <p:sp>
        <p:nvSpPr>
          <p:cNvPr id="7" name="Прямоугольник 6"/>
          <p:cNvSpPr/>
          <p:nvPr/>
        </p:nvSpPr>
        <p:spPr>
          <a:xfrm>
            <a:off x="0" y="2071678"/>
            <a:ext cx="5500726" cy="369332"/>
          </a:xfrm>
          <a:prstGeom prst="rect">
            <a:avLst/>
          </a:prstGeom>
          <a:solidFill>
            <a:schemeClr val="accent1">
              <a:lumMod val="60000"/>
              <a:lumOff val="40000"/>
            </a:schemeClr>
          </a:solidFill>
          <a:scene3d>
            <a:camera prst="orthographicFront"/>
            <a:lightRig rig="threePt" dir="t"/>
          </a:scene3d>
          <a:sp3d>
            <a:bevelT/>
          </a:sp3d>
        </p:spPr>
        <p:txBody>
          <a:bodyPr wrap="square">
            <a:spAutoFit/>
          </a:bodyPr>
          <a:lstStyle/>
          <a:p>
            <a:pPr algn="just"/>
            <a:r>
              <a:rPr lang="ru-RU" b="1" dirty="0" smtClean="0"/>
              <a:t>Как связана мгновенная скорость с производной ?</a:t>
            </a:r>
          </a:p>
        </p:txBody>
      </p:sp>
      <p:sp>
        <p:nvSpPr>
          <p:cNvPr id="4" name="Прямоугольник 3"/>
          <p:cNvSpPr/>
          <p:nvPr/>
        </p:nvSpPr>
        <p:spPr>
          <a:xfrm>
            <a:off x="4286248" y="1000108"/>
            <a:ext cx="1928826" cy="428628"/>
          </a:xfrm>
          <a:prstGeom prst="rect">
            <a:avLst/>
          </a:prstGeom>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мгновенная</a:t>
            </a:r>
          </a:p>
        </p:txBody>
      </p:sp>
      <p:sp>
        <p:nvSpPr>
          <p:cNvPr id="5" name="Прямоугольник 4"/>
          <p:cNvSpPr/>
          <p:nvPr/>
        </p:nvSpPr>
        <p:spPr>
          <a:xfrm>
            <a:off x="0" y="2571744"/>
            <a:ext cx="4643470" cy="428628"/>
          </a:xfrm>
          <a:prstGeom prst="rect">
            <a:avLst/>
          </a:prstGeom>
          <a:solidFill>
            <a:schemeClr val="accent6">
              <a:lumMod val="75000"/>
            </a:schemeClr>
          </a:solidFill>
          <a:ln>
            <a:noFill/>
          </a:ln>
          <a:scene3d>
            <a:camera prst="orthographicFront"/>
            <a:lightRig rig="threePt" dir="t"/>
          </a:scene3d>
          <a:sp3d>
            <a:bevelT/>
          </a:sp3d>
        </p:spPr>
        <p:style>
          <a:lnRef idx="2">
            <a:schemeClr val="dk1">
              <a:shade val="50000"/>
            </a:schemeClr>
          </a:lnRef>
          <a:fillRef idx="1003">
            <a:schemeClr val="dk2"/>
          </a:fillRef>
          <a:effectRef idx="0">
            <a:schemeClr val="dk1"/>
          </a:effectRef>
          <a:fontRef idx="minor">
            <a:schemeClr val="lt1"/>
          </a:fontRef>
        </p:style>
        <p:txBody>
          <a:bodyPr rtlCol="0" anchor="ctr"/>
          <a:lstStyle/>
          <a:p>
            <a:pPr algn="ctr"/>
            <a:r>
              <a:rPr lang="ru-RU" b="1" dirty="0" smtClean="0"/>
              <a:t>Производная координаты пути от времени</a:t>
            </a:r>
          </a:p>
        </p:txBody>
      </p:sp>
      <p:pic>
        <p:nvPicPr>
          <p:cNvPr id="1026" name="Picture 2" descr="C:\Documents and Settings\лилия\Рабочий стол\2632.gif"/>
          <p:cNvPicPr>
            <a:picLocks noChangeAspect="1" noChangeArrowheads="1" noCrop="1"/>
          </p:cNvPicPr>
          <p:nvPr/>
        </p:nvPicPr>
        <p:blipFill>
          <a:blip r:embed="rId2"/>
          <a:srcRect/>
          <a:stretch>
            <a:fillRect/>
          </a:stretch>
        </p:blipFill>
        <p:spPr bwMode="auto">
          <a:xfrm>
            <a:off x="4071934" y="3643314"/>
            <a:ext cx="4250562" cy="2500330"/>
          </a:xfrm>
          <a:prstGeom prst="rect">
            <a:avLst/>
          </a:prstGeom>
          <a:noFill/>
        </p:spPr>
      </p:pic>
      <p:pic>
        <p:nvPicPr>
          <p:cNvPr id="1028" name="Picture 4" descr="C:\Documents and Settings\лилия\Рабочий стол\19dps_bg_logo-proba.jpg"/>
          <p:cNvPicPr>
            <a:picLocks noChangeAspect="1" noChangeArrowheads="1"/>
          </p:cNvPicPr>
          <p:nvPr/>
        </p:nvPicPr>
        <p:blipFill>
          <a:blip r:embed="rId3" cstate="print"/>
          <a:srcRect/>
          <a:stretch>
            <a:fillRect/>
          </a:stretch>
        </p:blipFill>
        <p:spPr bwMode="auto">
          <a:xfrm>
            <a:off x="428596" y="3357562"/>
            <a:ext cx="1787613" cy="882634"/>
          </a:xfrm>
          <a:prstGeom prst="rect">
            <a:avLst/>
          </a:prstGeom>
          <a:noFill/>
        </p:spPr>
      </p:pic>
      <p:pic>
        <p:nvPicPr>
          <p:cNvPr id="1029" name="Picture 5" descr="C:\Documents and Settings\лилия\Рабочий стол\getimg.php.jpeg"/>
          <p:cNvPicPr>
            <a:picLocks noChangeAspect="1" noChangeArrowheads="1"/>
          </p:cNvPicPr>
          <p:nvPr/>
        </p:nvPicPr>
        <p:blipFill>
          <a:blip r:embed="rId4"/>
          <a:srcRect/>
          <a:stretch>
            <a:fillRect/>
          </a:stretch>
        </p:blipFill>
        <p:spPr bwMode="auto">
          <a:xfrm>
            <a:off x="0" y="4429132"/>
            <a:ext cx="2881301" cy="2160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0-#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dirty="0" smtClean="0"/>
          </a:p>
          <a:p>
            <a:pPr algn="ctr"/>
            <a:endParaRPr lang="ru-RU" dirty="0" smtClean="0"/>
          </a:p>
          <a:p>
            <a:pPr algn="ctr"/>
            <a:endParaRPr lang="ru-RU" dirty="0" smtClean="0"/>
          </a:p>
          <a:p>
            <a:pPr algn="ctr"/>
            <a:endParaRPr lang="ru-RU" dirty="0"/>
          </a:p>
        </p:txBody>
      </p:sp>
      <p:sp>
        <p:nvSpPr>
          <p:cNvPr id="3" name="TextBox 2"/>
          <p:cNvSpPr txBox="1"/>
          <p:nvPr/>
        </p:nvSpPr>
        <p:spPr>
          <a:xfrm>
            <a:off x="0" y="1"/>
            <a:ext cx="9144000" cy="2523768"/>
          </a:xfrm>
          <a:prstGeom prst="rect">
            <a:avLst/>
          </a:prstGeom>
          <a:solidFill>
            <a:schemeClr val="tx2">
              <a:lumMod val="60000"/>
              <a:lumOff val="40000"/>
            </a:schemeClr>
          </a:solidFill>
          <a:scene3d>
            <a:camera prst="orthographicFront"/>
            <a:lightRig rig="threePt" dir="t"/>
          </a:scene3d>
          <a:sp3d>
            <a:bevelT/>
          </a:sp3d>
        </p:spPr>
        <p:txBody>
          <a:bodyPr wrap="square" rtlCol="0">
            <a:spAutoFit/>
          </a:bodyPr>
          <a:lstStyle/>
          <a:p>
            <a:pPr algn="just"/>
            <a:r>
              <a:rPr lang="ru-RU" sz="2800" dirty="0" smtClean="0">
                <a:solidFill>
                  <a:schemeClr val="bg1"/>
                </a:solidFill>
              </a:rPr>
              <a:t>Автомобиль приближается к мосту со скоростью 72 км/ч. У моста висит дорожный знак 36 (км/ч). За 7 секунд  до въезда на мост водитель нажал тормозную педаль. С разрешаемой ли скоростью автомобиль въехал на мост, если тормозной путь определяется формулой: </a:t>
            </a:r>
            <a:r>
              <a:rPr lang="en-US" sz="2800" dirty="0" smtClean="0">
                <a:solidFill>
                  <a:schemeClr val="bg1"/>
                </a:solidFill>
              </a:rPr>
              <a:t>S</a:t>
            </a:r>
            <a:r>
              <a:rPr lang="ru-RU" sz="2800" dirty="0" smtClean="0">
                <a:solidFill>
                  <a:schemeClr val="bg1"/>
                </a:solidFill>
              </a:rPr>
              <a:t>=20</a:t>
            </a:r>
            <a:r>
              <a:rPr lang="en-US" sz="2800" dirty="0" smtClean="0">
                <a:solidFill>
                  <a:schemeClr val="bg1"/>
                </a:solidFill>
              </a:rPr>
              <a:t>t</a:t>
            </a:r>
            <a:r>
              <a:rPr lang="ru-RU" sz="2800" dirty="0" smtClean="0">
                <a:solidFill>
                  <a:schemeClr val="bg1"/>
                </a:solidFill>
              </a:rPr>
              <a:t>-</a:t>
            </a:r>
            <a:r>
              <a:rPr lang="en-US" sz="2800" dirty="0" smtClean="0">
                <a:solidFill>
                  <a:schemeClr val="bg1"/>
                </a:solidFill>
              </a:rPr>
              <a:t>t</a:t>
            </a:r>
            <a:r>
              <a:rPr lang="ru-RU" sz="2800" baseline="30000" dirty="0" smtClean="0">
                <a:solidFill>
                  <a:schemeClr val="bg1"/>
                </a:solidFill>
              </a:rPr>
              <a:t>2</a:t>
            </a:r>
            <a:r>
              <a:rPr lang="ru-RU" sz="2800" dirty="0" smtClean="0">
                <a:solidFill>
                  <a:schemeClr val="bg1"/>
                </a:solidFill>
              </a:rPr>
              <a:t> ?</a:t>
            </a:r>
          </a:p>
          <a:p>
            <a:endParaRPr lang="ru-RU" dirty="0"/>
          </a:p>
        </p:txBody>
      </p:sp>
      <p:sp>
        <p:nvSpPr>
          <p:cNvPr id="5" name="Прямоугольник 4"/>
          <p:cNvSpPr/>
          <p:nvPr/>
        </p:nvSpPr>
        <p:spPr>
          <a:xfrm>
            <a:off x="0" y="5429264"/>
            <a:ext cx="9144000" cy="1000132"/>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smtClean="0"/>
              <a:t>Ответ:  Да, так как скорость через 7 секунд будет равна 6 м/с (21 км/ч)</a:t>
            </a:r>
          </a:p>
          <a:p>
            <a:pPr algn="ctr"/>
            <a:endParaRPr lang="ru-RU" dirty="0"/>
          </a:p>
        </p:txBody>
      </p:sp>
      <p:sp>
        <p:nvSpPr>
          <p:cNvPr id="8" name="Прямоугольник 7"/>
          <p:cNvSpPr/>
          <p:nvPr/>
        </p:nvSpPr>
        <p:spPr>
          <a:xfrm>
            <a:off x="4571968" y="3071810"/>
            <a:ext cx="4572032" cy="18573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dirty="0" smtClean="0"/>
          </a:p>
          <a:p>
            <a:pPr algn="ctr"/>
            <a:endParaRPr lang="ru-RU" dirty="0" smtClean="0"/>
          </a:p>
          <a:p>
            <a:pPr algn="ctr"/>
            <a:r>
              <a:rPr lang="ru-RU" dirty="0" smtClean="0"/>
              <a:t>Мост</a:t>
            </a:r>
            <a:endParaRPr lang="ru-RU" dirty="0"/>
          </a:p>
        </p:txBody>
      </p:sp>
      <p:sp>
        <p:nvSpPr>
          <p:cNvPr id="10" name="Прямоугольник 9"/>
          <p:cNvSpPr/>
          <p:nvPr/>
        </p:nvSpPr>
        <p:spPr>
          <a:xfrm>
            <a:off x="10787106" y="-428652"/>
            <a:ext cx="7286676"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 стрелкой 18"/>
          <p:cNvCxnSpPr/>
          <p:nvPr/>
        </p:nvCxnSpPr>
        <p:spPr>
          <a:xfrm>
            <a:off x="4000496" y="4000504"/>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 name="Группа 25"/>
          <p:cNvGrpSpPr/>
          <p:nvPr/>
        </p:nvGrpSpPr>
        <p:grpSpPr>
          <a:xfrm>
            <a:off x="214282" y="3429000"/>
            <a:ext cx="3571900" cy="1214446"/>
            <a:chOff x="12715932" y="3357562"/>
            <a:chExt cx="3571900" cy="1214446"/>
          </a:xfrm>
        </p:grpSpPr>
        <p:sp>
          <p:nvSpPr>
            <p:cNvPr id="20" name="Скругленный прямоугольник 19"/>
            <p:cNvSpPr/>
            <p:nvPr/>
          </p:nvSpPr>
          <p:spPr>
            <a:xfrm>
              <a:off x="12715932" y="3429000"/>
              <a:ext cx="2571768" cy="107157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Машина</a:t>
              </a:r>
              <a:endParaRPr lang="ru-RU" dirty="0"/>
            </a:p>
          </p:txBody>
        </p:sp>
        <p:sp>
          <p:nvSpPr>
            <p:cNvPr id="21" name="Скругленный прямоугольник 20"/>
            <p:cNvSpPr/>
            <p:nvPr/>
          </p:nvSpPr>
          <p:spPr>
            <a:xfrm>
              <a:off x="15287700" y="3500438"/>
              <a:ext cx="1000132" cy="92869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кругленный прямоугольник 21"/>
            <p:cNvSpPr/>
            <p:nvPr/>
          </p:nvSpPr>
          <p:spPr>
            <a:xfrm>
              <a:off x="12930246" y="3357562"/>
              <a:ext cx="500066" cy="21431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15573452" y="4286256"/>
              <a:ext cx="500066" cy="21431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p:cNvSpPr/>
            <p:nvPr/>
          </p:nvSpPr>
          <p:spPr>
            <a:xfrm>
              <a:off x="15573452" y="3429000"/>
              <a:ext cx="500066" cy="21431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12930246" y="4357694"/>
              <a:ext cx="500066" cy="21431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8" name="Прямоугольник 27"/>
          <p:cNvSpPr/>
          <p:nvPr/>
        </p:nvSpPr>
        <p:spPr>
          <a:xfrm>
            <a:off x="4572000" y="3071810"/>
            <a:ext cx="4572000" cy="1428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4572000" y="4786322"/>
            <a:ext cx="4572000" cy="1428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4643438" y="3857628"/>
            <a:ext cx="28575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6858016" y="3857628"/>
            <a:ext cx="28575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6286512" y="3857628"/>
            <a:ext cx="28575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5715008" y="3857628"/>
            <a:ext cx="28575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5143504" y="3857628"/>
            <a:ext cx="28575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8786842" y="3857628"/>
            <a:ext cx="28575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8358214" y="3857628"/>
            <a:ext cx="28575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7929586" y="3857628"/>
            <a:ext cx="28575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7429520" y="3857628"/>
            <a:ext cx="285752"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3714744" y="3786190"/>
            <a:ext cx="71438" cy="500066"/>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a:off x="2357422" y="3429000"/>
            <a:ext cx="71438" cy="714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3" name="TextBox 2"/>
          <p:cNvSpPr txBox="1"/>
          <p:nvPr/>
        </p:nvSpPr>
        <p:spPr>
          <a:xfrm>
            <a:off x="428596" y="0"/>
            <a:ext cx="8429684" cy="3385542"/>
          </a:xfrm>
          <a:prstGeom prst="rect">
            <a:avLst/>
          </a:prstGeom>
          <a:solidFill>
            <a:schemeClr val="tx2">
              <a:lumMod val="60000"/>
              <a:lumOff val="40000"/>
            </a:schemeClr>
          </a:solidFill>
          <a:scene3d>
            <a:camera prst="orthographicFront"/>
            <a:lightRig rig="threePt" dir="t"/>
          </a:scene3d>
          <a:sp3d>
            <a:bevelT/>
          </a:sp3d>
        </p:spPr>
        <p:txBody>
          <a:bodyPr wrap="square" rtlCol="0">
            <a:spAutoFit/>
          </a:bodyPr>
          <a:lstStyle/>
          <a:p>
            <a:pPr algn="just"/>
            <a:r>
              <a:rPr lang="ru-RU" sz="2800" dirty="0" smtClean="0"/>
              <a:t>Для машины, движущейся со скоростью 30(м/с), тормозной путь определяется по формуле: </a:t>
            </a:r>
            <a:r>
              <a:rPr lang="en-US" sz="2800" dirty="0" smtClean="0"/>
              <a:t>S</a:t>
            </a:r>
            <a:r>
              <a:rPr lang="ru-RU" sz="2800" dirty="0" smtClean="0"/>
              <a:t>(</a:t>
            </a:r>
            <a:r>
              <a:rPr lang="en-US" sz="2800" dirty="0" smtClean="0"/>
              <a:t>t</a:t>
            </a:r>
            <a:r>
              <a:rPr lang="ru-RU" sz="2800" dirty="0" smtClean="0"/>
              <a:t>)=30</a:t>
            </a:r>
            <a:r>
              <a:rPr lang="en-US" sz="2800" dirty="0" smtClean="0"/>
              <a:t>t</a:t>
            </a:r>
            <a:r>
              <a:rPr lang="ru-RU" sz="2800" dirty="0" smtClean="0"/>
              <a:t>-16</a:t>
            </a:r>
            <a:r>
              <a:rPr lang="en-US" sz="2800" dirty="0" smtClean="0"/>
              <a:t>t</a:t>
            </a:r>
            <a:r>
              <a:rPr lang="ru-RU" sz="2800" baseline="30000" dirty="0" smtClean="0"/>
              <a:t>2</a:t>
            </a:r>
            <a:r>
              <a:rPr lang="ru-RU" sz="2800" dirty="0" smtClean="0"/>
              <a:t> , где </a:t>
            </a:r>
            <a:r>
              <a:rPr lang="en-US" sz="2800" dirty="0" smtClean="0"/>
              <a:t>S</a:t>
            </a:r>
            <a:r>
              <a:rPr lang="ru-RU" sz="2800" dirty="0" smtClean="0"/>
              <a:t>(</a:t>
            </a:r>
            <a:r>
              <a:rPr lang="en-US" sz="2800" dirty="0" smtClean="0"/>
              <a:t>t</a:t>
            </a:r>
            <a:r>
              <a:rPr lang="ru-RU" sz="2800" dirty="0" smtClean="0"/>
              <a:t>) - путь в метрах; </a:t>
            </a:r>
            <a:r>
              <a:rPr lang="en-US" sz="2800" dirty="0" smtClean="0"/>
              <a:t>t</a:t>
            </a:r>
            <a:r>
              <a:rPr lang="ru-RU" sz="2800" dirty="0" smtClean="0"/>
              <a:t>  - время торможения в секундах. В течении какого времени осуществляется торможение до полной остановки машины. Сколько метров будет двигаться машина с начала торможения до полной остановки?</a:t>
            </a:r>
          </a:p>
          <a:p>
            <a:endParaRPr lang="ru-RU" dirty="0"/>
          </a:p>
        </p:txBody>
      </p:sp>
      <p:sp>
        <p:nvSpPr>
          <p:cNvPr id="5" name="Прямоугольник 4"/>
          <p:cNvSpPr/>
          <p:nvPr/>
        </p:nvSpPr>
        <p:spPr>
          <a:xfrm>
            <a:off x="0" y="3591920"/>
            <a:ext cx="4500562" cy="3214710"/>
          </a:xfrm>
          <a:prstGeom prst="rect">
            <a:avLst/>
          </a:prstGeom>
          <a:solidFill>
            <a:schemeClr val="tx2">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just"/>
            <a:r>
              <a:rPr lang="ru-RU" dirty="0" smtClean="0"/>
              <a:t>Мгновенная скорость </a:t>
            </a:r>
            <a:r>
              <a:rPr lang="en-US" dirty="0" smtClean="0"/>
              <a:t>V</a:t>
            </a:r>
            <a:r>
              <a:rPr lang="ru-RU" dirty="0" smtClean="0"/>
              <a:t>(</a:t>
            </a:r>
            <a:r>
              <a:rPr lang="en-US" dirty="0" smtClean="0"/>
              <a:t>t</a:t>
            </a:r>
            <a:r>
              <a:rPr lang="ru-RU" dirty="0" smtClean="0"/>
              <a:t>) машины при торможении равна производной: </a:t>
            </a:r>
            <a:r>
              <a:rPr lang="en-US" dirty="0" smtClean="0"/>
              <a:t>V</a:t>
            </a:r>
            <a:r>
              <a:rPr lang="ru-RU" dirty="0" smtClean="0"/>
              <a:t>(</a:t>
            </a:r>
            <a:r>
              <a:rPr lang="en-US" dirty="0" smtClean="0"/>
              <a:t>t</a:t>
            </a:r>
            <a:r>
              <a:rPr lang="ru-RU" dirty="0" smtClean="0"/>
              <a:t>)=</a:t>
            </a:r>
            <a:r>
              <a:rPr lang="en-US" dirty="0" smtClean="0"/>
              <a:t>S</a:t>
            </a:r>
            <a:r>
              <a:rPr lang="ru-RU" dirty="0" smtClean="0"/>
              <a:t>’(</a:t>
            </a:r>
            <a:r>
              <a:rPr lang="en-US" dirty="0" smtClean="0"/>
              <a:t>t</a:t>
            </a:r>
            <a:r>
              <a:rPr lang="ru-RU" dirty="0" smtClean="0"/>
              <a:t>)=(30</a:t>
            </a:r>
            <a:r>
              <a:rPr lang="en-US" dirty="0" smtClean="0"/>
              <a:t>t</a:t>
            </a:r>
            <a:r>
              <a:rPr lang="ru-RU" dirty="0" smtClean="0"/>
              <a:t>-16</a:t>
            </a:r>
            <a:r>
              <a:rPr lang="en-US" dirty="0" smtClean="0"/>
              <a:t>t</a:t>
            </a:r>
            <a:r>
              <a:rPr lang="ru-RU" baseline="30000" dirty="0" smtClean="0"/>
              <a:t>2</a:t>
            </a:r>
            <a:r>
              <a:rPr lang="ru-RU" dirty="0" smtClean="0"/>
              <a:t>)’=30-32</a:t>
            </a:r>
            <a:r>
              <a:rPr lang="en-US" dirty="0" smtClean="0"/>
              <a:t>t</a:t>
            </a:r>
            <a:r>
              <a:rPr lang="ru-RU" dirty="0" smtClean="0"/>
              <a:t> В конце тормозного пути </a:t>
            </a:r>
            <a:r>
              <a:rPr lang="en-US" dirty="0" smtClean="0"/>
              <a:t>V</a:t>
            </a:r>
            <a:r>
              <a:rPr lang="ru-RU" dirty="0" smtClean="0"/>
              <a:t>(</a:t>
            </a:r>
            <a:r>
              <a:rPr lang="en-US" dirty="0" smtClean="0"/>
              <a:t>t</a:t>
            </a:r>
            <a:r>
              <a:rPr lang="ru-RU" dirty="0" smtClean="0"/>
              <a:t>)=0, имеем 30-32</a:t>
            </a:r>
            <a:r>
              <a:rPr lang="en-US" dirty="0" smtClean="0"/>
              <a:t>t</a:t>
            </a:r>
            <a:r>
              <a:rPr lang="ru-RU" dirty="0" smtClean="0"/>
              <a:t>=0 =&gt; </a:t>
            </a:r>
            <a:r>
              <a:rPr lang="en-US" dirty="0" smtClean="0"/>
              <a:t>t</a:t>
            </a:r>
            <a:r>
              <a:rPr lang="ru-RU" dirty="0" smtClean="0"/>
              <a:t>=15/16(</a:t>
            </a:r>
            <a:r>
              <a:rPr lang="en-US" dirty="0" smtClean="0"/>
              <a:t>c</a:t>
            </a:r>
            <a:r>
              <a:rPr lang="ru-RU" dirty="0" smtClean="0"/>
              <a:t>). Торможение осуществляется в течении этого времени. Тормозной путь машины составит </a:t>
            </a:r>
          </a:p>
          <a:p>
            <a:pPr algn="just"/>
            <a:r>
              <a:rPr lang="en-US" dirty="0" smtClean="0"/>
              <a:t>S</a:t>
            </a:r>
            <a:r>
              <a:rPr lang="ru-RU" dirty="0" smtClean="0"/>
              <a:t>(15/16)=30*15/16-16*(15/16)</a:t>
            </a:r>
            <a:r>
              <a:rPr lang="ru-RU" baseline="30000" dirty="0" smtClean="0"/>
              <a:t>2</a:t>
            </a:r>
            <a:r>
              <a:rPr lang="ru-RU" dirty="0" smtClean="0"/>
              <a:t>=14</a:t>
            </a:r>
            <a:r>
              <a:rPr lang="en-US" dirty="0" smtClean="0"/>
              <a:t>m</a:t>
            </a:r>
            <a:endParaRPr lang="ru-RU" dirty="0" smtClean="0"/>
          </a:p>
        </p:txBody>
      </p:sp>
      <p:pic>
        <p:nvPicPr>
          <p:cNvPr id="9218" name="Picture 2" descr="C:\Documents and Settings\лилия\Рабочий стол\AA18b-12.06.jpg"/>
          <p:cNvPicPr>
            <a:picLocks noChangeAspect="1" noChangeArrowheads="1"/>
          </p:cNvPicPr>
          <p:nvPr/>
        </p:nvPicPr>
        <p:blipFill>
          <a:blip r:embed="rId2" cstate="print"/>
          <a:srcRect/>
          <a:stretch>
            <a:fillRect/>
          </a:stretch>
        </p:blipFill>
        <p:spPr bwMode="auto">
          <a:xfrm>
            <a:off x="4643438" y="3571876"/>
            <a:ext cx="4500562" cy="3252981"/>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2" name="TextBox 1"/>
          <p:cNvSpPr txBox="1"/>
          <p:nvPr/>
        </p:nvSpPr>
        <p:spPr>
          <a:xfrm>
            <a:off x="0" y="357166"/>
            <a:ext cx="5857884" cy="3970318"/>
          </a:xfrm>
          <a:prstGeom prst="rect">
            <a:avLst/>
          </a:prstGeom>
          <a:solidFill>
            <a:schemeClr val="tx2">
              <a:lumMod val="60000"/>
              <a:lumOff val="40000"/>
            </a:schemeClr>
          </a:solidFill>
          <a:scene3d>
            <a:camera prst="orthographicFront"/>
            <a:lightRig rig="threePt" dir="t"/>
          </a:scene3d>
          <a:sp3d>
            <a:bevelT/>
          </a:sp3d>
        </p:spPr>
        <p:txBody>
          <a:bodyPr wrap="square" rtlCol="0">
            <a:spAutoFit/>
          </a:bodyPr>
          <a:lstStyle/>
          <a:p>
            <a:r>
              <a:rPr lang="ru-RU" sz="3600" b="1" i="1" dirty="0" smtClean="0">
                <a:solidFill>
                  <a:schemeClr val="bg1"/>
                </a:solidFill>
              </a:rPr>
              <a:t>Технологическая служба старается организовать производство так, чтобы происходила экономия топлива</a:t>
            </a:r>
          </a:p>
          <a:p>
            <a:r>
              <a:rPr lang="ru-RU" sz="3600" b="1" i="1" dirty="0" smtClean="0">
                <a:solidFill>
                  <a:schemeClr val="bg1"/>
                </a:solidFill>
              </a:rPr>
              <a:t>в эксплуатации автомобиля</a:t>
            </a:r>
          </a:p>
        </p:txBody>
      </p:sp>
      <p:pic>
        <p:nvPicPr>
          <p:cNvPr id="10242" name="Picture 2" descr="C:\Documents and Settings\лилия\Рабочий стол\imet_2Dili_2Dneimet_2D54_2D2011.jpg"/>
          <p:cNvPicPr>
            <a:picLocks noChangeAspect="1" noChangeArrowheads="1"/>
          </p:cNvPicPr>
          <p:nvPr/>
        </p:nvPicPr>
        <p:blipFill>
          <a:blip r:embed="rId2"/>
          <a:srcRect/>
          <a:stretch>
            <a:fillRect/>
          </a:stretch>
        </p:blipFill>
        <p:spPr bwMode="auto">
          <a:xfrm>
            <a:off x="6007722" y="3857627"/>
            <a:ext cx="3136278" cy="3000373"/>
          </a:xfrm>
          <a:prstGeom prst="rect">
            <a:avLst/>
          </a:prstGeom>
          <a:noFill/>
        </p:spPr>
      </p:pic>
      <p:pic>
        <p:nvPicPr>
          <p:cNvPr id="10243" name="Picture 3" descr="C:\Documents and Settings\лилия\Рабочий стол\1318873641_16967.jpg"/>
          <p:cNvPicPr>
            <a:picLocks noChangeAspect="1" noChangeArrowheads="1"/>
          </p:cNvPicPr>
          <p:nvPr/>
        </p:nvPicPr>
        <p:blipFill>
          <a:blip r:embed="rId3"/>
          <a:srcRect/>
          <a:stretch>
            <a:fillRect/>
          </a:stretch>
        </p:blipFill>
        <p:spPr bwMode="auto">
          <a:xfrm>
            <a:off x="6000760" y="500042"/>
            <a:ext cx="3143240" cy="2357430"/>
          </a:xfrm>
          <a:prstGeom prst="rect">
            <a:avLst/>
          </a:prstGeom>
          <a:noFill/>
        </p:spPr>
      </p:pic>
      <p:pic>
        <p:nvPicPr>
          <p:cNvPr id="10244" name="Picture 4" descr="C:\Documents and Settings\лилия\Рабочий стол\10385797-modern-ecology-car.jpg"/>
          <p:cNvPicPr>
            <a:picLocks noChangeAspect="1" noChangeArrowheads="1"/>
          </p:cNvPicPr>
          <p:nvPr/>
        </p:nvPicPr>
        <p:blipFill>
          <a:blip r:embed="rId4"/>
          <a:srcRect/>
          <a:stretch>
            <a:fillRect/>
          </a:stretch>
        </p:blipFill>
        <p:spPr bwMode="auto">
          <a:xfrm>
            <a:off x="571504" y="4490387"/>
            <a:ext cx="3428992" cy="23676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11268" name="Picture 4" descr="C:\Documents and Settings\лилия\Рабочий стол\image_get.jpeg"/>
          <p:cNvPicPr>
            <a:picLocks noChangeAspect="1" noChangeArrowheads="1"/>
          </p:cNvPicPr>
          <p:nvPr/>
        </p:nvPicPr>
        <p:blipFill>
          <a:blip r:embed="rId2"/>
          <a:srcRect/>
          <a:stretch>
            <a:fillRect/>
          </a:stretch>
        </p:blipFill>
        <p:spPr bwMode="auto">
          <a:xfrm>
            <a:off x="4643438" y="1821860"/>
            <a:ext cx="4357718" cy="3261026"/>
          </a:xfrm>
          <a:prstGeom prst="rect">
            <a:avLst/>
          </a:prstGeom>
          <a:noFill/>
        </p:spPr>
      </p:pic>
      <p:pic>
        <p:nvPicPr>
          <p:cNvPr id="11266" name="Picture 2" descr="C:\Documents and Settings\лилия\Рабочий стол\1024x768_FM_02.jpg"/>
          <p:cNvPicPr>
            <a:picLocks noChangeAspect="1" noChangeArrowheads="1"/>
          </p:cNvPicPr>
          <p:nvPr/>
        </p:nvPicPr>
        <p:blipFill>
          <a:blip r:embed="rId3"/>
          <a:srcRect/>
          <a:stretch>
            <a:fillRect/>
          </a:stretch>
        </p:blipFill>
        <p:spPr bwMode="auto">
          <a:xfrm>
            <a:off x="95219" y="1785926"/>
            <a:ext cx="4476781" cy="3357586"/>
          </a:xfrm>
          <a:prstGeom prst="rect">
            <a:avLst/>
          </a:prstGeom>
          <a:noFill/>
        </p:spPr>
      </p:pic>
      <p:sp>
        <p:nvSpPr>
          <p:cNvPr id="8" name="TextBox 7"/>
          <p:cNvSpPr txBox="1"/>
          <p:nvPr/>
        </p:nvSpPr>
        <p:spPr>
          <a:xfrm>
            <a:off x="0" y="1"/>
            <a:ext cx="9144000" cy="1846659"/>
          </a:xfrm>
          <a:prstGeom prst="rect">
            <a:avLst/>
          </a:prstGeom>
          <a:solidFill>
            <a:schemeClr val="tx2">
              <a:lumMod val="75000"/>
            </a:schemeClr>
          </a:solidFill>
          <a:scene3d>
            <a:camera prst="orthographicFront"/>
            <a:lightRig rig="threePt" dir="t"/>
          </a:scene3d>
          <a:sp3d>
            <a:bevelT/>
          </a:sp3d>
        </p:spPr>
        <p:txBody>
          <a:bodyPr wrap="square" rtlCol="0">
            <a:spAutoFit/>
          </a:bodyPr>
          <a:lstStyle/>
          <a:p>
            <a:pPr algn="just"/>
            <a:r>
              <a:rPr lang="ru-RU" sz="2400" b="1" i="1" dirty="0" smtClean="0">
                <a:solidFill>
                  <a:schemeClr val="bg1"/>
                </a:solidFill>
              </a:rPr>
              <a:t>Стоимость эксплуатации грузового автомобиля, идущего со скоростью </a:t>
            </a:r>
            <a:r>
              <a:rPr lang="en-US" sz="2400" b="1" i="1" dirty="0" smtClean="0">
                <a:solidFill>
                  <a:schemeClr val="bg1"/>
                </a:solidFill>
              </a:rPr>
              <a:t>V </a:t>
            </a:r>
            <a:r>
              <a:rPr lang="ru-RU" sz="2400" b="1" i="1" dirty="0" smtClean="0">
                <a:solidFill>
                  <a:schemeClr val="bg1"/>
                </a:solidFill>
              </a:rPr>
              <a:t>км/ч составляет </a:t>
            </a:r>
            <a:r>
              <a:rPr lang="en-US"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C</a:t>
            </a:r>
            <a:r>
              <a:rPr lang="ru-RU"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=(90+0,4</a:t>
            </a:r>
            <a:r>
              <a:rPr lang="en-US"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v</a:t>
            </a:r>
            <a:r>
              <a:rPr lang="ru-RU" sz="2400" b="1" i="1" spc="100" baseline="300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2</a:t>
            </a:r>
            <a:r>
              <a:rPr lang="ru-RU"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 </a:t>
            </a:r>
            <a:r>
              <a:rPr lang="ru-RU" sz="2400" b="1" i="1" dirty="0" err="1" smtClean="0">
                <a:solidFill>
                  <a:schemeClr val="bg1"/>
                </a:solidFill>
              </a:rPr>
              <a:t>руб</a:t>
            </a:r>
            <a:r>
              <a:rPr lang="ru-RU" sz="2400" b="1" i="1" dirty="0" smtClean="0">
                <a:solidFill>
                  <a:schemeClr val="bg1"/>
                </a:solidFill>
              </a:rPr>
              <a:t>/ч.  С какой скоростью должен ехать автомобиль, чтобы стоимость 1 км пути была наименьшей, если </a:t>
            </a:r>
            <a:r>
              <a:rPr lang="en-US"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F</a:t>
            </a:r>
            <a:r>
              <a:rPr lang="ru-RU"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a:t>
            </a:r>
            <a:r>
              <a:rPr lang="en-US"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v</a:t>
            </a:r>
            <a:r>
              <a:rPr lang="ru-RU"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a:t>
            </a:r>
            <a:r>
              <a:rPr lang="en-US"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c</a:t>
            </a:r>
            <a:r>
              <a:rPr lang="ru-RU"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a:t>
            </a:r>
            <a:r>
              <a:rPr lang="en-US"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t</a:t>
            </a:r>
            <a:r>
              <a:rPr lang="ru-RU" sz="2400" b="1" i="1" spc="100" dirty="0" smtClean="0">
                <a:ln w="18000">
                  <a:solidFill>
                    <a:schemeClr val="accent1">
                      <a:satMod val="200000"/>
                      <a:tint val="72000"/>
                    </a:schemeClr>
                  </a:solidFill>
                  <a:prstDash val="solid"/>
                </a:ln>
                <a:solidFill>
                  <a:schemeClr val="bg1"/>
                </a:solidFill>
                <a:effectLst>
                  <a:outerShdw blurRad="25000" dist="20000" dir="16020000" algn="tl">
                    <a:schemeClr val="accent1">
                      <a:satMod val="200000"/>
                      <a:shade val="1000"/>
                      <a:alpha val="60000"/>
                    </a:schemeClr>
                  </a:outerShdw>
                </a:effectLst>
              </a:rPr>
              <a:t>?</a:t>
            </a:r>
          </a:p>
          <a:p>
            <a:endParaRPr lang="ru-RU" dirty="0"/>
          </a:p>
        </p:txBody>
      </p:sp>
      <p:sp>
        <p:nvSpPr>
          <p:cNvPr id="10" name="Прямоугольник 9"/>
          <p:cNvSpPr/>
          <p:nvPr/>
        </p:nvSpPr>
        <p:spPr>
          <a:xfrm>
            <a:off x="0" y="5072074"/>
            <a:ext cx="9144000" cy="178592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smtClean="0"/>
              <a:t>Решение: </a:t>
            </a:r>
            <a:r>
              <a:rPr lang="en-US" dirty="0" smtClean="0"/>
              <a:t>t</a:t>
            </a:r>
            <a:r>
              <a:rPr lang="ru-RU" dirty="0" smtClean="0"/>
              <a:t>=</a:t>
            </a:r>
            <a:r>
              <a:rPr lang="en-US" dirty="0" smtClean="0"/>
              <a:t>s</a:t>
            </a:r>
            <a:r>
              <a:rPr lang="ru-RU" dirty="0" smtClean="0"/>
              <a:t>/</a:t>
            </a:r>
            <a:r>
              <a:rPr lang="en-US" dirty="0" smtClean="0"/>
              <a:t>v</a:t>
            </a:r>
            <a:r>
              <a:rPr lang="ru-RU" dirty="0" smtClean="0"/>
              <a:t>=&gt;</a:t>
            </a:r>
            <a:r>
              <a:rPr lang="en-US" dirty="0" smtClean="0"/>
              <a:t>t</a:t>
            </a:r>
            <a:r>
              <a:rPr lang="ru-RU" dirty="0" smtClean="0"/>
              <a:t>=1/</a:t>
            </a:r>
            <a:r>
              <a:rPr lang="en-US" dirty="0" smtClean="0"/>
              <a:t>v </a:t>
            </a:r>
            <a:r>
              <a:rPr lang="ru-RU" dirty="0" smtClean="0"/>
              <a:t>        </a:t>
            </a:r>
            <a:r>
              <a:rPr lang="en-US" dirty="0" smtClean="0"/>
              <a:t>v</a:t>
            </a:r>
            <a:r>
              <a:rPr lang="ru-RU" dirty="0" smtClean="0"/>
              <a:t>&gt;0</a:t>
            </a:r>
          </a:p>
          <a:p>
            <a:pPr algn="ctr"/>
            <a:r>
              <a:rPr lang="en-US" dirty="0" smtClean="0"/>
              <a:t>F(v)=1/v*(90+0,4v</a:t>
            </a:r>
            <a:r>
              <a:rPr lang="en-US" baseline="30000" dirty="0" smtClean="0"/>
              <a:t>2</a:t>
            </a:r>
            <a:r>
              <a:rPr lang="en-US" dirty="0" smtClean="0"/>
              <a:t>)=90/v+0,4v</a:t>
            </a:r>
            <a:endParaRPr lang="ru-RU" dirty="0" smtClean="0"/>
          </a:p>
          <a:p>
            <a:pPr algn="ctr"/>
            <a:r>
              <a:rPr lang="en-US" dirty="0" smtClean="0"/>
              <a:t>F</a:t>
            </a:r>
            <a:r>
              <a:rPr lang="ru-RU" dirty="0" smtClean="0"/>
              <a:t>’(</a:t>
            </a:r>
            <a:r>
              <a:rPr lang="en-US" dirty="0" smtClean="0"/>
              <a:t>v</a:t>
            </a:r>
            <a:r>
              <a:rPr lang="ru-RU" dirty="0" smtClean="0"/>
              <a:t>)=-90/</a:t>
            </a:r>
            <a:r>
              <a:rPr lang="en-US" dirty="0" smtClean="0"/>
              <a:t>v</a:t>
            </a:r>
            <a:r>
              <a:rPr lang="ru-RU" baseline="30000" dirty="0" smtClean="0"/>
              <a:t>2</a:t>
            </a:r>
            <a:r>
              <a:rPr lang="ru-RU" dirty="0" smtClean="0"/>
              <a:t>+0,4</a:t>
            </a:r>
          </a:p>
          <a:p>
            <a:pPr algn="ctr"/>
            <a:r>
              <a:rPr lang="ru-RU" dirty="0" smtClean="0"/>
              <a:t>- 90/</a:t>
            </a:r>
            <a:r>
              <a:rPr lang="en-US" dirty="0" smtClean="0"/>
              <a:t>v</a:t>
            </a:r>
            <a:r>
              <a:rPr lang="ru-RU" baseline="30000" dirty="0" smtClean="0"/>
              <a:t>2</a:t>
            </a:r>
            <a:r>
              <a:rPr lang="ru-RU" dirty="0" smtClean="0"/>
              <a:t>+0,4=0    </a:t>
            </a:r>
            <a:r>
              <a:rPr lang="en-US" dirty="0" smtClean="0"/>
              <a:t>v</a:t>
            </a:r>
            <a:r>
              <a:rPr lang="ru-RU" dirty="0" smtClean="0"/>
              <a:t>=(+-)1,5 </a:t>
            </a:r>
            <a:r>
              <a:rPr lang="en-US" dirty="0" smtClean="0"/>
              <a:t>v</a:t>
            </a:r>
            <a:r>
              <a:rPr lang="ru-RU" dirty="0" smtClean="0"/>
              <a:t>&gt;0, &gt;0    </a:t>
            </a:r>
            <a:r>
              <a:rPr lang="en-US" dirty="0" smtClean="0"/>
              <a:t>v</a:t>
            </a:r>
            <a:r>
              <a:rPr lang="ru-RU" dirty="0" smtClean="0"/>
              <a:t>=1,5</a:t>
            </a:r>
          </a:p>
          <a:p>
            <a:pPr algn="ctr"/>
            <a:r>
              <a:rPr lang="ru-RU" dirty="0" smtClean="0"/>
              <a:t>При </a:t>
            </a:r>
            <a:r>
              <a:rPr lang="en-US" dirty="0" smtClean="0"/>
              <a:t>v=15 – </a:t>
            </a:r>
            <a:r>
              <a:rPr lang="ru-RU" dirty="0" smtClean="0"/>
              <a:t>себестоимость будет наименьшей</a:t>
            </a: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2000"/>
                                        <p:tgtEl>
                                          <p:spTgt spid="10"/>
                                        </p:tgtEl>
                                        <p:attrNameLst>
                                          <p:attrName>ppt_x</p:attrName>
                                        </p:attrNameLst>
                                      </p:cBhvr>
                                      <p:tavLst>
                                        <p:tav tm="0">
                                          <p:val>
                                            <p:strVal val="ppt_x"/>
                                          </p:val>
                                        </p:tav>
                                        <p:tav tm="100000">
                                          <p:val>
                                            <p:strVal val="ppt_x"/>
                                          </p:val>
                                        </p:tav>
                                      </p:tavLst>
                                    </p:anim>
                                    <p:anim calcmode="lin" valueType="num">
                                      <p:cBhvr additive="base">
                                        <p:cTn id="13" dur="2000"/>
                                        <p:tgtEl>
                                          <p:spTgt spid="10"/>
                                        </p:tgtEl>
                                        <p:attrNameLst>
                                          <p:attrName>ppt_y</p:attrName>
                                        </p:attrNameLst>
                                      </p:cBhvr>
                                      <p:tavLst>
                                        <p:tav tm="0">
                                          <p:val>
                                            <p:strVal val="ppt_y"/>
                                          </p:val>
                                        </p:tav>
                                        <p:tav tm="100000">
                                          <p:val>
                                            <p:strVal val="1+ppt_h/2"/>
                                          </p:val>
                                        </p:tav>
                                      </p:tavLst>
                                    </p:anim>
                                    <p:set>
                                      <p:cBhvr>
                                        <p:cTn id="14"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9" name="TextBox 8"/>
          <p:cNvSpPr txBox="1"/>
          <p:nvPr/>
        </p:nvSpPr>
        <p:spPr>
          <a:xfrm>
            <a:off x="0" y="0"/>
            <a:ext cx="9144000" cy="2357454"/>
          </a:xfrm>
          <a:prstGeom prst="rect">
            <a:avLst/>
          </a:prstGeom>
          <a:solidFill>
            <a:schemeClr val="tx2">
              <a:lumMod val="60000"/>
              <a:lumOff val="40000"/>
            </a:schemeClr>
          </a:solidFill>
          <a:scene3d>
            <a:camera prst="orthographicFront"/>
            <a:lightRig rig="threePt" dir="t"/>
          </a:scene3d>
          <a:sp3d>
            <a:bevelT/>
          </a:sp3d>
        </p:spPr>
        <p:txBody>
          <a:bodyPr wrap="square" rtlCol="0">
            <a:spAutoFit/>
          </a:bodyPr>
          <a:lstStyle/>
          <a:p>
            <a:pPr algn="just"/>
            <a:r>
              <a:rPr lang="ru-RU" sz="2400" b="1" dirty="0" smtClean="0">
                <a:solidFill>
                  <a:schemeClr val="bg1"/>
                </a:solidFill>
              </a:rPr>
              <a:t>Отдел экономистов работает над тем, чтобы каждый водитель знал экономичную скорость своего автомобиля, чтобы горючего расходовалось бы  экономнее, детали машин реже выходили из строя. Чтобы аварий было гораздо меньше, экономисты разрабатывают график работы каждого работника, учитывают производительность труда.</a:t>
            </a:r>
            <a:endParaRPr lang="ru-RU" sz="2400" b="1" dirty="0">
              <a:solidFill>
                <a:schemeClr val="bg1"/>
              </a:solidFill>
            </a:endParaRPr>
          </a:p>
        </p:txBody>
      </p:sp>
      <p:pic>
        <p:nvPicPr>
          <p:cNvPr id="12290" name="Picture 2" descr="C:\Documents and Settings\лилия\Рабочий стол\img_1318_02.jpg"/>
          <p:cNvPicPr>
            <a:picLocks noChangeAspect="1" noChangeArrowheads="1"/>
          </p:cNvPicPr>
          <p:nvPr/>
        </p:nvPicPr>
        <p:blipFill>
          <a:blip r:embed="rId2"/>
          <a:srcRect/>
          <a:stretch>
            <a:fillRect/>
          </a:stretch>
        </p:blipFill>
        <p:spPr bwMode="auto">
          <a:xfrm>
            <a:off x="230065" y="2357454"/>
            <a:ext cx="5176928" cy="3447834"/>
          </a:xfrm>
          <a:prstGeom prst="rect">
            <a:avLst/>
          </a:prstGeom>
          <a:noFill/>
        </p:spPr>
      </p:pic>
      <p:pic>
        <p:nvPicPr>
          <p:cNvPr id="12291" name="Picture 3" descr="C:\Documents and Settings\лилия\Рабочий стол\59m.jpg"/>
          <p:cNvPicPr>
            <a:picLocks noChangeAspect="1" noChangeArrowheads="1"/>
          </p:cNvPicPr>
          <p:nvPr/>
        </p:nvPicPr>
        <p:blipFill>
          <a:blip r:embed="rId3"/>
          <a:srcRect/>
          <a:stretch>
            <a:fillRect/>
          </a:stretch>
        </p:blipFill>
        <p:spPr bwMode="auto">
          <a:xfrm>
            <a:off x="5220072" y="3140968"/>
            <a:ext cx="3605620" cy="3447834"/>
          </a:xfrm>
          <a:prstGeom prst="rect">
            <a:avLst/>
          </a:prstGeom>
          <a:noFill/>
        </p:spPr>
      </p:pic>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4" name="TextBox 3"/>
          <p:cNvSpPr txBox="1"/>
          <p:nvPr/>
        </p:nvSpPr>
        <p:spPr>
          <a:xfrm>
            <a:off x="0" y="0"/>
            <a:ext cx="9144000" cy="3108543"/>
          </a:xfrm>
          <a:prstGeom prst="rect">
            <a:avLst/>
          </a:prstGeom>
          <a:solidFill>
            <a:schemeClr val="tx2">
              <a:lumMod val="60000"/>
              <a:lumOff val="40000"/>
            </a:schemeClr>
          </a:solidFill>
          <a:scene3d>
            <a:camera prst="orthographicFront"/>
            <a:lightRig rig="threePt" dir="t"/>
          </a:scene3d>
          <a:sp3d>
            <a:bevelT/>
          </a:sp3d>
        </p:spPr>
        <p:txBody>
          <a:bodyPr wrap="square" rtlCol="0">
            <a:spAutoFit/>
          </a:bodyPr>
          <a:lstStyle/>
          <a:p>
            <a:pPr algn="just"/>
            <a:r>
              <a:rPr lang="ru-RU" sz="2800" b="1" dirty="0" smtClean="0">
                <a:solidFill>
                  <a:schemeClr val="bg1"/>
                </a:solidFill>
              </a:rPr>
              <a:t>Объем выполненных работ по ремонту автомобиля, произведенный бригадой слесарей, задается уравнением</a:t>
            </a:r>
            <a:r>
              <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V</a:t>
            </a:r>
            <a:r>
              <a:rPr lang="ru-RU"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=-5/6</a:t>
            </a:r>
            <a:r>
              <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t</a:t>
            </a:r>
            <a:r>
              <a:rPr lang="ru-RU" sz="2800" b="1" baseline="3000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3</a:t>
            </a:r>
            <a:r>
              <a:rPr lang="ru-RU"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+15/2</a:t>
            </a:r>
            <a:r>
              <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t</a:t>
            </a:r>
            <a:r>
              <a:rPr lang="ru-RU" sz="2800" b="1" baseline="30000"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2</a:t>
            </a:r>
            <a:r>
              <a:rPr lang="ru-RU"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+10</a:t>
            </a:r>
            <a:r>
              <a:rPr lang="en-US" sz="2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t</a:t>
            </a:r>
            <a:r>
              <a:rPr lang="ru-RU" sz="28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+50,</a:t>
            </a:r>
            <a:endParaRPr lang="ru-RU" sz="2800" b="1" dirty="0" smtClean="0">
              <a:solidFill>
                <a:schemeClr val="bg1"/>
              </a:solidFill>
            </a:endParaRPr>
          </a:p>
          <a:p>
            <a:pPr algn="just"/>
            <a:r>
              <a:rPr lang="ru-RU" sz="2800" b="1" dirty="0" smtClean="0">
                <a:solidFill>
                  <a:schemeClr val="bg1"/>
                </a:solidFill>
              </a:rPr>
              <a:t>рабочий день длится 8 часов</a:t>
            </a:r>
            <a:r>
              <a:rPr lang="ru-RU" sz="2800" b="1" dirty="0">
                <a:solidFill>
                  <a:schemeClr val="bg1"/>
                </a:solidFill>
              </a:rPr>
              <a:t> </a:t>
            </a:r>
            <a:r>
              <a:rPr lang="en-US" sz="2800" b="1" dirty="0" smtClean="0">
                <a:solidFill>
                  <a:schemeClr val="bg1"/>
                </a:solidFill>
              </a:rPr>
              <a:t>t </a:t>
            </a:r>
            <a:r>
              <a:rPr lang="ru-RU" sz="2800" b="1" dirty="0" smtClean="0">
                <a:solidFill>
                  <a:schemeClr val="bg1"/>
                </a:solidFill>
              </a:rPr>
              <a:t>– рабочее время в часах. Вычислить производительность труда через час после начала работы и за час до ее окончания.</a:t>
            </a:r>
          </a:p>
          <a:p>
            <a:endParaRPr lang="ru-RU" sz="2800" dirty="0">
              <a:solidFill>
                <a:schemeClr val="accent3">
                  <a:lumMod val="60000"/>
                  <a:lumOff val="40000"/>
                </a:schemeClr>
              </a:solidFill>
            </a:endParaRPr>
          </a:p>
        </p:txBody>
      </p:sp>
      <p:pic>
        <p:nvPicPr>
          <p:cNvPr id="13314" name="Picture 2" descr="C:\Documents and Settings\лилия\Рабочий стол\ibfokoegxhjnrtgzdymiek.jpg"/>
          <p:cNvPicPr>
            <a:picLocks noChangeAspect="1" noChangeArrowheads="1"/>
          </p:cNvPicPr>
          <p:nvPr/>
        </p:nvPicPr>
        <p:blipFill>
          <a:blip r:embed="rId2"/>
          <a:srcRect/>
          <a:stretch>
            <a:fillRect/>
          </a:stretch>
        </p:blipFill>
        <p:spPr bwMode="auto">
          <a:xfrm>
            <a:off x="2339752" y="3572478"/>
            <a:ext cx="4143404" cy="3107553"/>
          </a:xfrm>
          <a:prstGeom prst="rect">
            <a:avLst/>
          </a:prstGeom>
          <a:noFill/>
        </p:spPr>
      </p:pic>
      <p:sp>
        <p:nvSpPr>
          <p:cNvPr id="6" name="Прямоугольник 5"/>
          <p:cNvSpPr/>
          <p:nvPr/>
        </p:nvSpPr>
        <p:spPr>
          <a:xfrm>
            <a:off x="0" y="4643446"/>
            <a:ext cx="9144000" cy="22145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smtClean="0"/>
              <a:t>Решение </a:t>
            </a:r>
          </a:p>
          <a:p>
            <a:pPr algn="ctr"/>
            <a:r>
              <a:rPr lang="ru-RU" dirty="0" smtClean="0"/>
              <a:t>Производительность труда выражается формулой </a:t>
            </a:r>
          </a:p>
          <a:p>
            <a:pPr algn="ctr"/>
            <a:r>
              <a:rPr lang="en-US" dirty="0" smtClean="0"/>
              <a:t>P</a:t>
            </a:r>
            <a:r>
              <a:rPr lang="ru-RU" dirty="0" smtClean="0"/>
              <a:t>(</a:t>
            </a:r>
            <a:r>
              <a:rPr lang="en-US" dirty="0" smtClean="0"/>
              <a:t>t</a:t>
            </a:r>
            <a:r>
              <a:rPr lang="ru-RU" dirty="0" smtClean="0"/>
              <a:t>)=</a:t>
            </a:r>
            <a:r>
              <a:rPr lang="en-US" dirty="0" smtClean="0"/>
              <a:t>V</a:t>
            </a:r>
            <a:r>
              <a:rPr lang="ru-RU" dirty="0" smtClean="0"/>
              <a:t>’(</a:t>
            </a:r>
            <a:r>
              <a:rPr lang="en-US" dirty="0" smtClean="0"/>
              <a:t>t</a:t>
            </a:r>
            <a:r>
              <a:rPr lang="ru-RU" dirty="0" smtClean="0"/>
              <a:t>) </a:t>
            </a:r>
            <a:r>
              <a:rPr lang="en-US" dirty="0" smtClean="0"/>
              <a:t>P</a:t>
            </a:r>
            <a:r>
              <a:rPr lang="ru-RU" dirty="0" smtClean="0"/>
              <a:t>(</a:t>
            </a:r>
            <a:r>
              <a:rPr lang="en-US" dirty="0" smtClean="0"/>
              <a:t>t</a:t>
            </a:r>
            <a:r>
              <a:rPr lang="ru-RU" dirty="0" smtClean="0"/>
              <a:t>)=-5/2</a:t>
            </a:r>
            <a:r>
              <a:rPr lang="en-US" dirty="0" smtClean="0"/>
              <a:t>t</a:t>
            </a:r>
            <a:r>
              <a:rPr lang="ru-RU" baseline="30000" dirty="0" smtClean="0"/>
              <a:t>2</a:t>
            </a:r>
            <a:r>
              <a:rPr lang="ru-RU" dirty="0" smtClean="0"/>
              <a:t>+15</a:t>
            </a:r>
            <a:r>
              <a:rPr lang="en-US" dirty="0" smtClean="0"/>
              <a:t>t</a:t>
            </a:r>
            <a:r>
              <a:rPr lang="ru-RU" dirty="0" smtClean="0"/>
              <a:t>+100(</a:t>
            </a:r>
            <a:r>
              <a:rPr lang="ru-RU" dirty="0" err="1" smtClean="0"/>
              <a:t>ед</a:t>
            </a:r>
            <a:r>
              <a:rPr lang="ru-RU" dirty="0" smtClean="0"/>
              <a:t>/ч)</a:t>
            </a:r>
          </a:p>
          <a:p>
            <a:pPr algn="ctr"/>
            <a:r>
              <a:rPr lang="ru-RU" dirty="0" smtClean="0"/>
              <a:t>В заданные моменты времени </a:t>
            </a:r>
            <a:r>
              <a:rPr lang="en-US" dirty="0" smtClean="0"/>
              <a:t>t</a:t>
            </a:r>
            <a:r>
              <a:rPr lang="ru-RU" baseline="-25000" dirty="0" smtClean="0"/>
              <a:t>1</a:t>
            </a:r>
            <a:r>
              <a:rPr lang="ru-RU" dirty="0" smtClean="0"/>
              <a:t>=1 </a:t>
            </a:r>
            <a:r>
              <a:rPr lang="en-US" dirty="0" smtClean="0"/>
              <a:t>t</a:t>
            </a:r>
            <a:r>
              <a:rPr lang="ru-RU" baseline="-25000" dirty="0" smtClean="0"/>
              <a:t>2</a:t>
            </a:r>
            <a:r>
              <a:rPr lang="ru-RU" dirty="0" smtClean="0"/>
              <a:t>=8-1=7, имеем </a:t>
            </a:r>
            <a:r>
              <a:rPr lang="en-US" dirty="0" smtClean="0"/>
              <a:t>P</a:t>
            </a:r>
            <a:r>
              <a:rPr lang="ru-RU" dirty="0" smtClean="0"/>
              <a:t>(</a:t>
            </a:r>
            <a:r>
              <a:rPr lang="en-US" dirty="0" smtClean="0"/>
              <a:t>t</a:t>
            </a:r>
            <a:r>
              <a:rPr lang="ru-RU" dirty="0" smtClean="0"/>
              <a:t>)=112,5(</a:t>
            </a:r>
            <a:r>
              <a:rPr lang="ru-RU" dirty="0" err="1" smtClean="0"/>
              <a:t>ед</a:t>
            </a:r>
            <a:r>
              <a:rPr lang="ru-RU" dirty="0" smtClean="0"/>
              <a:t>/ч) </a:t>
            </a:r>
            <a:r>
              <a:rPr lang="en-US" dirty="0" smtClean="0"/>
              <a:t>P</a:t>
            </a:r>
            <a:r>
              <a:rPr lang="ru-RU" dirty="0" smtClean="0"/>
              <a:t>(</a:t>
            </a:r>
            <a:r>
              <a:rPr lang="en-US" dirty="0" smtClean="0"/>
              <a:t>t</a:t>
            </a:r>
            <a:r>
              <a:rPr lang="ru-RU" dirty="0" smtClean="0"/>
              <a:t>)=82,5 </a:t>
            </a:r>
            <a:r>
              <a:rPr lang="ru-RU" dirty="0" err="1" smtClean="0"/>
              <a:t>ед</a:t>
            </a:r>
            <a:r>
              <a:rPr lang="ru-RU" dirty="0" smtClean="0"/>
              <a:t>/ч</a:t>
            </a:r>
          </a:p>
          <a:p>
            <a:pPr algn="ctr"/>
            <a:r>
              <a:rPr lang="ru-RU" dirty="0" smtClean="0"/>
              <a:t>Итак, к концу рабочего дня, производительность труда снижается.</a:t>
            </a:r>
          </a:p>
          <a:p>
            <a:pPr algn="ctr"/>
            <a:endParaRPr lang="ru-RU"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285728"/>
            <a:ext cx="7643866" cy="3416320"/>
          </a:xfrm>
          <a:prstGeom prst="rect">
            <a:avLst/>
          </a:prstGeom>
        </p:spPr>
        <p:txBody>
          <a:bodyPr wrap="square">
            <a:spAutoFit/>
          </a:bodyPr>
          <a:lstStyle/>
          <a:p>
            <a:r>
              <a:rPr lang="ru-RU" sz="7200" b="1" i="1" dirty="0" smtClean="0">
                <a:solidFill>
                  <a:srgbClr val="FF0000"/>
                </a:solidFill>
              </a:rPr>
              <a:t>Поздравляем победителя !!! Спасибо всем!!!</a:t>
            </a:r>
            <a:endParaRPr lang="ru-RU" sz="7200" b="1" i="1" dirty="0">
              <a:solidFill>
                <a:srgbClr val="FF0000"/>
              </a:solidFill>
            </a:endParaRPr>
          </a:p>
        </p:txBody>
      </p:sp>
      <p:pic>
        <p:nvPicPr>
          <p:cNvPr id="14338" name="Picture 2" descr="C:\Documents and Settings\лилия\Рабочий стол\20110421-jongleren.jpg"/>
          <p:cNvPicPr>
            <a:picLocks noChangeAspect="1" noChangeArrowheads="1"/>
          </p:cNvPicPr>
          <p:nvPr/>
        </p:nvPicPr>
        <p:blipFill>
          <a:blip r:embed="rId2"/>
          <a:srcRect/>
          <a:stretch>
            <a:fillRect/>
          </a:stretch>
        </p:blipFill>
        <p:spPr bwMode="auto">
          <a:xfrm>
            <a:off x="1071538" y="3748423"/>
            <a:ext cx="6500858" cy="3109577"/>
          </a:xfrm>
          <a:prstGeom prst="rect">
            <a:avLst/>
          </a:prstGeom>
          <a:noFill/>
        </p:spPr>
      </p:pic>
      <p:pic>
        <p:nvPicPr>
          <p:cNvPr id="14339" name="Picture 3" descr="C:\Documents and Settings\лилия\Рабочий стол\10401691-five-multicolored-party-balloons-isolated-on-white-background.jpg"/>
          <p:cNvPicPr>
            <a:picLocks noChangeAspect="1" noChangeArrowheads="1"/>
          </p:cNvPicPr>
          <p:nvPr/>
        </p:nvPicPr>
        <p:blipFill>
          <a:blip r:embed="rId3"/>
          <a:srcRect/>
          <a:stretch>
            <a:fillRect/>
          </a:stretch>
        </p:blipFill>
        <p:spPr bwMode="auto">
          <a:xfrm>
            <a:off x="7143768" y="0"/>
            <a:ext cx="1600200" cy="800100"/>
          </a:xfrm>
          <a:prstGeom prst="rect">
            <a:avLst/>
          </a:prstGeom>
          <a:noFill/>
        </p:spPr>
      </p:pic>
      <p:pic>
        <p:nvPicPr>
          <p:cNvPr id="14340" name="Picture 4" descr="C:\Documents and Settings\лилия\Рабочий стол\3222995-.jpg"/>
          <p:cNvPicPr>
            <a:picLocks noChangeAspect="1" noChangeArrowheads="1"/>
          </p:cNvPicPr>
          <p:nvPr/>
        </p:nvPicPr>
        <p:blipFill>
          <a:blip r:embed="rId4"/>
          <a:srcRect/>
          <a:stretch>
            <a:fillRect/>
          </a:stretch>
        </p:blipFill>
        <p:spPr bwMode="auto">
          <a:xfrm>
            <a:off x="80963" y="947738"/>
            <a:ext cx="1076325" cy="1600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5" name="Прямоугольник 4"/>
          <p:cNvSpPr/>
          <p:nvPr/>
        </p:nvSpPr>
        <p:spPr>
          <a:xfrm>
            <a:off x="571472" y="0"/>
            <a:ext cx="4071966" cy="6858000"/>
          </a:xfrm>
          <a:prstGeom prst="rect">
            <a:avLst/>
          </a:prstGeom>
          <a:solidFill>
            <a:schemeClr val="tx2">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Подзаголовок 2"/>
          <p:cNvSpPr>
            <a:spLocks noGrp="1"/>
          </p:cNvSpPr>
          <p:nvPr>
            <p:ph type="subTitle" idx="1"/>
          </p:nvPr>
        </p:nvSpPr>
        <p:spPr>
          <a:xfrm>
            <a:off x="4786314" y="285728"/>
            <a:ext cx="4143404" cy="2966601"/>
          </a:xfrm>
        </p:spPr>
        <p:txBody>
          <a:bodyPr>
            <a:noAutofit/>
          </a:bodyPr>
          <a:lstStyle/>
          <a:p>
            <a:pPr algn="just"/>
            <a:r>
              <a:rPr lang="ru-RU" sz="2400" i="1" dirty="0" smtClean="0">
                <a:solidFill>
                  <a:schemeClr val="tx1"/>
                </a:solidFill>
                <a:latin typeface="Cambria" pitchFamily="18" charset="0"/>
              </a:rPr>
              <a:t>ЭПИГРАФ</a:t>
            </a:r>
            <a:r>
              <a:rPr lang="ru-RU" sz="1400" i="1" dirty="0" smtClean="0">
                <a:solidFill>
                  <a:schemeClr val="tx1"/>
                </a:solidFill>
                <a:latin typeface="Cambria" pitchFamily="18" charset="0"/>
              </a:rPr>
              <a:t> </a:t>
            </a:r>
            <a:endParaRPr lang="ru-RU" sz="2400" i="1" dirty="0" smtClean="0"/>
          </a:p>
          <a:p>
            <a:pPr algn="r"/>
            <a:r>
              <a:rPr lang="ru-RU" sz="3600" i="1" dirty="0" smtClean="0">
                <a:solidFill>
                  <a:schemeClr val="tx1"/>
                </a:solidFill>
                <a:latin typeface="Cambria" pitchFamily="18" charset="0"/>
              </a:rPr>
              <a:t>«Вся современная техника </a:t>
            </a:r>
            <a:r>
              <a:rPr lang="ru-RU" i="1" dirty="0" smtClean="0">
                <a:solidFill>
                  <a:schemeClr val="tx1"/>
                </a:solidFill>
                <a:latin typeface="Cambria" pitchFamily="18" charset="0"/>
              </a:rPr>
              <a:t>была</a:t>
            </a:r>
            <a:r>
              <a:rPr lang="ru-RU" sz="3600" i="1" dirty="0" smtClean="0">
                <a:solidFill>
                  <a:schemeClr val="tx1"/>
                </a:solidFill>
                <a:latin typeface="Cambria" pitchFamily="18" charset="0"/>
              </a:rPr>
              <a:t> бы невозможна без математики»</a:t>
            </a:r>
          </a:p>
          <a:p>
            <a:pPr algn="r"/>
            <a:endParaRPr lang="ru-RU" sz="2400" i="1" dirty="0">
              <a:solidFill>
                <a:srgbClr val="002060"/>
              </a:solidFill>
            </a:endParaRPr>
          </a:p>
          <a:p>
            <a:pPr algn="r"/>
            <a:endParaRPr lang="ru-RU" sz="2400" i="1" dirty="0" smtClean="0">
              <a:solidFill>
                <a:srgbClr val="002060"/>
              </a:solidFill>
            </a:endParaRPr>
          </a:p>
          <a:p>
            <a:pPr algn="r"/>
            <a:endParaRPr lang="ru-RU" sz="2400" i="1" dirty="0">
              <a:solidFill>
                <a:srgbClr val="002060"/>
              </a:solidFill>
            </a:endParaRPr>
          </a:p>
          <a:p>
            <a:pPr algn="r"/>
            <a:r>
              <a:rPr lang="ru-RU" sz="2400" i="1" dirty="0" smtClean="0">
                <a:solidFill>
                  <a:srgbClr val="002060"/>
                </a:solidFill>
              </a:rPr>
              <a:t>               </a:t>
            </a:r>
            <a:endParaRPr lang="ru-RU" sz="2400" i="1" dirty="0">
              <a:solidFill>
                <a:srgbClr val="002060"/>
              </a:solidFill>
            </a:endParaRPr>
          </a:p>
        </p:txBody>
      </p:sp>
      <p:pic>
        <p:nvPicPr>
          <p:cNvPr id="1027" name="Picture 3" descr="C:\Documents and Settings\лилия\Рабочий стол\Aleksandr_Danilovich_Aleksandrov_1952.jpg"/>
          <p:cNvPicPr>
            <a:picLocks noChangeAspect="1" noChangeArrowheads="1"/>
          </p:cNvPicPr>
          <p:nvPr/>
        </p:nvPicPr>
        <p:blipFill>
          <a:blip r:embed="rId2"/>
          <a:srcRect/>
          <a:stretch>
            <a:fillRect/>
          </a:stretch>
        </p:blipFill>
        <p:spPr bwMode="auto">
          <a:xfrm>
            <a:off x="785786" y="428604"/>
            <a:ext cx="3643338" cy="4568666"/>
          </a:xfrm>
          <a:prstGeom prst="rect">
            <a:avLst/>
          </a:prstGeom>
          <a:ln>
            <a:noFill/>
          </a:ln>
          <a:effectLst/>
          <a:scene3d>
            <a:camera prst="orthographicFront"/>
            <a:lightRig rig="threePt" dir="t">
              <a:rot lat="0" lon="0" rev="2700000"/>
            </a:lightRig>
          </a:scene3d>
          <a:sp3d>
            <a:bevelT w="63500" h="50800"/>
          </a:sp3d>
        </p:spPr>
      </p:pic>
      <p:sp>
        <p:nvSpPr>
          <p:cNvPr id="4" name="TextBox 3"/>
          <p:cNvSpPr txBox="1"/>
          <p:nvPr/>
        </p:nvSpPr>
        <p:spPr>
          <a:xfrm>
            <a:off x="1000100" y="5286388"/>
            <a:ext cx="3168352" cy="1077218"/>
          </a:xfrm>
          <a:prstGeom prst="rect">
            <a:avLst/>
          </a:prstGeom>
          <a:noFill/>
        </p:spPr>
        <p:txBody>
          <a:bodyPr wrap="square" rtlCol="0">
            <a:spAutoFit/>
          </a:bodyPr>
          <a:lstStyle/>
          <a:p>
            <a:r>
              <a:rPr lang="ru-RU" sz="3200" dirty="0" smtClean="0"/>
              <a:t>А.Д Александров</a:t>
            </a:r>
          </a:p>
          <a:p>
            <a:r>
              <a:rPr lang="ru-RU" sz="3200" dirty="0" smtClean="0"/>
              <a:t>1912 - 1999</a:t>
            </a:r>
            <a:endParaRPr lang="ru-RU" sz="32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Прямоугольник 7"/>
          <p:cNvSpPr/>
          <p:nvPr/>
        </p:nvSpPr>
        <p:spPr>
          <a:xfrm>
            <a:off x="0" y="4500570"/>
            <a:ext cx="6858016"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Прямоугольник 6"/>
          <p:cNvSpPr/>
          <p:nvPr/>
        </p:nvSpPr>
        <p:spPr>
          <a:xfrm>
            <a:off x="0" y="2428868"/>
            <a:ext cx="6858016" cy="20002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Прямоугольник 5"/>
          <p:cNvSpPr/>
          <p:nvPr/>
        </p:nvSpPr>
        <p:spPr>
          <a:xfrm>
            <a:off x="0" y="571480"/>
            <a:ext cx="6858016" cy="17145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TextBox 3"/>
          <p:cNvSpPr txBox="1"/>
          <p:nvPr/>
        </p:nvSpPr>
        <p:spPr>
          <a:xfrm>
            <a:off x="1" y="-51673"/>
            <a:ext cx="6643701" cy="7017306"/>
          </a:xfrm>
          <a:prstGeom prst="rect">
            <a:avLst/>
          </a:prstGeom>
          <a:noFill/>
          <a:effectLst>
            <a:outerShdw blurRad="50800" dist="38100" dir="5400000" algn="t" rotWithShape="0">
              <a:prstClr val="black">
                <a:alpha val="40000"/>
              </a:prstClr>
            </a:outerShdw>
          </a:effectLst>
        </p:spPr>
        <p:txBody>
          <a:bodyPr wrap="square" rtlCol="0">
            <a:spAutoFit/>
          </a:bodyPr>
          <a:lstStyle/>
          <a:p>
            <a:pPr algn="just"/>
            <a:r>
              <a:rPr lang="ru-RU" sz="3600" b="1" dirty="0" smtClean="0"/>
              <a:t>Цели занятия: </a:t>
            </a:r>
          </a:p>
          <a:p>
            <a:pPr algn="just"/>
            <a:r>
              <a:rPr lang="ru-RU" sz="2000" b="1" i="1" u="sng" dirty="0" smtClean="0">
                <a:solidFill>
                  <a:schemeClr val="tx2">
                    <a:lumMod val="75000"/>
                  </a:schemeClr>
                </a:solidFill>
                <a:effectLst>
                  <a:outerShdw blurRad="38100" dist="38100" dir="2700000" algn="tl">
                    <a:srgbClr val="000000">
                      <a:alpha val="43137"/>
                    </a:srgbClr>
                  </a:outerShdw>
                </a:effectLst>
              </a:rPr>
              <a:t>Образовательные:</a:t>
            </a:r>
            <a:r>
              <a:rPr lang="ru-RU" sz="2000" b="1" dirty="0" smtClean="0">
                <a:solidFill>
                  <a:schemeClr val="tx2">
                    <a:lumMod val="75000"/>
                  </a:schemeClr>
                </a:solidFill>
              </a:rPr>
              <a:t> </a:t>
            </a:r>
            <a:r>
              <a:rPr lang="ru-RU" sz="2000" b="1" dirty="0" smtClean="0"/>
              <a:t>Способствовать систематизации знаний то теме: «Производная», </a:t>
            </a:r>
            <a:r>
              <a:rPr lang="ru-RU" sz="2000" b="1" dirty="0" smtClean="0"/>
              <a:t>формировать</a:t>
            </a:r>
            <a:endParaRPr lang="ru-RU" sz="2000" b="1" dirty="0" smtClean="0"/>
          </a:p>
          <a:p>
            <a:pPr algn="just"/>
            <a:r>
              <a:rPr lang="ru-RU" sz="2000" b="1" dirty="0" smtClean="0"/>
              <a:t>умение </a:t>
            </a:r>
            <a:r>
              <a:rPr lang="ru-RU" sz="2000" b="1" dirty="0"/>
              <a:t>п</a:t>
            </a:r>
            <a:r>
              <a:rPr lang="ru-RU" sz="2000" b="1" dirty="0" smtClean="0"/>
              <a:t>рактического использования производной. Стимулировать творческое мышление и инициативу студентов. Повышать интерес </a:t>
            </a:r>
            <a:r>
              <a:rPr lang="ru-RU" sz="2000" b="1" dirty="0" smtClean="0"/>
              <a:t>студентов к </a:t>
            </a:r>
            <a:r>
              <a:rPr lang="ru-RU" sz="2000" b="1" dirty="0" smtClean="0"/>
              <a:t>изучению математики</a:t>
            </a:r>
          </a:p>
          <a:p>
            <a:pPr algn="just"/>
            <a:endParaRPr lang="ru-RU" sz="2000" b="1" dirty="0"/>
          </a:p>
          <a:p>
            <a:pPr algn="just"/>
            <a:r>
              <a:rPr lang="ru-RU" sz="2000" b="1" i="1" u="sng" dirty="0" smtClean="0">
                <a:solidFill>
                  <a:schemeClr val="tx2">
                    <a:lumMod val="75000"/>
                  </a:schemeClr>
                </a:solidFill>
                <a:effectLst>
                  <a:outerShdw blurRad="38100" dist="38100" dir="2700000" algn="tl">
                    <a:srgbClr val="000000">
                      <a:alpha val="43137"/>
                    </a:srgbClr>
                  </a:outerShdw>
                </a:effectLst>
              </a:rPr>
              <a:t>Развивающие:</a:t>
            </a:r>
            <a:r>
              <a:rPr lang="ru-RU" sz="2000" b="1" dirty="0" smtClean="0">
                <a:solidFill>
                  <a:schemeClr val="tx2">
                    <a:lumMod val="75000"/>
                  </a:schemeClr>
                </a:solidFill>
              </a:rPr>
              <a:t> </a:t>
            </a:r>
            <a:r>
              <a:rPr lang="ru-RU" sz="2000" b="1" dirty="0" smtClean="0"/>
              <a:t>Умение анализировать задачи, эффективно применять изученные  методы, приемы  и формулы, навыки исследовательной деятельности, синтеза, обобщения: способствовать развитию общения, смысловую память и произвольное внимание. </a:t>
            </a:r>
          </a:p>
          <a:p>
            <a:pPr algn="just"/>
            <a:endParaRPr lang="ru-RU" sz="2000" b="1" dirty="0"/>
          </a:p>
          <a:p>
            <a:pPr algn="just"/>
            <a:r>
              <a:rPr lang="ru-RU" sz="2000" b="1" i="1" u="sng" dirty="0" smtClean="0">
                <a:solidFill>
                  <a:schemeClr val="tx2">
                    <a:lumMod val="75000"/>
                  </a:schemeClr>
                </a:solidFill>
                <a:effectLst>
                  <a:outerShdw blurRad="38100" dist="38100" dir="2700000" algn="tl">
                    <a:srgbClr val="000000">
                      <a:alpha val="43137"/>
                    </a:srgbClr>
                  </a:outerShdw>
                </a:effectLst>
              </a:rPr>
              <a:t>Воспитательные:</a:t>
            </a:r>
            <a:r>
              <a:rPr lang="ru-RU" sz="2000" b="1" dirty="0" smtClean="0">
                <a:solidFill>
                  <a:schemeClr val="tx2">
                    <a:lumMod val="75000"/>
                  </a:schemeClr>
                </a:solidFill>
                <a:effectLst>
                  <a:outerShdw blurRad="38100" dist="38100" dir="2700000" algn="tl">
                    <a:srgbClr val="000000">
                      <a:alpha val="43137"/>
                    </a:srgbClr>
                  </a:outerShdw>
                </a:effectLst>
              </a:rPr>
              <a:t> </a:t>
            </a:r>
            <a:r>
              <a:rPr lang="ru-RU" sz="2000" b="1" dirty="0" smtClean="0"/>
              <a:t>Способствовать формированию у студентов чувства коллективизма, ответственность за работу каждого товарища, умений и навыков работы в группе, умение участия в общем диалоге и поддерживать положительный микроклимат в группе.</a:t>
            </a:r>
          </a:p>
          <a:p>
            <a:pPr algn="just"/>
            <a:endParaRPr lang="ru-RU" b="1" dirty="0"/>
          </a:p>
          <a:p>
            <a:pPr algn="just"/>
            <a:endParaRPr lang="ru-RU" b="1" dirty="0" smtClean="0"/>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92" y="3610868"/>
            <a:ext cx="2143108" cy="3247132"/>
          </a:xfrm>
          <a:prstGeom prst="rect">
            <a:avLst/>
          </a:prstGeom>
        </p:spPr>
      </p:pic>
      <p:pic>
        <p:nvPicPr>
          <p:cNvPr id="2050" name="Picture 2" descr="C:\Documents and Settings\лилия\Рабочий стол\9785090118859.jpg"/>
          <p:cNvPicPr>
            <a:picLocks noChangeAspect="1" noChangeArrowheads="1"/>
          </p:cNvPicPr>
          <p:nvPr/>
        </p:nvPicPr>
        <p:blipFill>
          <a:blip r:embed="rId3"/>
          <a:srcRect/>
          <a:stretch>
            <a:fillRect/>
          </a:stretch>
        </p:blipFill>
        <p:spPr bwMode="auto">
          <a:xfrm>
            <a:off x="7000892" y="2071677"/>
            <a:ext cx="1857388" cy="2792273"/>
          </a:xfrm>
          <a:prstGeom prst="rect">
            <a:avLst/>
          </a:prstGeom>
          <a:noFill/>
        </p:spPr>
      </p:pic>
      <p:pic>
        <p:nvPicPr>
          <p:cNvPr id="2052" name="Picture 4" descr="C:\Documents and Settings\лилия\Рабочий стол\36179480.jpg"/>
          <p:cNvPicPr>
            <a:picLocks noChangeAspect="1" noChangeArrowheads="1"/>
          </p:cNvPicPr>
          <p:nvPr/>
        </p:nvPicPr>
        <p:blipFill>
          <a:blip r:embed="rId4"/>
          <a:srcRect/>
          <a:stretch>
            <a:fillRect/>
          </a:stretch>
        </p:blipFill>
        <p:spPr bwMode="auto">
          <a:xfrm>
            <a:off x="7000892" y="214290"/>
            <a:ext cx="1547417" cy="2341093"/>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3" name="Прямоугольник 2"/>
          <p:cNvSpPr/>
          <p:nvPr/>
        </p:nvSpPr>
        <p:spPr>
          <a:xfrm>
            <a:off x="1285852" y="285728"/>
            <a:ext cx="6480720" cy="2308324"/>
          </a:xfrm>
          <a:prstGeom prst="rect">
            <a:avLst/>
          </a:prstGeom>
          <a:solidFill>
            <a:schemeClr val="tx2">
              <a:lumMod val="60000"/>
              <a:lumOff val="40000"/>
            </a:schemeClr>
          </a:solidFill>
          <a:effectLst>
            <a:glow rad="139700">
              <a:schemeClr val="accent1">
                <a:satMod val="175000"/>
                <a:alpha val="40000"/>
              </a:schemeClr>
            </a:glow>
          </a:effectLst>
          <a:scene3d>
            <a:camera prst="orthographicFront"/>
            <a:lightRig rig="threePt" dir="t"/>
          </a:scene3d>
          <a:sp3d>
            <a:bevelT/>
          </a:sp3d>
        </p:spPr>
        <p:txBody>
          <a:bodyPr wrap="square">
            <a:spAutoFit/>
          </a:bodyPr>
          <a:lstStyle/>
          <a:p>
            <a:r>
              <a:rPr lang="ru-RU" dirty="0" smtClean="0"/>
              <a:t>«Особенную </a:t>
            </a:r>
            <a:r>
              <a:rPr lang="ru-RU" dirty="0"/>
              <a:t>важность имеют те методы науки, которые позволяют решать задачу, общую для всей практической деятельности человека»  П.Л. Чебышев.</a:t>
            </a:r>
          </a:p>
          <a:p>
            <a:r>
              <a:rPr lang="ru-RU" dirty="0"/>
              <a:t>При изучении процессов и явлений часто возникает задача определения этих процессов. Есть движение, есть скорость, с которой мы двигаемся, и ускорение. А найти их можно с помощью производной. И движение,  и автомобиль тесно связаны с производной.</a:t>
            </a:r>
          </a:p>
        </p:txBody>
      </p:sp>
      <p:pic>
        <p:nvPicPr>
          <p:cNvPr id="3074" name="Picture 2" descr="C:\Documents and Settings\лилия\Рабочий стол\18491b568a4c.jpg"/>
          <p:cNvPicPr>
            <a:picLocks noChangeAspect="1" noChangeArrowheads="1"/>
          </p:cNvPicPr>
          <p:nvPr/>
        </p:nvPicPr>
        <p:blipFill>
          <a:blip r:embed="rId2"/>
          <a:srcRect/>
          <a:stretch>
            <a:fillRect/>
          </a:stretch>
        </p:blipFill>
        <p:spPr bwMode="auto">
          <a:xfrm>
            <a:off x="0" y="3143248"/>
            <a:ext cx="3357554" cy="3224377"/>
          </a:xfrm>
          <a:prstGeom prst="rect">
            <a:avLst/>
          </a:prstGeom>
          <a:noFill/>
          <a:ln>
            <a:solidFill>
              <a:schemeClr val="tx2">
                <a:lumMod val="50000"/>
              </a:schemeClr>
            </a:solidFill>
          </a:ln>
        </p:spPr>
      </p:pic>
      <p:pic>
        <p:nvPicPr>
          <p:cNvPr id="3076" name="Picture 4" descr="C:\Documents and Settings\лилия\Рабочий стол\img4.gif"/>
          <p:cNvPicPr>
            <a:picLocks noChangeAspect="1" noChangeArrowheads="1"/>
          </p:cNvPicPr>
          <p:nvPr/>
        </p:nvPicPr>
        <p:blipFill>
          <a:blip r:embed="rId3"/>
          <a:srcRect/>
          <a:stretch>
            <a:fillRect/>
          </a:stretch>
        </p:blipFill>
        <p:spPr bwMode="auto">
          <a:xfrm>
            <a:off x="5381625" y="3214686"/>
            <a:ext cx="3762375" cy="3133725"/>
          </a:xfrm>
          <a:prstGeom prst="rect">
            <a:avLst/>
          </a:prstGeom>
          <a:noFill/>
          <a:ln>
            <a:solidFill>
              <a:schemeClr val="tx2">
                <a:lumMod val="50000"/>
              </a:schemeClr>
            </a:solidFill>
          </a:ln>
        </p:spPr>
      </p:pic>
    </p:spTree>
    <p:extLst>
      <p:ext uri="{BB962C8B-B14F-4D97-AF65-F5344CB8AC3E}">
        <p14:creationId xmlns:p14="http://schemas.microsoft.com/office/powerpoint/2010/main" val="396552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10" name="Прямоугольник 9"/>
          <p:cNvSpPr/>
          <p:nvPr/>
        </p:nvSpPr>
        <p:spPr>
          <a:xfrm>
            <a:off x="0" y="4643446"/>
            <a:ext cx="8929718"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9" name="Прямоугольник 8"/>
          <p:cNvSpPr/>
          <p:nvPr/>
        </p:nvSpPr>
        <p:spPr>
          <a:xfrm>
            <a:off x="2143108" y="1428736"/>
            <a:ext cx="7000892" cy="307183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Прямоугольник 7"/>
          <p:cNvSpPr/>
          <p:nvPr/>
        </p:nvSpPr>
        <p:spPr>
          <a:xfrm>
            <a:off x="0" y="285519"/>
            <a:ext cx="4857752"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1571668" y="357166"/>
            <a:ext cx="8229600" cy="1143000"/>
          </a:xfrm>
        </p:spPr>
        <p:txBody>
          <a:bodyPr/>
          <a:lstStyle/>
          <a:p>
            <a:r>
              <a:rPr lang="ru-RU" b="1" smtClean="0">
                <a:latin typeface="Arial Narrow" pitchFamily="34" charset="0"/>
                <a:ea typeface="Arial Unicode MS" pitchFamily="34" charset="-128"/>
                <a:cs typeface="Arial Unicode MS" pitchFamily="34" charset="-128"/>
              </a:rPr>
              <a:t>План </a:t>
            </a:r>
            <a:r>
              <a:rPr lang="ru-RU" b="1" smtClean="0">
                <a:latin typeface="Arial Narrow" pitchFamily="34" charset="0"/>
                <a:ea typeface="Arial Unicode MS" pitchFamily="34" charset="-128"/>
                <a:cs typeface="Arial Unicode MS" pitchFamily="34" charset="-128"/>
              </a:rPr>
              <a:t>занятия:</a:t>
            </a:r>
            <a:endParaRPr lang="ru-RU" b="1" dirty="0">
              <a:latin typeface="Arial Narrow" pitchFamily="34" charset="0"/>
              <a:ea typeface="Arial Unicode MS" pitchFamily="34" charset="-128"/>
              <a:cs typeface="Arial Unicode MS" pitchFamily="34" charset="-128"/>
            </a:endParaRPr>
          </a:p>
        </p:txBody>
      </p:sp>
      <p:sp>
        <p:nvSpPr>
          <p:cNvPr id="3" name="Содержимое 2"/>
          <p:cNvSpPr>
            <a:spLocks noGrp="1"/>
          </p:cNvSpPr>
          <p:nvPr>
            <p:ph idx="1"/>
          </p:nvPr>
        </p:nvSpPr>
        <p:spPr>
          <a:xfrm>
            <a:off x="2428860" y="1643050"/>
            <a:ext cx="8229600" cy="4525963"/>
          </a:xfrm>
        </p:spPr>
        <p:txBody>
          <a:bodyPr/>
          <a:lstStyle/>
          <a:p>
            <a:r>
              <a:rPr lang="ru-RU" dirty="0" smtClean="0">
                <a:solidFill>
                  <a:srgbClr val="FF0000"/>
                </a:solidFill>
              </a:rPr>
              <a:t>Актуализация опорных знаний</a:t>
            </a:r>
          </a:p>
          <a:p>
            <a:r>
              <a:rPr lang="ru-RU" dirty="0" smtClean="0">
                <a:solidFill>
                  <a:srgbClr val="FF0000"/>
                </a:solidFill>
              </a:rPr>
              <a:t>«Повторение – мать учения»</a:t>
            </a:r>
          </a:p>
          <a:p>
            <a:r>
              <a:rPr lang="ru-RU" dirty="0" smtClean="0">
                <a:solidFill>
                  <a:srgbClr val="FF0000"/>
                </a:solidFill>
              </a:rPr>
              <a:t>Работа в группах</a:t>
            </a:r>
          </a:p>
          <a:p>
            <a:r>
              <a:rPr lang="ru-RU" dirty="0" smtClean="0">
                <a:solidFill>
                  <a:srgbClr val="FF0000"/>
                </a:solidFill>
              </a:rPr>
              <a:t>Подведение итогов</a:t>
            </a:r>
            <a:endParaRPr lang="ru-RU" dirty="0">
              <a:solidFill>
                <a:srgbClr val="FF0000"/>
              </a:solidFill>
            </a:endParaRPr>
          </a:p>
        </p:txBody>
      </p:sp>
      <p:sp>
        <p:nvSpPr>
          <p:cNvPr id="6" name="Прямоугольник 5"/>
          <p:cNvSpPr/>
          <p:nvPr/>
        </p:nvSpPr>
        <p:spPr>
          <a:xfrm>
            <a:off x="642910" y="4643446"/>
            <a:ext cx="5357850" cy="8572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4000" dirty="0" smtClean="0">
                <a:solidFill>
                  <a:schemeClr val="tx1"/>
                </a:solidFill>
                <a:latin typeface="Arial Unicode MS" pitchFamily="34" charset="-128"/>
                <a:ea typeface="Arial Unicode MS" pitchFamily="34" charset="-128"/>
                <a:cs typeface="Arial Unicode MS" pitchFamily="34" charset="-128"/>
              </a:rPr>
              <a:t>Домашнее задание </a:t>
            </a:r>
            <a:endParaRPr lang="ru-RU" sz="4000" dirty="0">
              <a:solidFill>
                <a:schemeClr val="tx1"/>
              </a:solidFill>
              <a:latin typeface="Arial Unicode MS" pitchFamily="34" charset="-128"/>
              <a:ea typeface="Arial Unicode MS" pitchFamily="34" charset="-128"/>
              <a:cs typeface="Arial Unicode MS" pitchFamily="34" charset="-128"/>
            </a:endParaRPr>
          </a:p>
        </p:txBody>
      </p:sp>
      <p:sp>
        <p:nvSpPr>
          <p:cNvPr id="7" name="Прямоугольник 6"/>
          <p:cNvSpPr/>
          <p:nvPr/>
        </p:nvSpPr>
        <p:spPr>
          <a:xfrm>
            <a:off x="714348" y="5500702"/>
            <a:ext cx="6419834" cy="10422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Font typeface="Arial" pitchFamily="34" charset="0"/>
              <a:buChar char="•"/>
            </a:pPr>
            <a:r>
              <a:rPr lang="ru-RU" sz="2000" dirty="0" smtClean="0"/>
              <a:t> </a:t>
            </a:r>
            <a:r>
              <a:rPr lang="ru-RU" sz="2000" dirty="0" smtClean="0">
                <a:solidFill>
                  <a:srgbClr val="FF0000"/>
                </a:solidFill>
              </a:rPr>
              <a:t>Геометрический и механический смысл производной</a:t>
            </a:r>
          </a:p>
          <a:p>
            <a:pPr algn="ctr">
              <a:buFont typeface="Arial" pitchFamily="34" charset="0"/>
              <a:buChar char="•"/>
            </a:pPr>
            <a:endParaRPr lang="ru-RU" sz="2000" dirty="0" smtClean="0">
              <a:solidFill>
                <a:srgbClr val="FF0000"/>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2000"/>
                                        <p:tgtEl>
                                          <p:spTgt spid="6"/>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2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edg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6" name="Прямоугольник 5"/>
          <p:cNvSpPr/>
          <p:nvPr/>
        </p:nvSpPr>
        <p:spPr>
          <a:xfrm>
            <a:off x="2214546" y="0"/>
            <a:ext cx="4714908"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 name="Прямоугольник 1"/>
          <p:cNvSpPr/>
          <p:nvPr/>
        </p:nvSpPr>
        <p:spPr>
          <a:xfrm>
            <a:off x="2285984" y="642918"/>
            <a:ext cx="4500594" cy="5693866"/>
          </a:xfrm>
          <a:prstGeom prst="rect">
            <a:avLst/>
          </a:prstGeom>
        </p:spPr>
        <p:txBody>
          <a:bodyPr wrap="square">
            <a:spAutoFit/>
          </a:bodyPr>
          <a:lstStyle/>
          <a:p>
            <a:r>
              <a:rPr lang="ru-RU" sz="2800" i="1" dirty="0">
                <a:effectLst>
                  <a:outerShdw blurRad="38100" dist="38100" dir="2700000" algn="tl">
                    <a:srgbClr val="000000">
                      <a:alpha val="43137"/>
                    </a:srgbClr>
                  </a:outerShdw>
                </a:effectLst>
              </a:rPr>
              <a:t>Объявление </a:t>
            </a:r>
          </a:p>
          <a:p>
            <a:r>
              <a:rPr lang="ru-RU" sz="2400" i="1" dirty="0">
                <a:solidFill>
                  <a:schemeClr val="tx2"/>
                </a:solidFill>
                <a:effectLst>
                  <a:outerShdw blurRad="38100" dist="38100" dir="2700000" algn="tl">
                    <a:srgbClr val="000000">
                      <a:alpha val="43137"/>
                    </a:srgbClr>
                  </a:outerShdw>
                </a:effectLst>
              </a:rPr>
              <a:t>6 февраля 2012 года проходит конкурс на замещение вакантной должности генерального директора автотранспортного предприятия. Требуются специалисты, умеющие организовывать производство и работающих на нем людей, самостоятельно мыслить, принимать решения, аргументировать и отстаивать свою точку зрения.</a:t>
            </a:r>
          </a:p>
        </p:txBody>
      </p:sp>
      <p:pic>
        <p:nvPicPr>
          <p:cNvPr id="4098" name="Picture 2" descr="C:\Documents and Settings\лилия\Рабочий стол\091020_06a_zeny.jpg"/>
          <p:cNvPicPr>
            <a:picLocks noChangeAspect="1" noChangeArrowheads="1"/>
          </p:cNvPicPr>
          <p:nvPr/>
        </p:nvPicPr>
        <p:blipFill>
          <a:blip r:embed="rId2" cstate="print"/>
          <a:srcRect/>
          <a:stretch>
            <a:fillRect/>
          </a:stretch>
        </p:blipFill>
        <p:spPr bwMode="auto">
          <a:xfrm>
            <a:off x="7298024" y="4214818"/>
            <a:ext cx="1845976" cy="2391248"/>
          </a:xfrm>
          <a:prstGeom prst="rect">
            <a:avLst/>
          </a:prstGeom>
          <a:noFill/>
        </p:spPr>
      </p:pic>
      <p:pic>
        <p:nvPicPr>
          <p:cNvPr id="4099" name="Picture 3" descr="C:\Documents and Settings\лилия\Рабочий стол\220.jpg"/>
          <p:cNvPicPr>
            <a:picLocks noChangeAspect="1" noChangeArrowheads="1"/>
          </p:cNvPicPr>
          <p:nvPr/>
        </p:nvPicPr>
        <p:blipFill>
          <a:blip r:embed="rId3"/>
          <a:srcRect/>
          <a:stretch>
            <a:fillRect/>
          </a:stretch>
        </p:blipFill>
        <p:spPr bwMode="auto">
          <a:xfrm>
            <a:off x="0" y="1285860"/>
            <a:ext cx="2193046" cy="1404920"/>
          </a:xfrm>
          <a:prstGeom prst="rect">
            <a:avLst/>
          </a:prstGeom>
          <a:noFill/>
        </p:spPr>
      </p:pic>
      <p:pic>
        <p:nvPicPr>
          <p:cNvPr id="4100" name="Picture 4" descr="C:\Documents and Settings\лилия\Рабочий стол\New20Career.jpg"/>
          <p:cNvPicPr>
            <a:picLocks noChangeAspect="1" noChangeArrowheads="1"/>
          </p:cNvPicPr>
          <p:nvPr/>
        </p:nvPicPr>
        <p:blipFill>
          <a:blip r:embed="rId4" cstate="print"/>
          <a:srcRect/>
          <a:stretch>
            <a:fillRect/>
          </a:stretch>
        </p:blipFill>
        <p:spPr bwMode="auto">
          <a:xfrm>
            <a:off x="7143736" y="1142984"/>
            <a:ext cx="2000264" cy="2042672"/>
          </a:xfrm>
          <a:prstGeom prst="rect">
            <a:avLst/>
          </a:prstGeom>
          <a:noFill/>
        </p:spPr>
      </p:pic>
      <p:pic>
        <p:nvPicPr>
          <p:cNvPr id="4101" name="Picture 5" descr="C:\Documents and Settings\лилия\Рабочий стол\konferencje-3.jpg"/>
          <p:cNvPicPr>
            <a:picLocks noChangeAspect="1" noChangeArrowheads="1"/>
          </p:cNvPicPr>
          <p:nvPr/>
        </p:nvPicPr>
        <p:blipFill>
          <a:blip r:embed="rId5" cstate="print"/>
          <a:srcRect/>
          <a:stretch>
            <a:fillRect/>
          </a:stretch>
        </p:blipFill>
        <p:spPr bwMode="auto">
          <a:xfrm>
            <a:off x="0" y="5063162"/>
            <a:ext cx="2143108" cy="1205498"/>
          </a:xfrm>
          <a:prstGeom prst="rect">
            <a:avLst/>
          </a:prstGeom>
          <a:noFill/>
        </p:spPr>
      </p:pic>
    </p:spTree>
    <p:extLst>
      <p:ext uri="{BB962C8B-B14F-4D97-AF65-F5344CB8AC3E}">
        <p14:creationId xmlns:p14="http://schemas.microsoft.com/office/powerpoint/2010/main" val="136305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лилия\Рабочий стол\0_13495_fee6a361_XL.jpeg"/>
          <p:cNvPicPr>
            <a:picLocks noChangeAspect="1" noChangeArrowheads="1"/>
          </p:cNvPicPr>
          <p:nvPr/>
        </p:nvPicPr>
        <p:blipFill>
          <a:blip r:embed="rId2"/>
          <a:srcRect/>
          <a:stretch>
            <a:fillRect/>
          </a:stretch>
        </p:blipFill>
        <p:spPr bwMode="auto">
          <a:xfrm>
            <a:off x="4286216" y="2928934"/>
            <a:ext cx="4857784" cy="3643338"/>
          </a:xfrm>
          <a:prstGeom prst="rect">
            <a:avLst/>
          </a:prstGeom>
          <a:noFill/>
        </p:spPr>
      </p:pic>
      <p:sp>
        <p:nvSpPr>
          <p:cNvPr id="5" name="Прямоугольник 4"/>
          <p:cNvSpPr/>
          <p:nvPr/>
        </p:nvSpPr>
        <p:spPr>
          <a:xfrm>
            <a:off x="0" y="0"/>
            <a:ext cx="9144000" cy="2857496"/>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4" name="Прямоугольник 3"/>
          <p:cNvSpPr/>
          <p:nvPr/>
        </p:nvSpPr>
        <p:spPr>
          <a:xfrm>
            <a:off x="0" y="214290"/>
            <a:ext cx="8715404"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TextBox 2"/>
          <p:cNvSpPr txBox="1"/>
          <p:nvPr/>
        </p:nvSpPr>
        <p:spPr>
          <a:xfrm>
            <a:off x="-64" y="214291"/>
            <a:ext cx="8715468" cy="2031325"/>
          </a:xfrm>
          <a:prstGeom prst="rect">
            <a:avLst/>
          </a:prstGeom>
          <a:noFill/>
        </p:spPr>
        <p:txBody>
          <a:bodyPr wrap="square" rtlCol="0">
            <a:spAutoFit/>
          </a:bodyPr>
          <a:lstStyle/>
          <a:p>
            <a:pPr algn="just"/>
            <a:r>
              <a:rPr lang="ru-RU" sz="3600" i="1" dirty="0" smtClean="0">
                <a:solidFill>
                  <a:schemeClr val="tx2">
                    <a:lumMod val="75000"/>
                  </a:schemeClr>
                </a:solidFill>
                <a:effectLst>
                  <a:outerShdw blurRad="38100" dist="38100" dir="2700000" algn="tl">
                    <a:srgbClr val="000000">
                      <a:alpha val="43137"/>
                    </a:srgbClr>
                  </a:outerShdw>
                </a:effectLst>
              </a:rPr>
              <a:t>В жизни мы часто встречаемся</a:t>
            </a:r>
          </a:p>
          <a:p>
            <a:pPr algn="just"/>
            <a:r>
              <a:rPr lang="ru-RU" sz="3600" i="1" dirty="0" smtClean="0">
                <a:solidFill>
                  <a:schemeClr val="tx2">
                    <a:lumMod val="75000"/>
                  </a:schemeClr>
                </a:solidFill>
                <a:effectLst>
                  <a:outerShdw blurRad="38100" dist="38100" dir="2700000" algn="tl">
                    <a:srgbClr val="000000">
                      <a:alpha val="43137"/>
                    </a:srgbClr>
                  </a:outerShdw>
                </a:effectLst>
              </a:rPr>
              <a:t>практическими задачами, связанные с поиском оптимального решения.      </a:t>
            </a:r>
          </a:p>
          <a:p>
            <a:endParaRPr lang="ru-RU" dirty="0"/>
          </a:p>
        </p:txBody>
      </p:sp>
      <p:pic>
        <p:nvPicPr>
          <p:cNvPr id="5122" name="Picture 2" descr="C:\Documents and Settings\лилия\Рабочий стол\porsche_cayman_s_1.jpg"/>
          <p:cNvPicPr>
            <a:picLocks noChangeAspect="1" noChangeArrowheads="1"/>
          </p:cNvPicPr>
          <p:nvPr/>
        </p:nvPicPr>
        <p:blipFill>
          <a:blip r:embed="rId3"/>
          <a:srcRect/>
          <a:stretch>
            <a:fillRect/>
          </a:stretch>
        </p:blipFill>
        <p:spPr bwMode="auto">
          <a:xfrm>
            <a:off x="71406" y="3286124"/>
            <a:ext cx="4286280" cy="3214710"/>
          </a:xfrm>
          <a:prstGeom prst="rect">
            <a:avLst/>
          </a:prstGeom>
          <a:noFill/>
        </p:spPr>
      </p:pic>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4214818"/>
          </a:xfrm>
          <a:prstGeom prst="rect">
            <a:avLst/>
          </a:prstGeom>
          <a:solidFill>
            <a:schemeClr val="tx2">
              <a:lumMod val="40000"/>
              <a:lumOff val="60000"/>
            </a:schemeClr>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2" name="Прямоугольник 1"/>
          <p:cNvSpPr/>
          <p:nvPr/>
        </p:nvSpPr>
        <p:spPr>
          <a:xfrm>
            <a:off x="0" y="285728"/>
            <a:ext cx="4786346" cy="1500198"/>
          </a:xfrm>
          <a:prstGeom prst="rect">
            <a:avLst/>
          </a:prstGeom>
          <a:solidFill>
            <a:schemeClr val="tx2">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buNone/>
            </a:pPr>
            <a:r>
              <a:rPr lang="ru-RU" dirty="0" smtClean="0"/>
              <a:t>Задача №1 </a:t>
            </a:r>
          </a:p>
          <a:p>
            <a:pPr>
              <a:buNone/>
            </a:pPr>
            <a:r>
              <a:rPr lang="en-US" dirty="0" smtClean="0"/>
              <a:t>    </a:t>
            </a:r>
            <a:r>
              <a:rPr lang="ru-RU" dirty="0" smtClean="0"/>
              <a:t>Рекламный </a:t>
            </a:r>
            <a:r>
              <a:rPr lang="ru-RU" dirty="0" smtClean="0"/>
              <a:t>щит </a:t>
            </a:r>
            <a:r>
              <a:rPr lang="ru-RU" dirty="0" smtClean="0"/>
              <a:t>имеет</a:t>
            </a:r>
            <a:r>
              <a:rPr lang="en-US" dirty="0" smtClean="0"/>
              <a:t> </a:t>
            </a:r>
            <a:r>
              <a:rPr lang="ru-RU" dirty="0" smtClean="0"/>
              <a:t>форму прямоугольника </a:t>
            </a:r>
            <a:r>
              <a:rPr lang="en-US" dirty="0" smtClean="0"/>
              <a:t>S=9m</a:t>
            </a:r>
            <a:r>
              <a:rPr lang="ru-RU" baseline="30000" dirty="0" smtClean="0"/>
              <a:t>2</a:t>
            </a:r>
            <a:r>
              <a:rPr lang="en-US" dirty="0" smtClean="0"/>
              <a:t>; </a:t>
            </a:r>
            <a:r>
              <a:rPr lang="ru-RU" dirty="0" smtClean="0"/>
              <a:t>Изготовьте щит в виде прямоугольника с наименьшим периметром</a:t>
            </a:r>
            <a:r>
              <a:rPr lang="en-US" dirty="0"/>
              <a:t>.</a:t>
            </a:r>
            <a:endParaRPr lang="ru-RU" dirty="0" smtClean="0"/>
          </a:p>
          <a:p>
            <a:pPr algn="ctr"/>
            <a:endParaRPr lang="ru-RU" dirty="0"/>
          </a:p>
        </p:txBody>
      </p:sp>
      <p:sp>
        <p:nvSpPr>
          <p:cNvPr id="3" name="Прямоугольник 2"/>
          <p:cNvSpPr/>
          <p:nvPr/>
        </p:nvSpPr>
        <p:spPr>
          <a:xfrm>
            <a:off x="2801613" y="1928802"/>
            <a:ext cx="6357982" cy="1500198"/>
          </a:xfrm>
          <a:prstGeom prst="rect">
            <a:avLst/>
          </a:prstGeom>
          <a:solidFill>
            <a:schemeClr val="tx2">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t>Решении</a:t>
            </a:r>
            <a:r>
              <a:rPr lang="en-US" dirty="0" smtClean="0"/>
              <a:t>:</a:t>
            </a:r>
            <a:r>
              <a:rPr lang="ru-RU" dirty="0" smtClean="0"/>
              <a:t> </a:t>
            </a:r>
            <a:r>
              <a:rPr lang="ru-RU" dirty="0"/>
              <a:t>Пусть </a:t>
            </a:r>
            <a:r>
              <a:rPr lang="en-US" dirty="0"/>
              <a:t>x</a:t>
            </a:r>
            <a:r>
              <a:rPr lang="ru-RU" dirty="0"/>
              <a:t>(</a:t>
            </a:r>
            <a:r>
              <a:rPr lang="en-US" dirty="0"/>
              <a:t>m</a:t>
            </a:r>
            <a:r>
              <a:rPr lang="ru-RU" dirty="0"/>
              <a:t>) – длинна, </a:t>
            </a:r>
            <a:r>
              <a:rPr lang="ru-RU" dirty="0" smtClean="0"/>
              <a:t>9</a:t>
            </a:r>
            <a:r>
              <a:rPr lang="en-US" dirty="0" smtClean="0"/>
              <a:t>/x</a:t>
            </a:r>
            <a:r>
              <a:rPr lang="ru-RU" dirty="0" smtClean="0"/>
              <a:t>(</a:t>
            </a:r>
            <a:r>
              <a:rPr lang="en-US" dirty="0"/>
              <a:t>m</a:t>
            </a:r>
            <a:r>
              <a:rPr lang="ru-RU" dirty="0"/>
              <a:t>) – ширина рекламного щита. </a:t>
            </a:r>
            <a:r>
              <a:rPr lang="en-US" dirty="0"/>
              <a:t>P </a:t>
            </a:r>
            <a:r>
              <a:rPr lang="ru-RU" dirty="0"/>
              <a:t>– Периметр </a:t>
            </a:r>
            <a:r>
              <a:rPr lang="en-US" dirty="0"/>
              <a:t>P</a:t>
            </a:r>
            <a:r>
              <a:rPr lang="ru-RU" dirty="0"/>
              <a:t>=2(</a:t>
            </a:r>
            <a:r>
              <a:rPr lang="en-US" dirty="0"/>
              <a:t>x</a:t>
            </a:r>
            <a:r>
              <a:rPr lang="ru-RU" dirty="0" smtClean="0"/>
              <a:t>+</a:t>
            </a:r>
            <a:r>
              <a:rPr lang="en-US" dirty="0" smtClean="0"/>
              <a:t>9/x</a:t>
            </a:r>
            <a:r>
              <a:rPr lang="ru-RU" dirty="0" smtClean="0"/>
              <a:t>)</a:t>
            </a:r>
            <a:r>
              <a:rPr lang="en-US" dirty="0" smtClean="0"/>
              <a:t> </a:t>
            </a:r>
            <a:r>
              <a:rPr lang="en-US" dirty="0"/>
              <a:t>m</a:t>
            </a:r>
            <a:r>
              <a:rPr lang="ru-RU" dirty="0" smtClean="0"/>
              <a:t> </a:t>
            </a:r>
            <a:endParaRPr lang="ru-RU" dirty="0"/>
          </a:p>
        </p:txBody>
      </p:sp>
      <p:sp>
        <p:nvSpPr>
          <p:cNvPr id="4" name="Прямоугольник 3"/>
          <p:cNvSpPr/>
          <p:nvPr/>
        </p:nvSpPr>
        <p:spPr>
          <a:xfrm>
            <a:off x="4815" y="3714728"/>
            <a:ext cx="6304784" cy="3143272"/>
          </a:xfrm>
          <a:prstGeom prst="rect">
            <a:avLst/>
          </a:prstGeo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P(x)=2x+18/x</a:t>
            </a:r>
          </a:p>
          <a:p>
            <a:pPr algn="ctr"/>
            <a:r>
              <a:rPr lang="en-US" dirty="0" smtClean="0"/>
              <a:t>P’(x)=2-18/</a:t>
            </a:r>
            <a:r>
              <a:rPr lang="en-US" dirty="0"/>
              <a:t> X</a:t>
            </a:r>
            <a:r>
              <a:rPr lang="en-US" baseline="30000" dirty="0"/>
              <a:t>2</a:t>
            </a:r>
            <a:r>
              <a:rPr lang="en-US" dirty="0"/>
              <a:t> </a:t>
            </a:r>
            <a:r>
              <a:rPr lang="ru-RU" dirty="0" smtClean="0"/>
              <a:t>на </a:t>
            </a:r>
            <a:r>
              <a:rPr lang="en-US" dirty="0" smtClean="0"/>
              <a:t>[1;9]</a:t>
            </a:r>
          </a:p>
          <a:p>
            <a:pPr algn="ctr"/>
            <a:r>
              <a:rPr lang="en-US" dirty="0" smtClean="0"/>
              <a:t>2-18/ X</a:t>
            </a:r>
            <a:r>
              <a:rPr lang="en-US" baseline="30000" dirty="0" smtClean="0"/>
              <a:t>2 </a:t>
            </a:r>
            <a:r>
              <a:rPr lang="en-US" dirty="0" smtClean="0"/>
              <a:t>=0     x</a:t>
            </a:r>
            <a:r>
              <a:rPr lang="ru-RU" dirty="0"/>
              <a:t> </a:t>
            </a:r>
            <a:r>
              <a:rPr lang="ru-RU" dirty="0" smtClean="0"/>
              <a:t>не равно </a:t>
            </a:r>
            <a:r>
              <a:rPr lang="en-US" dirty="0" smtClean="0"/>
              <a:t>0 </a:t>
            </a:r>
          </a:p>
          <a:p>
            <a:pPr algn="ctr"/>
            <a:r>
              <a:rPr lang="en-US" dirty="0" smtClean="0"/>
              <a:t>2X</a:t>
            </a:r>
            <a:r>
              <a:rPr lang="en-US" baseline="30000" dirty="0" smtClean="0"/>
              <a:t>2</a:t>
            </a:r>
            <a:r>
              <a:rPr lang="en-US" dirty="0" smtClean="0"/>
              <a:t>-18=0 </a:t>
            </a:r>
          </a:p>
          <a:p>
            <a:pPr algn="ctr"/>
            <a:r>
              <a:rPr lang="en-US" dirty="0" smtClean="0"/>
              <a:t>X</a:t>
            </a:r>
            <a:r>
              <a:rPr lang="en-US" baseline="30000" dirty="0" smtClean="0"/>
              <a:t>2</a:t>
            </a:r>
            <a:r>
              <a:rPr lang="en-US" dirty="0" smtClean="0"/>
              <a:t>=9</a:t>
            </a:r>
          </a:p>
          <a:p>
            <a:pPr algn="ctr"/>
            <a:r>
              <a:rPr lang="en-US" dirty="0" smtClean="0"/>
              <a:t>X=3</a:t>
            </a:r>
          </a:p>
          <a:p>
            <a:pPr algn="ctr"/>
            <a:r>
              <a:rPr lang="en-US" dirty="0" smtClean="0"/>
              <a:t>P(1)=2+18=20</a:t>
            </a:r>
          </a:p>
          <a:p>
            <a:pPr algn="ctr"/>
            <a:r>
              <a:rPr lang="en-US" dirty="0" smtClean="0"/>
              <a:t>P(9)=18+2=20</a:t>
            </a:r>
          </a:p>
          <a:p>
            <a:pPr algn="ctr"/>
            <a:r>
              <a:rPr lang="en-US" dirty="0" smtClean="0"/>
              <a:t>P(3)=6+6=12</a:t>
            </a:r>
          </a:p>
          <a:p>
            <a:pPr algn="ctr"/>
            <a:r>
              <a:rPr lang="en-US" dirty="0" smtClean="0"/>
              <a:t>Min P(3)=12m</a:t>
            </a:r>
          </a:p>
          <a:p>
            <a:pPr algn="ctr"/>
            <a:r>
              <a:rPr lang="en-US" baseline="30000" dirty="0" smtClean="0"/>
              <a:t> </a:t>
            </a:r>
            <a:endParaRPr lang="ru-RU" dirty="0"/>
          </a:p>
        </p:txBody>
      </p:sp>
      <p:sp>
        <p:nvSpPr>
          <p:cNvPr id="5" name="Прямоугольник 4"/>
          <p:cNvSpPr/>
          <p:nvPr/>
        </p:nvSpPr>
        <p:spPr>
          <a:xfrm>
            <a:off x="5364088" y="548680"/>
            <a:ext cx="2808312" cy="864096"/>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6" name="TextBox 5"/>
          <p:cNvSpPr txBox="1"/>
          <p:nvPr/>
        </p:nvSpPr>
        <p:spPr>
          <a:xfrm>
            <a:off x="6147927" y="719118"/>
            <a:ext cx="1960068" cy="523220"/>
          </a:xfrm>
          <a:prstGeom prst="rect">
            <a:avLst/>
          </a:prstGeom>
          <a:noFill/>
        </p:spPr>
        <p:txBody>
          <a:bodyPr wrap="square" rtlCol="0">
            <a:spAutoFit/>
          </a:bodyPr>
          <a:lstStyle/>
          <a:p>
            <a:r>
              <a:rPr lang="en-US" sz="2800" dirty="0">
                <a:solidFill>
                  <a:srgbClr val="FFFF00"/>
                </a:solidFill>
              </a:rPr>
              <a:t>S=9m</a:t>
            </a:r>
            <a:r>
              <a:rPr lang="ru-RU" sz="2800" baseline="30000" dirty="0">
                <a:solidFill>
                  <a:srgbClr val="FFFF00"/>
                </a:solidFill>
              </a:rPr>
              <a:t>2</a:t>
            </a:r>
            <a:endParaRPr lang="ru-RU" sz="2800" dirty="0">
              <a:solidFill>
                <a:srgbClr val="FFFF00"/>
              </a:solidFill>
            </a:endParaRPr>
          </a:p>
        </p:txBody>
      </p:sp>
      <p:pic>
        <p:nvPicPr>
          <p:cNvPr id="6148" name="Picture 4" descr="C:\Documents and Settings\лилия\Рабочий стол\08.jpg"/>
          <p:cNvPicPr>
            <a:picLocks noChangeAspect="1" noChangeArrowheads="1"/>
          </p:cNvPicPr>
          <p:nvPr/>
        </p:nvPicPr>
        <p:blipFill>
          <a:blip r:embed="rId2" cstate="print"/>
          <a:srcRect/>
          <a:stretch>
            <a:fillRect/>
          </a:stretch>
        </p:blipFill>
        <p:spPr bwMode="auto">
          <a:xfrm>
            <a:off x="6429388" y="4509009"/>
            <a:ext cx="2720976" cy="2349015"/>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2" name="TextBox 1"/>
          <p:cNvSpPr txBox="1"/>
          <p:nvPr/>
        </p:nvSpPr>
        <p:spPr>
          <a:xfrm>
            <a:off x="500034" y="285728"/>
            <a:ext cx="8001056" cy="1969770"/>
          </a:xfrm>
          <a:prstGeom prst="rect">
            <a:avLst/>
          </a:prstGeom>
          <a:solidFill>
            <a:schemeClr val="tx2">
              <a:lumMod val="60000"/>
              <a:lumOff val="40000"/>
            </a:schemeClr>
          </a:solidFill>
          <a:effectLst>
            <a:outerShdw blurRad="50800" dist="38100" dir="13500000" algn="br" rotWithShape="0">
              <a:prstClr val="black">
                <a:alpha val="40000"/>
              </a:prstClr>
            </a:outerShdw>
          </a:effectLst>
          <a:scene3d>
            <a:camera prst="orthographicFront"/>
            <a:lightRig rig="threePt" dir="t"/>
          </a:scene3d>
          <a:sp3d>
            <a:bevelT/>
          </a:sp3d>
        </p:spPr>
        <p:txBody>
          <a:bodyPr wrap="square" rtlCol="0">
            <a:spAutoFit/>
          </a:bodyPr>
          <a:lstStyle/>
          <a:p>
            <a:pPr algn="just"/>
            <a:r>
              <a:rPr lang="ru-RU" sz="2400" dirty="0" smtClean="0"/>
              <a:t> </a:t>
            </a:r>
            <a:endParaRPr lang="ru-RU" sz="2400" dirty="0" smtClean="0">
              <a:solidFill>
                <a:schemeClr val="bg1"/>
              </a:solidFill>
            </a:endParaRPr>
          </a:p>
          <a:p>
            <a:pPr algn="just"/>
            <a:r>
              <a:rPr lang="ru-RU" sz="3200" dirty="0" smtClean="0">
                <a:solidFill>
                  <a:schemeClr val="bg1"/>
                </a:solidFill>
                <a:effectLst>
                  <a:outerShdw blurRad="38100" dist="38100" dir="2700000" algn="tl">
                    <a:srgbClr val="000000">
                      <a:alpha val="43137"/>
                    </a:srgbClr>
                  </a:outerShdw>
                </a:effectLst>
              </a:rPr>
              <a:t>Молодые инженеры </a:t>
            </a:r>
            <a:r>
              <a:rPr lang="ru-RU" sz="2400" dirty="0" smtClean="0">
                <a:solidFill>
                  <a:schemeClr val="bg1"/>
                </a:solidFill>
                <a:effectLst>
                  <a:outerShdw blurRad="38100" dist="38100" dir="2700000" algn="tl">
                    <a:srgbClr val="000000">
                      <a:alpha val="43137"/>
                    </a:srgbClr>
                  </a:outerShdw>
                </a:effectLst>
              </a:rPr>
              <a:t>– конструкторы работают над созданием моделей новых автомобилей, усовершенствуют двигатели, проверяют скорость на различных дорогах.</a:t>
            </a:r>
          </a:p>
          <a:p>
            <a:endParaRPr lang="ru-RU" dirty="0"/>
          </a:p>
        </p:txBody>
      </p:sp>
      <p:pic>
        <p:nvPicPr>
          <p:cNvPr id="7170" name="Picture 2" descr="C:\Documents and Settings\лилия\Рабочий стол\IMG_0707.JPG"/>
          <p:cNvPicPr>
            <a:picLocks noChangeAspect="1" noChangeArrowheads="1"/>
          </p:cNvPicPr>
          <p:nvPr/>
        </p:nvPicPr>
        <p:blipFill>
          <a:blip r:embed="rId2" cstate="print"/>
          <a:srcRect/>
          <a:stretch>
            <a:fillRect/>
          </a:stretch>
        </p:blipFill>
        <p:spPr bwMode="auto">
          <a:xfrm>
            <a:off x="0" y="2285992"/>
            <a:ext cx="2643174" cy="1982267"/>
          </a:xfrm>
          <a:prstGeom prst="rect">
            <a:avLst/>
          </a:prstGeom>
          <a:noFill/>
        </p:spPr>
      </p:pic>
      <p:pic>
        <p:nvPicPr>
          <p:cNvPr id="7171" name="Picture 3" descr="C:\Documents and Settings\лилия\Рабочий стол\IMG_0434.JPG"/>
          <p:cNvPicPr>
            <a:picLocks noChangeAspect="1" noChangeArrowheads="1"/>
          </p:cNvPicPr>
          <p:nvPr/>
        </p:nvPicPr>
        <p:blipFill>
          <a:blip r:embed="rId3" cstate="print"/>
          <a:srcRect/>
          <a:stretch>
            <a:fillRect/>
          </a:stretch>
        </p:blipFill>
        <p:spPr bwMode="auto">
          <a:xfrm>
            <a:off x="5214910" y="2428868"/>
            <a:ext cx="3929090" cy="2946649"/>
          </a:xfrm>
          <a:prstGeom prst="rect">
            <a:avLst/>
          </a:prstGeom>
          <a:noFill/>
        </p:spPr>
      </p:pic>
      <p:pic>
        <p:nvPicPr>
          <p:cNvPr id="7172" name="Picture 4" descr="C:\Documents and Settings\лилия\Рабочий стол\IMG_0378.JPG"/>
          <p:cNvPicPr>
            <a:picLocks noChangeAspect="1" noChangeArrowheads="1"/>
          </p:cNvPicPr>
          <p:nvPr/>
        </p:nvPicPr>
        <p:blipFill>
          <a:blip r:embed="rId4" cstate="print"/>
          <a:srcRect/>
          <a:stretch>
            <a:fillRect/>
          </a:stretch>
        </p:blipFill>
        <p:spPr bwMode="auto">
          <a:xfrm>
            <a:off x="1928794" y="4125652"/>
            <a:ext cx="3643338" cy="273234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TotalTime>
  <Words>1118</Words>
  <Application>Microsoft Office PowerPoint</Application>
  <PresentationFormat>Экран (4:3)</PresentationFormat>
  <Paragraphs>117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План занятия: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Занятие - деловая игра</dc:title>
  <dc:creator>лилия</dc:creator>
  <cp:lastModifiedBy>лилия</cp:lastModifiedBy>
  <cp:revision>83</cp:revision>
  <dcterms:created xsi:type="dcterms:W3CDTF">2012-01-31T07:40:43Z</dcterms:created>
  <dcterms:modified xsi:type="dcterms:W3CDTF">2012-02-13T05:53:24Z</dcterms:modified>
</cp:coreProperties>
</file>