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90" r:id="rId4"/>
    <p:sldId id="278" r:id="rId5"/>
    <p:sldId id="291" r:id="rId6"/>
    <p:sldId id="292" r:id="rId7"/>
    <p:sldId id="286" r:id="rId8"/>
    <p:sldId id="293" r:id="rId9"/>
    <p:sldId id="294" r:id="rId10"/>
    <p:sldId id="295" r:id="rId11"/>
    <p:sldId id="296" r:id="rId12"/>
    <p:sldId id="297" r:id="rId13"/>
    <p:sldId id="298" r:id="rId14"/>
    <p:sldId id="270" r:id="rId15"/>
    <p:sldId id="280" r:id="rId16"/>
    <p:sldId id="28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800000"/>
    <a:srgbClr val="0000FF"/>
    <a:srgbClr val="007033"/>
    <a:srgbClr val="CC0066"/>
    <a:srgbClr val="9933FF"/>
    <a:srgbClr val="FFFF99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1" autoAdjust="0"/>
    <p:restoredTop sz="94660"/>
  </p:normalViewPr>
  <p:slideViewPr>
    <p:cSldViewPr>
      <p:cViewPr varScale="1">
        <p:scale>
          <a:sx n="74" d="100"/>
          <a:sy n="74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D3ADC-F800-4411-ADD4-998F6E7E87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10D39-FD0B-4949-B3A2-D2E970CCF3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81191-2ED1-4720-BC5B-90CA714B24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F37A802-4C45-4BC1-BFCC-F3AD8FE773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5E9B4D7-E2B9-457B-BFFC-D36655A086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AB5F5-B53A-4DE7-8926-93E42BD383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BAC50-C891-4D96-88F3-74940EEBAC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5A6C03-6676-4C1E-BE5B-F42BCF1C12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2D022-0F52-4EC3-9C93-4FCDF46346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E42E4-14F1-41A2-9E59-3C4D3F6933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E2F3C-59D1-4C7A-92DD-E27D145D34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BDBA7-7EE2-4CF8-AA12-FF10F97B09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9F782-4BE4-4C39-A472-1216112B8F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827992-C982-41C3-9EE3-610B34AD3DF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0" name="Picture 62" descr="растворение марганцов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116013" y="1052513"/>
            <a:ext cx="7056437" cy="3816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Bookman Old Style" pitchFamily="18" charset="0"/>
              </a:rPr>
              <a:t>Кислоты, основания, </a:t>
            </a:r>
            <a:r>
              <a:rPr lang="ru-RU" sz="3600" b="1" i="1" dirty="0" smtClean="0">
                <a:solidFill>
                  <a:srgbClr val="FF0000"/>
                </a:solidFill>
                <a:latin typeface="Bookman Old Style" pitchFamily="18" charset="0"/>
              </a:rPr>
              <a:t>соли</a:t>
            </a:r>
            <a:endParaRPr lang="en-US" sz="3600" b="1" i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ru-RU" sz="3600" b="1" i="1" dirty="0">
                <a:solidFill>
                  <a:srgbClr val="FF0000"/>
                </a:solidFill>
                <a:latin typeface="Bookman Old Style" pitchFamily="18" charset="0"/>
              </a:rPr>
              <a:t>в свете </a:t>
            </a:r>
            <a:endParaRPr lang="en-US" sz="3600" b="1" i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Bookman Old Style" pitchFamily="18" charset="0"/>
              </a:rPr>
              <a:t>электролитической диссоциации</a:t>
            </a:r>
            <a:r>
              <a:rPr lang="ru-RU" sz="3600" b="1" i="1" dirty="0">
                <a:solidFill>
                  <a:srgbClr val="FF0000"/>
                </a:solidFill>
                <a:latin typeface="Bookman Old Style" pitchFamily="18" charset="0"/>
              </a:rPr>
              <a:t>.</a:t>
            </a:r>
            <a:endParaRPr lang="ru-RU" sz="3600" b="1" i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нутый угол 24"/>
          <p:cNvSpPr/>
          <p:nvPr/>
        </p:nvSpPr>
        <p:spPr>
          <a:xfrm>
            <a:off x="571472" y="2000240"/>
            <a:ext cx="8286808" cy="4572032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85720" y="285728"/>
            <a:ext cx="85725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800000"/>
                </a:solidFill>
                <a:latin typeface="Bookman Old Style" pitchFamily="18" charset="0"/>
              </a:rPr>
              <a:t>Упр. №3. «Накормите лягушку».</a:t>
            </a:r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 Какие «комары» будут «съедены» каждой из «лягушек»? Составьте уравнения реакций в молекулярном и ионном виде.</a:t>
            </a:r>
          </a:p>
        </p:txBody>
      </p:sp>
      <p:grpSp>
        <p:nvGrpSpPr>
          <p:cNvPr id="111618" name="Group 2"/>
          <p:cNvGrpSpPr>
            <a:grpSpLocks/>
          </p:cNvGrpSpPr>
          <p:nvPr/>
        </p:nvGrpSpPr>
        <p:grpSpPr bwMode="auto">
          <a:xfrm>
            <a:off x="1219200" y="2500306"/>
            <a:ext cx="7210045" cy="3429023"/>
            <a:chOff x="1920" y="4552"/>
            <a:chExt cx="7743" cy="3473"/>
          </a:xfrm>
        </p:grpSpPr>
        <p:grpSp>
          <p:nvGrpSpPr>
            <p:cNvPr id="111619" name="Group 3"/>
            <p:cNvGrpSpPr>
              <a:grpSpLocks/>
            </p:cNvGrpSpPr>
            <p:nvPr/>
          </p:nvGrpSpPr>
          <p:grpSpPr bwMode="auto">
            <a:xfrm>
              <a:off x="2775" y="6420"/>
              <a:ext cx="1905" cy="1605"/>
              <a:chOff x="2610" y="6456"/>
              <a:chExt cx="1905" cy="1605"/>
            </a:xfrm>
          </p:grpSpPr>
          <p:sp>
            <p:nvSpPr>
              <p:cNvPr id="111620" name="Rectangle 4" descr="1_227_"/>
              <p:cNvSpPr>
                <a:spLocks noChangeArrowheads="1"/>
              </p:cNvSpPr>
              <p:nvPr/>
            </p:nvSpPr>
            <p:spPr bwMode="auto">
              <a:xfrm>
                <a:off x="2610" y="6456"/>
                <a:ext cx="1905" cy="1605"/>
              </a:xfrm>
              <a:prstGeom prst="rect">
                <a:avLst/>
              </a:prstGeom>
              <a:blipFill dpi="0" rotWithShape="0">
                <a:blip r:embed="rId2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621" name="Text Box 5"/>
              <p:cNvSpPr txBox="1">
                <a:spLocks noChangeArrowheads="1"/>
              </p:cNvSpPr>
              <p:nvPr/>
            </p:nvSpPr>
            <p:spPr bwMode="auto">
              <a:xfrm>
                <a:off x="3001" y="7161"/>
                <a:ext cx="1050" cy="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rgbClr val="007033"/>
                    </a:solidFill>
                    <a:effectLst/>
                    <a:latin typeface="Calibri" pitchFamily="34" charset="0"/>
                  </a:rPr>
                  <a:t>NaOH</a:t>
                </a:r>
                <a:endPara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7033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11622" name="Group 6"/>
            <p:cNvGrpSpPr>
              <a:grpSpLocks/>
            </p:cNvGrpSpPr>
            <p:nvPr/>
          </p:nvGrpSpPr>
          <p:grpSpPr bwMode="auto">
            <a:xfrm>
              <a:off x="6240" y="6420"/>
              <a:ext cx="1935" cy="1605"/>
              <a:chOff x="7815" y="6426"/>
              <a:chExt cx="1935" cy="1605"/>
            </a:xfrm>
          </p:grpSpPr>
          <p:sp>
            <p:nvSpPr>
              <p:cNvPr id="111623" name="Rectangle 7" descr="1_227_"/>
              <p:cNvSpPr>
                <a:spLocks noChangeArrowheads="1"/>
              </p:cNvSpPr>
              <p:nvPr/>
            </p:nvSpPr>
            <p:spPr bwMode="auto">
              <a:xfrm flipH="1">
                <a:off x="7815" y="6426"/>
                <a:ext cx="1935" cy="1605"/>
              </a:xfrm>
              <a:prstGeom prst="rect">
                <a:avLst/>
              </a:prstGeom>
              <a:blipFill dpi="0" rotWithShape="0">
                <a:blip r:embed="rId2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624" name="Text Box 8"/>
              <p:cNvSpPr txBox="1">
                <a:spLocks noChangeArrowheads="1"/>
              </p:cNvSpPr>
              <p:nvPr/>
            </p:nvSpPr>
            <p:spPr bwMode="auto">
              <a:xfrm>
                <a:off x="8093" y="7101"/>
                <a:ext cx="1230" cy="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rgbClr val="007033"/>
                    </a:solidFill>
                    <a:effectLst/>
                    <a:latin typeface="Calibri" pitchFamily="34" charset="0"/>
                  </a:rPr>
                  <a:t>Fe(OH)</a:t>
                </a:r>
                <a:r>
                  <a:rPr kumimoji="0" lang="en-US" b="1" i="0" u="none" strike="noStrike" cap="none" normalizeH="0" baseline="-25000" dirty="0" smtClean="0">
                    <a:ln>
                      <a:noFill/>
                    </a:ln>
                    <a:solidFill>
                      <a:srgbClr val="007033"/>
                    </a:solidFill>
                    <a:effectLst/>
                    <a:latin typeface="Calibri" pitchFamily="34" charset="0"/>
                  </a:rPr>
                  <a:t>3</a:t>
                </a:r>
                <a:endPara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007033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11625" name="Group 9"/>
            <p:cNvGrpSpPr>
              <a:grpSpLocks/>
            </p:cNvGrpSpPr>
            <p:nvPr/>
          </p:nvGrpSpPr>
          <p:grpSpPr bwMode="auto">
            <a:xfrm>
              <a:off x="1920" y="4552"/>
              <a:ext cx="1605" cy="1170"/>
              <a:chOff x="1245" y="4695"/>
              <a:chExt cx="1605" cy="1170"/>
            </a:xfrm>
          </p:grpSpPr>
          <p:sp>
            <p:nvSpPr>
              <p:cNvPr id="111626" name="Rectangle 10" descr="mosquito"/>
              <p:cNvSpPr>
                <a:spLocks noChangeArrowheads="1"/>
              </p:cNvSpPr>
              <p:nvPr/>
            </p:nvSpPr>
            <p:spPr bwMode="auto">
              <a:xfrm>
                <a:off x="1245" y="4695"/>
                <a:ext cx="1290" cy="1170"/>
              </a:xfrm>
              <a:prstGeom prst="rect">
                <a:avLst/>
              </a:prstGeom>
              <a:blipFill dpi="0" rotWithShape="0">
                <a:blip r:embed="rId3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627" name="Text Box 11"/>
              <p:cNvSpPr txBox="1">
                <a:spLocks noChangeArrowheads="1"/>
              </p:cNvSpPr>
              <p:nvPr/>
            </p:nvSpPr>
            <p:spPr bwMode="auto">
              <a:xfrm>
                <a:off x="1800" y="4897"/>
                <a:ext cx="1050" cy="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HCl</a:t>
                </a:r>
                <a:endPara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11628" name="Group 12"/>
            <p:cNvGrpSpPr>
              <a:grpSpLocks/>
            </p:cNvGrpSpPr>
            <p:nvPr/>
          </p:nvGrpSpPr>
          <p:grpSpPr bwMode="auto">
            <a:xfrm>
              <a:off x="3525" y="5032"/>
              <a:ext cx="1590" cy="1170"/>
              <a:chOff x="3090" y="4695"/>
              <a:chExt cx="1590" cy="1170"/>
            </a:xfrm>
          </p:grpSpPr>
          <p:sp>
            <p:nvSpPr>
              <p:cNvPr id="111629" name="Rectangle 13" descr="mosquito"/>
              <p:cNvSpPr>
                <a:spLocks noChangeArrowheads="1"/>
              </p:cNvSpPr>
              <p:nvPr/>
            </p:nvSpPr>
            <p:spPr bwMode="auto">
              <a:xfrm>
                <a:off x="3090" y="4695"/>
                <a:ext cx="1245" cy="1170"/>
              </a:xfrm>
              <a:prstGeom prst="rect">
                <a:avLst/>
              </a:prstGeom>
              <a:blipFill dpi="0" rotWithShape="0">
                <a:blip r:embed="rId3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630" name="Text Box 14"/>
              <p:cNvSpPr txBox="1">
                <a:spLocks noChangeArrowheads="1"/>
              </p:cNvSpPr>
              <p:nvPr/>
            </p:nvSpPr>
            <p:spPr bwMode="auto">
              <a:xfrm>
                <a:off x="3630" y="4912"/>
                <a:ext cx="1050" cy="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CO</a:t>
                </a:r>
                <a:r>
                  <a:rPr kumimoji="0" lang="en-US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2</a:t>
                </a:r>
                <a:endPara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11631" name="Group 15"/>
            <p:cNvGrpSpPr>
              <a:grpSpLocks/>
            </p:cNvGrpSpPr>
            <p:nvPr/>
          </p:nvGrpSpPr>
          <p:grpSpPr bwMode="auto">
            <a:xfrm>
              <a:off x="4995" y="4552"/>
              <a:ext cx="1576" cy="1170"/>
              <a:chOff x="5265" y="4717"/>
              <a:chExt cx="1576" cy="1170"/>
            </a:xfrm>
          </p:grpSpPr>
          <p:sp>
            <p:nvSpPr>
              <p:cNvPr id="111632" name="Rectangle 16" descr="mosquito"/>
              <p:cNvSpPr>
                <a:spLocks noChangeArrowheads="1"/>
              </p:cNvSpPr>
              <p:nvPr/>
            </p:nvSpPr>
            <p:spPr bwMode="auto">
              <a:xfrm>
                <a:off x="5265" y="4717"/>
                <a:ext cx="1245" cy="1170"/>
              </a:xfrm>
              <a:prstGeom prst="rect">
                <a:avLst/>
              </a:prstGeom>
              <a:blipFill dpi="0" rotWithShape="0">
                <a:blip r:embed="rId3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633" name="Text Box 17"/>
              <p:cNvSpPr txBox="1">
                <a:spLocks noChangeArrowheads="1"/>
              </p:cNvSpPr>
              <p:nvPr/>
            </p:nvSpPr>
            <p:spPr bwMode="auto">
              <a:xfrm>
                <a:off x="5791" y="4912"/>
                <a:ext cx="1050" cy="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AlCl</a:t>
                </a:r>
                <a:r>
                  <a:rPr kumimoji="0" lang="en-US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3</a:t>
                </a:r>
                <a:endPara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11634" name="Group 18"/>
            <p:cNvGrpSpPr>
              <a:grpSpLocks/>
            </p:cNvGrpSpPr>
            <p:nvPr/>
          </p:nvGrpSpPr>
          <p:grpSpPr bwMode="auto">
            <a:xfrm>
              <a:off x="8010" y="4657"/>
              <a:ext cx="1653" cy="1170"/>
              <a:chOff x="7020" y="4665"/>
              <a:chExt cx="1653" cy="1170"/>
            </a:xfrm>
          </p:grpSpPr>
          <p:sp>
            <p:nvSpPr>
              <p:cNvPr id="111635" name="Rectangle 19" descr="mosquito"/>
              <p:cNvSpPr>
                <a:spLocks noChangeArrowheads="1"/>
              </p:cNvSpPr>
              <p:nvPr/>
            </p:nvSpPr>
            <p:spPr bwMode="auto">
              <a:xfrm>
                <a:off x="7020" y="4665"/>
                <a:ext cx="1320" cy="1170"/>
              </a:xfrm>
              <a:prstGeom prst="rect">
                <a:avLst/>
              </a:prstGeom>
              <a:blipFill dpi="0" rotWithShape="0">
                <a:blip r:embed="rId3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636" name="Text Box 20"/>
              <p:cNvSpPr txBox="1">
                <a:spLocks noChangeArrowheads="1"/>
              </p:cNvSpPr>
              <p:nvPr/>
            </p:nvSpPr>
            <p:spPr bwMode="auto">
              <a:xfrm>
                <a:off x="7623" y="4852"/>
                <a:ext cx="1050" cy="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CuSO</a:t>
                </a:r>
                <a:r>
                  <a:rPr kumimoji="0" lang="en-US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4</a:t>
                </a:r>
                <a:endPara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11637" name="Group 21"/>
            <p:cNvGrpSpPr>
              <a:grpSpLocks/>
            </p:cNvGrpSpPr>
            <p:nvPr/>
          </p:nvGrpSpPr>
          <p:grpSpPr bwMode="auto">
            <a:xfrm>
              <a:off x="6495" y="4950"/>
              <a:ext cx="1533" cy="1170"/>
              <a:chOff x="8790" y="4665"/>
              <a:chExt cx="1533" cy="1170"/>
            </a:xfrm>
          </p:grpSpPr>
          <p:sp>
            <p:nvSpPr>
              <p:cNvPr id="111638" name="Rectangle 22" descr="mosquito"/>
              <p:cNvSpPr>
                <a:spLocks noChangeArrowheads="1"/>
              </p:cNvSpPr>
              <p:nvPr/>
            </p:nvSpPr>
            <p:spPr bwMode="auto">
              <a:xfrm>
                <a:off x="8790" y="4665"/>
                <a:ext cx="1305" cy="1170"/>
              </a:xfrm>
              <a:prstGeom prst="rect">
                <a:avLst/>
              </a:prstGeom>
              <a:blipFill dpi="0" rotWithShape="0">
                <a:blip r:embed="rId3" cstate="print"/>
                <a:srcRect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639" name="Text Box 23"/>
              <p:cNvSpPr txBox="1">
                <a:spLocks noChangeArrowheads="1"/>
              </p:cNvSpPr>
              <p:nvPr/>
            </p:nvSpPr>
            <p:spPr bwMode="auto">
              <a:xfrm>
                <a:off x="9273" y="4912"/>
                <a:ext cx="1050" cy="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K</a:t>
                </a:r>
                <a:r>
                  <a:rPr kumimoji="0" lang="en-US" b="1" i="0" u="none" strike="noStrike" cap="none" normalizeH="0" baseline="-2500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2</a:t>
                </a:r>
                <a:r>
                  <a:rPr kumimoji="0" lang="en-US" b="1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CO</a:t>
                </a:r>
                <a:r>
                  <a:rPr kumimoji="0" lang="en-US" b="1" i="0" u="none" strike="noStrike" cap="none" normalizeH="0" baseline="-2500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</a:rPr>
                  <a:t>3</a:t>
                </a:r>
                <a:endParaRPr kumimoji="0" lang="ru-RU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1"/>
          <p:cNvSpPr>
            <a:spLocks noChangeArrowheads="1"/>
          </p:cNvSpPr>
          <p:nvPr/>
        </p:nvSpPr>
        <p:spPr bwMode="auto">
          <a:xfrm>
            <a:off x="785786" y="690635"/>
            <a:ext cx="764386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— Сформулируете определение солей с точки зрения ТЭД.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Bookman Old Style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— Как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диссоциируют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 средние (кислые, основные) соли?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Bookman Old Style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Составьте  уравнения диссоциации солей: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Bookman Old Style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MgCl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 ↔ 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Bookman Old Style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Fe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(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SO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)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 ↔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Bookman Old Style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Блок-схема: документ 16"/>
          <p:cNvSpPr/>
          <p:nvPr/>
        </p:nvSpPr>
        <p:spPr>
          <a:xfrm>
            <a:off x="500034" y="2000240"/>
            <a:ext cx="8072494" cy="4000528"/>
          </a:xfrm>
          <a:prstGeom prst="flowChart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28596" y="285728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800000"/>
                </a:solidFill>
                <a:latin typeface="Bookman Old Style" pitchFamily="18" charset="0"/>
              </a:rPr>
              <a:t>Упр. № 4.</a:t>
            </a:r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 </a:t>
            </a:r>
            <a:r>
              <a:rPr lang="ru-RU" sz="2400" b="1" u="sng" dirty="0">
                <a:solidFill>
                  <a:srgbClr val="800000"/>
                </a:solidFill>
                <a:latin typeface="Bookman Old Style" pitchFamily="18" charset="0"/>
              </a:rPr>
              <a:t>«Химический  баскетбол».</a:t>
            </a:r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  Сколько мячей попадёт в корзину? Составьте уравнения реакций.</a:t>
            </a:r>
          </a:p>
        </p:txBody>
      </p:sp>
      <p:grpSp>
        <p:nvGrpSpPr>
          <p:cNvPr id="113666" name="Group 2"/>
          <p:cNvGrpSpPr>
            <a:grpSpLocks/>
          </p:cNvGrpSpPr>
          <p:nvPr/>
        </p:nvGrpSpPr>
        <p:grpSpPr bwMode="auto">
          <a:xfrm>
            <a:off x="642910" y="2143116"/>
            <a:ext cx="8501090" cy="2857520"/>
            <a:chOff x="960" y="1605"/>
            <a:chExt cx="8243" cy="2445"/>
          </a:xfrm>
        </p:grpSpPr>
        <p:sp>
          <p:nvSpPr>
            <p:cNvPr id="113667" name="Rectangle 3" descr="item_5039"/>
            <p:cNvSpPr>
              <a:spLocks noChangeArrowheads="1"/>
            </p:cNvSpPr>
            <p:nvPr/>
          </p:nvSpPr>
          <p:spPr bwMode="auto">
            <a:xfrm>
              <a:off x="960" y="1605"/>
              <a:ext cx="2745" cy="2445"/>
            </a:xfrm>
            <a:prstGeom prst="rect">
              <a:avLst/>
            </a:prstGeom>
            <a:blipFill dpi="0" rotWithShape="0">
              <a:blip r:embed="rId2" cstate="print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13668" name="Group 4"/>
            <p:cNvGrpSpPr>
              <a:grpSpLocks/>
            </p:cNvGrpSpPr>
            <p:nvPr/>
          </p:nvGrpSpPr>
          <p:grpSpPr bwMode="auto">
            <a:xfrm>
              <a:off x="2339" y="1830"/>
              <a:ext cx="6131" cy="1905"/>
              <a:chOff x="2339" y="3345"/>
              <a:chExt cx="6131" cy="1905"/>
            </a:xfrm>
          </p:grpSpPr>
          <p:sp>
            <p:nvSpPr>
              <p:cNvPr id="113669" name="Text Box 5"/>
              <p:cNvSpPr txBox="1">
                <a:spLocks noChangeArrowheads="1"/>
              </p:cNvSpPr>
              <p:nvPr/>
            </p:nvSpPr>
            <p:spPr bwMode="auto">
              <a:xfrm>
                <a:off x="2339" y="4077"/>
                <a:ext cx="1560" cy="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Li</a:t>
                </a: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ОН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13670" name="Oval 6"/>
              <p:cNvSpPr>
                <a:spLocks noChangeArrowheads="1"/>
              </p:cNvSpPr>
              <p:nvPr/>
            </p:nvSpPr>
            <p:spPr bwMode="auto">
              <a:xfrm>
                <a:off x="5100" y="3345"/>
                <a:ext cx="930" cy="8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671" name="Oval 7"/>
              <p:cNvSpPr>
                <a:spLocks noChangeArrowheads="1"/>
              </p:cNvSpPr>
              <p:nvPr/>
            </p:nvSpPr>
            <p:spPr bwMode="auto">
              <a:xfrm>
                <a:off x="4650" y="4380"/>
                <a:ext cx="930" cy="8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672" name="Oval 8"/>
              <p:cNvSpPr>
                <a:spLocks noChangeArrowheads="1"/>
              </p:cNvSpPr>
              <p:nvPr/>
            </p:nvSpPr>
            <p:spPr bwMode="auto">
              <a:xfrm>
                <a:off x="6960" y="3345"/>
                <a:ext cx="930" cy="8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673" name="Oval 9"/>
              <p:cNvSpPr>
                <a:spLocks noChangeArrowheads="1"/>
              </p:cNvSpPr>
              <p:nvPr/>
            </p:nvSpPr>
            <p:spPr bwMode="auto">
              <a:xfrm>
                <a:off x="6105" y="3990"/>
                <a:ext cx="930" cy="8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674" name="Oval 10"/>
              <p:cNvSpPr>
                <a:spLocks noChangeArrowheads="1"/>
              </p:cNvSpPr>
              <p:nvPr/>
            </p:nvSpPr>
            <p:spPr bwMode="auto">
              <a:xfrm>
                <a:off x="7500" y="4380"/>
                <a:ext cx="930" cy="8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675" name="Text Box 11"/>
              <p:cNvSpPr txBox="1">
                <a:spLocks noChangeArrowheads="1"/>
              </p:cNvSpPr>
              <p:nvPr/>
            </p:nvSpPr>
            <p:spPr bwMode="auto">
              <a:xfrm>
                <a:off x="4776" y="4620"/>
                <a:ext cx="1560" cy="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КОН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13676" name="Text Box 12"/>
              <p:cNvSpPr txBox="1">
                <a:spLocks noChangeArrowheads="1"/>
              </p:cNvSpPr>
              <p:nvPr/>
            </p:nvSpPr>
            <p:spPr bwMode="auto">
              <a:xfrm>
                <a:off x="5166" y="3548"/>
                <a:ext cx="1170" cy="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H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2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SO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4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13677" name="Text Box 13"/>
              <p:cNvSpPr txBox="1">
                <a:spLocks noChangeArrowheads="1"/>
              </p:cNvSpPr>
              <p:nvPr/>
            </p:nvSpPr>
            <p:spPr bwMode="auto">
              <a:xfrm>
                <a:off x="6210" y="4260"/>
                <a:ext cx="1560" cy="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К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2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SO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4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13678" name="Text Box 14"/>
              <p:cNvSpPr txBox="1">
                <a:spLocks noChangeArrowheads="1"/>
              </p:cNvSpPr>
              <p:nvPr/>
            </p:nvSpPr>
            <p:spPr bwMode="auto">
              <a:xfrm>
                <a:off x="6910" y="3588"/>
                <a:ext cx="1560" cy="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Zn(NO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3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)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2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13679" name="Text Box 15"/>
            <p:cNvSpPr txBox="1">
              <a:spLocks noChangeArrowheads="1"/>
            </p:cNvSpPr>
            <p:nvPr/>
          </p:nvSpPr>
          <p:spPr bwMode="auto">
            <a:xfrm>
              <a:off x="7643" y="3112"/>
              <a:ext cx="1560" cy="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Calibri" pitchFamily="34" charset="0"/>
                </a:rPr>
                <a:t>FeO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8" y="36964"/>
            <a:ext cx="89297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800000"/>
                </a:solidFill>
                <a:latin typeface="Bookman Old Style" pitchFamily="18" charset="0"/>
              </a:rPr>
              <a:t>Упр. №5.  «Часы с кукушкой».</a:t>
            </a:r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 Кукушка начинает куковать всякий раз, когда между веществом, указанным на стрелке часов, и веществом, соответствующим цифре на циферблате, возможна реакция. Напишите уравнения возможных реакций . </a:t>
            </a:r>
            <a:r>
              <a:rPr lang="ru-RU" sz="2400" i="1" u="sng" dirty="0">
                <a:solidFill>
                  <a:srgbClr val="800000"/>
                </a:solidFill>
                <a:latin typeface="Bookman Old Style" pitchFamily="18" charset="0"/>
              </a:rPr>
              <a:t>1 вариант </a:t>
            </a:r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– нечётные номера, </a:t>
            </a:r>
            <a:r>
              <a:rPr lang="ru-RU" sz="2400" i="1" u="sng" dirty="0">
                <a:solidFill>
                  <a:srgbClr val="800000"/>
                </a:solidFill>
                <a:latin typeface="Bookman Old Style" pitchFamily="18" charset="0"/>
              </a:rPr>
              <a:t>2 вариант </a:t>
            </a:r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– чётные номера.</a:t>
            </a:r>
          </a:p>
        </p:txBody>
      </p:sp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896399" y="2857496"/>
            <a:ext cx="7819006" cy="3786214"/>
            <a:chOff x="1807" y="7553"/>
            <a:chExt cx="7385" cy="3367"/>
          </a:xfrm>
        </p:grpSpPr>
        <p:grpSp>
          <p:nvGrpSpPr>
            <p:cNvPr id="114691" name="Group 3"/>
            <p:cNvGrpSpPr>
              <a:grpSpLocks/>
            </p:cNvGrpSpPr>
            <p:nvPr/>
          </p:nvGrpSpPr>
          <p:grpSpPr bwMode="auto">
            <a:xfrm>
              <a:off x="1807" y="7553"/>
              <a:ext cx="7385" cy="2220"/>
              <a:chOff x="1807" y="7545"/>
              <a:chExt cx="7385" cy="2220"/>
            </a:xfrm>
          </p:grpSpPr>
          <p:sp>
            <p:nvSpPr>
              <p:cNvPr id="114692" name="Rectangle 4"/>
              <p:cNvSpPr>
                <a:spLocks noChangeArrowheads="1"/>
              </p:cNvSpPr>
              <p:nvPr/>
            </p:nvSpPr>
            <p:spPr bwMode="auto">
              <a:xfrm>
                <a:off x="1905" y="8445"/>
                <a:ext cx="1290" cy="12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693" name="AutoShape 5"/>
              <p:cNvSpPr>
                <a:spLocks noChangeArrowheads="1"/>
              </p:cNvSpPr>
              <p:nvPr/>
            </p:nvSpPr>
            <p:spPr bwMode="auto">
              <a:xfrm>
                <a:off x="1807" y="7545"/>
                <a:ext cx="1515" cy="90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694" name="Oval 6"/>
              <p:cNvSpPr>
                <a:spLocks noChangeArrowheads="1"/>
              </p:cNvSpPr>
              <p:nvPr/>
            </p:nvSpPr>
            <p:spPr bwMode="auto">
              <a:xfrm>
                <a:off x="2370" y="8010"/>
                <a:ext cx="315" cy="25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695" name="Oval 7"/>
              <p:cNvSpPr>
                <a:spLocks noChangeArrowheads="1"/>
              </p:cNvSpPr>
              <p:nvPr/>
            </p:nvSpPr>
            <p:spPr bwMode="auto">
              <a:xfrm>
                <a:off x="1965" y="8490"/>
                <a:ext cx="1170" cy="111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696" name="AutoShape 8"/>
              <p:cNvSpPr>
                <a:spLocks noChangeArrowheads="1"/>
              </p:cNvSpPr>
              <p:nvPr/>
            </p:nvSpPr>
            <p:spPr bwMode="auto">
              <a:xfrm>
                <a:off x="2475" y="8760"/>
                <a:ext cx="165" cy="300"/>
              </a:xfrm>
              <a:prstGeom prst="upArrow">
                <a:avLst>
                  <a:gd name="adj1" fmla="val 50000"/>
                  <a:gd name="adj2" fmla="val 45455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697" name="AutoShape 9"/>
              <p:cNvSpPr>
                <a:spLocks noChangeArrowheads="1"/>
              </p:cNvSpPr>
              <p:nvPr/>
            </p:nvSpPr>
            <p:spPr bwMode="auto">
              <a:xfrm>
                <a:off x="2160" y="8992"/>
                <a:ext cx="450" cy="143"/>
              </a:xfrm>
              <a:prstGeom prst="leftArrow">
                <a:avLst>
                  <a:gd name="adj1" fmla="val 50000"/>
                  <a:gd name="adj2" fmla="val 78671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698" name="Text Box 10"/>
              <p:cNvSpPr txBox="1">
                <a:spLocks noChangeArrowheads="1"/>
              </p:cNvSpPr>
              <p:nvPr/>
            </p:nvSpPr>
            <p:spPr bwMode="auto">
              <a:xfrm>
                <a:off x="4606" y="7620"/>
                <a:ext cx="2157" cy="21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457200" marR="0" lvl="1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Times New Roman" pitchFamily="18" charset="0"/>
                  <a:buChar char="1"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. </a:t>
                </a:r>
                <a:r>
                  <a:rPr kumimoji="0" lang="en-US" sz="2000" b="1" i="0" u="none" strike="noStrike" cap="none" normalizeH="0" baseline="0" dirty="0" err="1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NaOH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Times New Roman" pitchFamily="18" charset="0"/>
                  <a:buChar char="2"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. 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K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2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SiO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3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Times New Roman" pitchFamily="18" charset="0"/>
                  <a:buChar char="3"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. Лакмус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Times New Roman" pitchFamily="18" charset="0"/>
                  <a:buChar char="4"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. </a:t>
                </a:r>
                <a:r>
                  <a:rPr kumimoji="0" lang="en-US" sz="2000" b="1" i="0" u="none" strike="noStrike" cap="none" normalizeH="0" baseline="0" dirty="0" err="1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CuO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Times New Roman" pitchFamily="18" charset="0"/>
                  <a:buChar char="5"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. 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CaSO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4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Times New Roman" pitchFamily="18" charset="0"/>
                  <a:buChar char="6"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. 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HNO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3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14699" name="Text Box 11"/>
              <p:cNvSpPr txBox="1">
                <a:spLocks noChangeArrowheads="1"/>
              </p:cNvSpPr>
              <p:nvPr/>
            </p:nvSpPr>
            <p:spPr bwMode="auto">
              <a:xfrm>
                <a:off x="7035" y="7635"/>
                <a:ext cx="2157" cy="21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457200" marR="0" lvl="1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7. 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Cu(OH)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2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8. 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H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3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PO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4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9. 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CO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2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10. 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Ca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11.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Na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2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CO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3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ru-RU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12. 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Cu(NO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3</a:t>
                </a: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)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2</a:t>
                </a: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14700" name="Text Box 12"/>
              <p:cNvSpPr txBox="1">
                <a:spLocks noChangeArrowheads="1"/>
              </p:cNvSpPr>
              <p:nvPr/>
            </p:nvSpPr>
            <p:spPr bwMode="auto">
              <a:xfrm>
                <a:off x="2272" y="9090"/>
                <a:ext cx="915" cy="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none" strike="noStrike" cap="none" normalizeH="0" baseline="0" dirty="0" err="1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HCl</a:t>
                </a:r>
                <a:endPara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4701" name="AutoShape 13" descr="Ромбики"/>
            <p:cNvSpPr>
              <a:spLocks noChangeArrowheads="1"/>
            </p:cNvSpPr>
            <p:nvPr/>
          </p:nvSpPr>
          <p:spPr bwMode="auto">
            <a:xfrm>
              <a:off x="2370" y="9653"/>
              <a:ext cx="143" cy="1192"/>
            </a:xfrm>
            <a:prstGeom prst="downArrow">
              <a:avLst>
                <a:gd name="adj1" fmla="val 50000"/>
                <a:gd name="adj2" fmla="val 208392"/>
              </a:avLst>
            </a:prstGeom>
            <a:pattFill prst="solidDmnd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702" name="AutoShape 14" descr="Ромбики"/>
            <p:cNvSpPr>
              <a:spLocks noChangeArrowheads="1"/>
            </p:cNvSpPr>
            <p:nvPr/>
          </p:nvSpPr>
          <p:spPr bwMode="auto">
            <a:xfrm>
              <a:off x="2580" y="9649"/>
              <a:ext cx="143" cy="892"/>
            </a:xfrm>
            <a:prstGeom prst="downArrow">
              <a:avLst>
                <a:gd name="adj1" fmla="val 50000"/>
                <a:gd name="adj2" fmla="val 155944"/>
              </a:avLst>
            </a:prstGeom>
            <a:pattFill prst="solidDmnd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703" name="AutoShape 15"/>
            <p:cNvSpPr>
              <a:spLocks noChangeArrowheads="1"/>
            </p:cNvSpPr>
            <p:nvPr/>
          </p:nvSpPr>
          <p:spPr bwMode="auto">
            <a:xfrm flipV="1">
              <a:off x="2370" y="10500"/>
              <a:ext cx="143" cy="420"/>
            </a:xfrm>
            <a:prstGeom prst="can">
              <a:avLst>
                <a:gd name="adj" fmla="val 7342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704" name="AutoShape 16"/>
            <p:cNvSpPr>
              <a:spLocks noChangeArrowheads="1"/>
            </p:cNvSpPr>
            <p:nvPr/>
          </p:nvSpPr>
          <p:spPr bwMode="auto">
            <a:xfrm flipV="1">
              <a:off x="2580" y="10230"/>
              <a:ext cx="143" cy="420"/>
            </a:xfrm>
            <a:prstGeom prst="can">
              <a:avLst>
                <a:gd name="adj" fmla="val 7342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705" name="AutoShape 17" descr="2"/>
            <p:cNvSpPr>
              <a:spLocks noChangeArrowheads="1"/>
            </p:cNvSpPr>
            <p:nvPr/>
          </p:nvSpPr>
          <p:spPr bwMode="auto">
            <a:xfrm rot="-5400000">
              <a:off x="2318" y="7883"/>
              <a:ext cx="442" cy="368"/>
            </a:xfrm>
            <a:prstGeom prst="flowChartDelay">
              <a:avLst/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707" name="Text Box 19"/>
            <p:cNvSpPr txBox="1">
              <a:spLocks noChangeArrowheads="1"/>
            </p:cNvSpPr>
            <p:nvPr/>
          </p:nvSpPr>
          <p:spPr bwMode="auto">
            <a:xfrm>
              <a:off x="2369" y="8478"/>
              <a:ext cx="548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12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4708" name="Text Box 20"/>
            <p:cNvSpPr txBox="1">
              <a:spLocks noChangeArrowheads="1"/>
            </p:cNvSpPr>
            <p:nvPr/>
          </p:nvSpPr>
          <p:spPr bwMode="auto">
            <a:xfrm>
              <a:off x="2909" y="8922"/>
              <a:ext cx="548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4709" name="Text Box 21"/>
            <p:cNvSpPr txBox="1">
              <a:spLocks noChangeArrowheads="1"/>
            </p:cNvSpPr>
            <p:nvPr/>
          </p:nvSpPr>
          <p:spPr bwMode="auto">
            <a:xfrm>
              <a:off x="1905" y="8922"/>
              <a:ext cx="548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9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4710" name="Text Box 22"/>
            <p:cNvSpPr txBox="1">
              <a:spLocks noChangeArrowheads="1"/>
            </p:cNvSpPr>
            <p:nvPr/>
          </p:nvSpPr>
          <p:spPr bwMode="auto">
            <a:xfrm>
              <a:off x="2437" y="9367"/>
              <a:ext cx="548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6</a:t>
              </a:r>
              <a:endPara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850900"/>
          </a:xfrm>
        </p:spPr>
        <p:txBody>
          <a:bodyPr/>
          <a:lstStyle/>
          <a:p>
            <a:r>
              <a:rPr lang="ru-RU" b="1" i="1">
                <a:solidFill>
                  <a:srgbClr val="800000"/>
                </a:solidFill>
                <a:latin typeface="Bookman Old Style" pitchFamily="18" charset="0"/>
              </a:rPr>
              <a:t>Домашнее задание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229600" cy="2873381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Прочитать §13-15. уметь объяснять основные понятия, иллюстрировать их примерами</a:t>
            </a:r>
            <a:r>
              <a:rPr lang="ru-RU" sz="2400" dirty="0" smtClean="0">
                <a:solidFill>
                  <a:srgbClr val="800000"/>
                </a:solidFill>
                <a:latin typeface="Bookman Old Style" pitchFamily="18" charset="0"/>
              </a:rPr>
              <a:t>,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 dirty="0" smtClean="0">
              <a:solidFill>
                <a:srgbClr val="800000"/>
              </a:solidFill>
              <a:latin typeface="Bookman Old Style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rgbClr val="800000"/>
                </a:solidFill>
                <a:latin typeface="Bookman Old Style" pitchFamily="18" charset="0"/>
              </a:rPr>
              <a:t>упр</a:t>
            </a:r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. 4 стр.44, </a:t>
            </a:r>
            <a:endParaRPr lang="ru-RU" sz="2400" dirty="0" smtClean="0">
              <a:solidFill>
                <a:srgbClr val="800000"/>
              </a:solidFill>
              <a:latin typeface="Bookman Old Style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rgbClr val="800000"/>
                </a:solidFill>
                <a:latin typeface="Bookman Old Style" pitchFamily="18" charset="0"/>
              </a:rPr>
              <a:t>упр</a:t>
            </a:r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. 3 стр.48, </a:t>
            </a:r>
            <a:endParaRPr lang="ru-RU" sz="2400" dirty="0" smtClean="0">
              <a:solidFill>
                <a:srgbClr val="800000"/>
              </a:solidFill>
              <a:latin typeface="Bookman Old Style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rgbClr val="800000"/>
                </a:solidFill>
                <a:latin typeface="Bookman Old Style" pitchFamily="18" charset="0"/>
              </a:rPr>
              <a:t>упр.2,3 </a:t>
            </a:r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стр.50.</a:t>
            </a:r>
            <a:endParaRPr lang="ru-RU" sz="2400" b="1" dirty="0">
              <a:solidFill>
                <a:srgbClr val="800000"/>
              </a:solidFill>
              <a:latin typeface="Bookman Old Style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571472" y="1142984"/>
            <a:ext cx="795655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/>
            <a:r>
              <a:rPr lang="ru-RU" sz="2800" dirty="0">
                <a:solidFill>
                  <a:srgbClr val="333399"/>
                </a:solidFill>
                <a:latin typeface="Bookman Old Style" pitchFamily="18" charset="0"/>
              </a:rPr>
              <a:t> </a:t>
            </a:r>
            <a:r>
              <a:rPr lang="ru-RU" sz="2800" dirty="0" smtClean="0">
                <a:solidFill>
                  <a:srgbClr val="333399"/>
                </a:solidFill>
                <a:latin typeface="Bookman Old Style" pitchFamily="18" charset="0"/>
              </a:rPr>
              <a:t>- Какие </a:t>
            </a:r>
            <a:r>
              <a:rPr lang="ru-RU" sz="2800" dirty="0">
                <a:solidFill>
                  <a:srgbClr val="333399"/>
                </a:solidFill>
                <a:latin typeface="Bookman Old Style" pitchFamily="18" charset="0"/>
              </a:rPr>
              <a:t>из изученных сегодня вопросов вызвали наибольшие трудности при усвоении? Как вы думаете почему</a:t>
            </a:r>
            <a:r>
              <a:rPr lang="ru-RU" sz="2800" dirty="0" smtClean="0">
                <a:solidFill>
                  <a:srgbClr val="333399"/>
                </a:solidFill>
                <a:latin typeface="Bookman Old Style" pitchFamily="18" charset="0"/>
              </a:rPr>
              <a:t>?</a:t>
            </a:r>
          </a:p>
          <a:p>
            <a:pPr lvl="0"/>
            <a:endParaRPr lang="ru-RU" sz="2800" dirty="0">
              <a:solidFill>
                <a:srgbClr val="333399"/>
              </a:solidFill>
              <a:latin typeface="Bookman Old Style" pitchFamily="18" charset="0"/>
            </a:endParaRPr>
          </a:p>
          <a:p>
            <a:pPr lvl="0">
              <a:buFontTx/>
              <a:buChar char="-"/>
            </a:pPr>
            <a:r>
              <a:rPr lang="ru-RU" sz="2800" dirty="0" smtClean="0">
                <a:solidFill>
                  <a:srgbClr val="333399"/>
                </a:solidFill>
                <a:latin typeface="Bookman Old Style" pitchFamily="18" charset="0"/>
              </a:rPr>
              <a:t>Что </a:t>
            </a:r>
            <a:r>
              <a:rPr lang="ru-RU" sz="2800" dirty="0">
                <a:solidFill>
                  <a:srgbClr val="333399"/>
                </a:solidFill>
                <a:latin typeface="Bookman Old Style" pitchFamily="18" charset="0"/>
              </a:rPr>
              <a:t>на уроке вам понравилось? Почему</a:t>
            </a:r>
            <a:r>
              <a:rPr lang="ru-RU" sz="2800" dirty="0" smtClean="0">
                <a:solidFill>
                  <a:srgbClr val="333399"/>
                </a:solidFill>
                <a:latin typeface="Bookman Old Style" pitchFamily="18" charset="0"/>
              </a:rPr>
              <a:t>?</a:t>
            </a:r>
          </a:p>
          <a:p>
            <a:pPr lvl="0"/>
            <a:endParaRPr lang="ru-RU" sz="2800" dirty="0">
              <a:solidFill>
                <a:srgbClr val="333399"/>
              </a:solidFill>
              <a:latin typeface="Bookman Old Style" pitchFamily="18" charset="0"/>
            </a:endParaRPr>
          </a:p>
          <a:p>
            <a:pPr lvl="0"/>
            <a:r>
              <a:rPr lang="ru-RU" sz="2800" dirty="0" smtClean="0">
                <a:solidFill>
                  <a:srgbClr val="333399"/>
                </a:solidFill>
                <a:latin typeface="Bookman Old Style" pitchFamily="18" charset="0"/>
              </a:rPr>
              <a:t>- Не </a:t>
            </a:r>
            <a:r>
              <a:rPr lang="ru-RU" sz="2800" dirty="0">
                <a:solidFill>
                  <a:srgbClr val="333399"/>
                </a:solidFill>
                <a:latin typeface="Bookman Old Style" pitchFamily="18" charset="0"/>
              </a:rPr>
              <a:t>забудьте поставить ваш кораблик к соответствующему острову в «Океане настроений»</a:t>
            </a:r>
          </a:p>
          <a:p>
            <a:pPr>
              <a:spcBef>
                <a:spcPct val="50000"/>
              </a:spcBef>
            </a:pPr>
            <a:endParaRPr lang="ru-RU" sz="2800" dirty="0">
              <a:solidFill>
                <a:srgbClr val="333399"/>
              </a:solidFill>
              <a:latin typeface="Bookman Old Style" pitchFamily="18" charset="0"/>
            </a:endParaRPr>
          </a:p>
          <a:p>
            <a:pPr>
              <a:spcBef>
                <a:spcPct val="50000"/>
              </a:spcBef>
            </a:pPr>
            <a:endParaRPr lang="ru-RU" sz="2800" dirty="0">
              <a:solidFill>
                <a:srgbClr val="333399"/>
              </a:solidFill>
              <a:latin typeface="Bookman Old Style" pitchFamily="18" charset="0"/>
            </a:endParaRPr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850900"/>
          </a:xfrm>
          <a:noFill/>
          <a:ln/>
        </p:spPr>
        <p:txBody>
          <a:bodyPr/>
          <a:lstStyle/>
          <a:p>
            <a:r>
              <a:rPr lang="ru-RU" b="1" i="1">
                <a:solidFill>
                  <a:srgbClr val="800000"/>
                </a:solidFill>
                <a:latin typeface="Bookman Old Style" pitchFamily="18" charset="0"/>
              </a:rPr>
              <a:t>Рефлексия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981075"/>
            <a:ext cx="8229600" cy="1143000"/>
          </a:xfrm>
        </p:spPr>
        <p:txBody>
          <a:bodyPr/>
          <a:lstStyle/>
          <a:p>
            <a:r>
              <a:rPr lang="ru-RU" sz="4800" b="1" i="1">
                <a:solidFill>
                  <a:srgbClr val="0000FF"/>
                </a:solidFill>
                <a:latin typeface="Bookman Old Style" pitchFamily="18" charset="0"/>
              </a:rPr>
              <a:t>Спасибо за внимание!</a:t>
            </a:r>
          </a:p>
        </p:txBody>
      </p:sp>
      <p:pic>
        <p:nvPicPr>
          <p:cNvPr id="91139" name="Picture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2357438"/>
            <a:ext cx="5329238" cy="282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u="sng" dirty="0" smtClean="0">
                <a:solidFill>
                  <a:srgbClr val="800000"/>
                </a:solidFill>
                <a:latin typeface="Bookman Old Style" pitchFamily="18" charset="0"/>
              </a:rPr>
              <a:t>Упр. №1.</a:t>
            </a:r>
            <a:r>
              <a:rPr lang="ru-RU" sz="2400" b="1" dirty="0" smtClean="0">
                <a:solidFill>
                  <a:srgbClr val="800000"/>
                </a:solidFill>
                <a:latin typeface="Bookman Old Style" pitchFamily="18" charset="0"/>
              </a:rPr>
              <a:t>  </a:t>
            </a:r>
            <a:r>
              <a:rPr lang="ru-RU" sz="2400" b="1" u="sng" dirty="0" smtClean="0">
                <a:solidFill>
                  <a:srgbClr val="800000"/>
                </a:solidFill>
                <a:latin typeface="Bookman Old Style" pitchFamily="18" charset="0"/>
              </a:rPr>
              <a:t>«Химический дождь».</a:t>
            </a:r>
            <a:r>
              <a:rPr lang="ru-RU" sz="2400" b="1" dirty="0" smtClean="0">
                <a:solidFill>
                  <a:srgbClr val="800000"/>
                </a:solidFill>
                <a:latin typeface="Bookman Old Style" pitchFamily="18" charset="0"/>
              </a:rPr>
              <a:t> Между какими ионами произойдёт взаимодействие? Составьте уравнения реакций. </a:t>
            </a:r>
            <a:endParaRPr lang="ru-RU" sz="2400" b="1" dirty="0">
              <a:solidFill>
                <a:srgbClr val="800000"/>
              </a:solidFill>
              <a:latin typeface="Bookman Old Style" pitchFamily="18" charset="0"/>
            </a:endParaRPr>
          </a:p>
        </p:txBody>
      </p:sp>
      <p:grpSp>
        <p:nvGrpSpPr>
          <p:cNvPr id="92163" name="Group 3"/>
          <p:cNvGrpSpPr>
            <a:grpSpLocks/>
          </p:cNvGrpSpPr>
          <p:nvPr/>
        </p:nvGrpSpPr>
        <p:grpSpPr bwMode="auto">
          <a:xfrm>
            <a:off x="1214414" y="1785926"/>
            <a:ext cx="6786610" cy="4500593"/>
            <a:chOff x="3135" y="5079"/>
            <a:chExt cx="6210" cy="3831"/>
          </a:xfrm>
        </p:grpSpPr>
        <p:sp>
          <p:nvSpPr>
            <p:cNvPr id="92164" name="AutoShape 4"/>
            <p:cNvSpPr>
              <a:spLocks noChangeArrowheads="1"/>
            </p:cNvSpPr>
            <p:nvPr/>
          </p:nvSpPr>
          <p:spPr bwMode="auto">
            <a:xfrm>
              <a:off x="6945" y="5079"/>
              <a:ext cx="2400" cy="1311"/>
            </a:xfrm>
            <a:prstGeom prst="cloudCallout">
              <a:avLst>
                <a:gd name="adj1" fmla="val -45958"/>
                <a:gd name="adj2" fmla="val 8043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165" name="AutoShape 5"/>
            <p:cNvSpPr>
              <a:spLocks noChangeArrowheads="1"/>
            </p:cNvSpPr>
            <p:nvPr/>
          </p:nvSpPr>
          <p:spPr bwMode="auto">
            <a:xfrm flipH="1">
              <a:off x="3135" y="5295"/>
              <a:ext cx="2280" cy="1245"/>
            </a:xfrm>
            <a:prstGeom prst="cloudCallout">
              <a:avLst>
                <a:gd name="adj1" fmla="val -43750"/>
                <a:gd name="adj2" fmla="val 7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2166" name="Oval 6"/>
            <p:cNvSpPr>
              <a:spLocks noChangeArrowheads="1"/>
            </p:cNvSpPr>
            <p:nvPr/>
          </p:nvSpPr>
          <p:spPr bwMode="auto">
            <a:xfrm>
              <a:off x="4350" y="7620"/>
              <a:ext cx="3630" cy="129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1427520" y="2215897"/>
            <a:ext cx="885210" cy="599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ОН</a:t>
            </a:r>
            <a:r>
              <a:rPr kumimoji="0" lang="ru-RU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-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2640586" y="2497844"/>
            <a:ext cx="885210" cy="5991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NO</a:t>
            </a:r>
            <a:r>
              <a:rPr kumimoji="0" lang="en-US" sz="2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3</a:t>
            </a:r>
            <a:r>
              <a:rPr kumimoji="0" lang="ru-RU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-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1870125" y="2656440"/>
            <a:ext cx="885210" cy="5991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Cl</a:t>
            </a:r>
            <a:r>
              <a:rPr kumimoji="0" lang="ru-RU" sz="2400" b="1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-</a:t>
            </a:r>
            <a:endParaRPr kumimoji="0" lang="ru-RU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5640464" y="2074923"/>
            <a:ext cx="885210" cy="599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K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+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6919101" y="2022057"/>
            <a:ext cx="885210" cy="5991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Ag</a:t>
            </a:r>
            <a:r>
              <a:rPr kumimoji="0" lang="en-US" sz="2400" b="1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+</a:t>
            </a:r>
            <a:endParaRPr kumimoji="0" lang="ru-RU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6181426" y="2427357"/>
            <a:ext cx="885210" cy="5991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Fe</a:t>
            </a:r>
            <a:r>
              <a:rPr kumimoji="0" lang="en-US" sz="2400" b="1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rPr>
              <a:t>3+</a:t>
            </a:r>
            <a:endParaRPr kumimoji="0" lang="ru-RU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3428992" y="4929198"/>
            <a:ext cx="885210" cy="12335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2.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3.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7172"/>
          </a:xfrm>
        </p:spPr>
        <p:txBody>
          <a:bodyPr/>
          <a:lstStyle/>
          <a:p>
            <a:r>
              <a:rPr lang="ru-RU" sz="2400" b="1" i="1" u="sng" dirty="0">
                <a:solidFill>
                  <a:srgbClr val="0000FF"/>
                </a:solidFill>
                <a:latin typeface="Bookman Old Style" pitchFamily="18" charset="0"/>
              </a:rPr>
              <a:t>Пятиминутка.</a:t>
            </a:r>
            <a:r>
              <a:rPr lang="ru-RU" sz="2400" b="1" dirty="0">
                <a:solidFill>
                  <a:srgbClr val="0000FF"/>
                </a:solidFill>
                <a:latin typeface="Bookman Old Style" pitchFamily="18" charset="0"/>
              </a:rPr>
              <a:t> </a:t>
            </a:r>
            <a:r>
              <a:rPr lang="ru-RU" sz="2400" dirty="0" smtClean="0">
                <a:solidFill>
                  <a:srgbClr val="800000"/>
                </a:solidFill>
                <a:latin typeface="Bookman Old Style" pitchFamily="18" charset="0"/>
              </a:rPr>
              <a:t>Отметьте </a:t>
            </a:r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в таблице знаком </a:t>
            </a:r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«+» </a:t>
            </a:r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пары веществ, между которыми возможны реакции ионного обмена, идущие до конца. </a:t>
            </a:r>
            <a:r>
              <a:rPr lang="ru-RU" sz="2400" b="1" u="sng" dirty="0">
                <a:solidFill>
                  <a:srgbClr val="800000"/>
                </a:solidFill>
                <a:latin typeface="Bookman Old Style" pitchFamily="18" charset="0"/>
              </a:rPr>
              <a:t>1 вариант </a:t>
            </a:r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– с  образование осадка, </a:t>
            </a:r>
            <a:r>
              <a:rPr lang="ru-RU" sz="2400" b="1" u="sng" dirty="0">
                <a:solidFill>
                  <a:srgbClr val="800000"/>
                </a:solidFill>
                <a:latin typeface="Bookman Old Style" pitchFamily="18" charset="0"/>
              </a:rPr>
              <a:t>2 вариант </a:t>
            </a:r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– с образованием газообразного вещества и воды.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14282" y="3829057"/>
          <a:ext cx="8786844" cy="1828800"/>
        </p:xfrm>
        <a:graphic>
          <a:graphicData uri="http://schemas.openxmlformats.org/drawingml/2006/table">
            <a:tbl>
              <a:tblPr/>
              <a:tblGrid>
                <a:gridCol w="2064909"/>
                <a:gridCol w="1363719"/>
                <a:gridCol w="1310998"/>
                <a:gridCol w="1384806"/>
                <a:gridCol w="1321540"/>
                <a:gridCol w="1340872"/>
              </a:tblGrid>
              <a:tr h="582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Реагирующие вещества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en-US" sz="2400" b="1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400" b="1">
                          <a:latin typeface="Times New Roman"/>
                          <a:ea typeface="Times New Roman"/>
                        </a:rPr>
                        <a:t>CO</a:t>
                      </a:r>
                      <a:r>
                        <a:rPr lang="en-US" sz="2400" b="1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KOH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AgNO</a:t>
                      </a:r>
                      <a:r>
                        <a:rPr lang="en-US" sz="2400" b="1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FeCl</a:t>
                      </a:r>
                      <a:r>
                        <a:rPr lang="en-US" sz="2400" b="1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HNO</a:t>
                      </a:r>
                      <a:r>
                        <a:rPr lang="en-US" sz="2400" b="1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Times New Roman"/>
                        </a:rPr>
                        <a:t>NaOH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</a:rPr>
                        <a:t>CuCl</a:t>
                      </a:r>
                      <a:r>
                        <a:rPr lang="en-US" sz="2400" b="1" baseline="-25000" dirty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/>
                          <a:ea typeface="Times New Roman"/>
                        </a:rPr>
                        <a:t>HCl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881206"/>
          <a:ext cx="8572560" cy="4191000"/>
        </p:xfrm>
        <a:graphic>
          <a:graphicData uri="http://schemas.openxmlformats.org/drawingml/2006/table">
            <a:tbl>
              <a:tblPr/>
              <a:tblGrid>
                <a:gridCol w="2857246"/>
                <a:gridCol w="2857246"/>
                <a:gridCol w="2858068"/>
              </a:tblGrid>
              <a:tr h="6760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Кислоты</a:t>
                      </a: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00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↓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Катионы Н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↓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u="sng" dirty="0">
                          <a:latin typeface="Times New Roman"/>
                          <a:ea typeface="Times New Roman"/>
                        </a:rPr>
                        <a:t>Анионы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76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↓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В растворе много Н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↓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В растворе мало Н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С</a:t>
                      </a:r>
                      <a:r>
                        <a:rPr lang="en-US" sz="2400" dirty="0">
                          <a:latin typeface="Times New Roman"/>
                          <a:ea typeface="Times New Roman"/>
                        </a:rPr>
                        <a:t>l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6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↓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Сильные кислоты</a:t>
                      </a: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↓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Слабые кислоты</a:t>
                      </a: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</a:rPr>
                        <a:t>CO</a:t>
                      </a:r>
                      <a:r>
                        <a:rPr lang="en-US" sz="2400" baseline="-25000" dirty="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</a:rPr>
                        <a:t>2-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0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</a:rPr>
                        <a:t>SO</a:t>
                      </a:r>
                      <a:r>
                        <a:rPr lang="en-US" sz="2400" baseline="-25000" dirty="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ru-RU" sz="2400" baseline="30000" dirty="0">
                          <a:latin typeface="Times New Roman"/>
                          <a:ea typeface="Times New Roman"/>
                        </a:rPr>
                        <a:t>2-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и др.</a:t>
                      </a: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6005">
                <a:tc gridSpan="2"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Концентрация Н</a:t>
                      </a:r>
                      <a:r>
                        <a:rPr lang="ru-RU" sz="2400" baseline="30000">
                          <a:latin typeface="Times New Roman"/>
                          <a:ea typeface="Times New Roman"/>
                        </a:rPr>
                        <a:t>+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 влияет</a:t>
                      </a:r>
                    </a:p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 на химическую активность кислот</a:t>
                      </a: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9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85720" y="-24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- Дайте определение кислот с точки зрения теории ЭД.</a:t>
            </a:r>
          </a:p>
          <a:p>
            <a:pPr algn="ctr"/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- Озвучьте схему, приведите примеры.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428604"/>
          <a:ext cx="8786874" cy="5486400"/>
        </p:xfrm>
        <a:graphic>
          <a:graphicData uri="http://schemas.openxmlformats.org/drawingml/2006/table">
            <a:tbl>
              <a:tblPr/>
              <a:tblGrid>
                <a:gridCol w="4393437"/>
                <a:gridCol w="4393437"/>
              </a:tblGrid>
              <a:tr h="168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Сходные свойства</a:t>
                      </a:r>
                      <a:endParaRPr lang="ru-RU" sz="2400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Различные свойства</a:t>
                      </a:r>
                      <a:endParaRPr lang="ru-RU" sz="2400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8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С  кислотами реагируют:</a:t>
                      </a: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8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В реакцию вступают:</a:t>
                      </a: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→ индикаторы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→ соли, если в результате реакции образуется нерастворимая соль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→ металлы стоящие до водорода в электрохимическом ряду напряжений металлов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→ основные оксиды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→ </a:t>
                      </a:r>
                      <a:r>
                        <a:rPr lang="ru-RU" sz="2400" dirty="0" err="1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амфотерные</a:t>
                      </a: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 оксиды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→основания (как растворимые, так и нерастворимые)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800000"/>
                          </a:solidFill>
                          <a:latin typeface="Times New Roman"/>
                          <a:ea typeface="Times New Roman"/>
                        </a:rPr>
                        <a:t>→ соли образованные более слабой или летучей кислотой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1"/>
          <p:cNvSpPr>
            <a:spLocks noChangeArrowheads="1"/>
          </p:cNvSpPr>
          <p:nvPr/>
        </p:nvSpPr>
        <p:spPr bwMode="auto">
          <a:xfrm>
            <a:off x="357158" y="156969"/>
            <a:ext cx="84296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Упр. №2.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Bookman Old Style" pitchFamily="18" charset="0"/>
                <a:ea typeface="Times New Roman" pitchFamily="18" charset="0"/>
              </a:rPr>
              <a:t> Составьте уравнения возможных реакций растворов кислот с веществами. Охарактеризуйте их с позиции теории ЭД.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Bookman Old Style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2448886"/>
          <a:ext cx="8643999" cy="2194560"/>
        </p:xfrm>
        <a:graphic>
          <a:graphicData uri="http://schemas.openxmlformats.org/drawingml/2006/table">
            <a:tbl>
              <a:tblPr/>
              <a:tblGrid>
                <a:gridCol w="428630"/>
                <a:gridCol w="1143008"/>
                <a:gridCol w="857256"/>
                <a:gridCol w="428628"/>
                <a:gridCol w="1143008"/>
                <a:gridCol w="1571636"/>
                <a:gridCol w="357190"/>
                <a:gridCol w="1143008"/>
                <a:gridCol w="1571635"/>
              </a:tblGrid>
              <a:tr h="149531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a)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latin typeface="Times New Roman"/>
                          <a:ea typeface="Times New Roman"/>
                        </a:rPr>
                        <a:t>HCl</a:t>
                      </a:r>
                      <a:r>
                        <a:rPr lang="en-US" sz="2400" dirty="0">
                          <a:latin typeface="Times New Roman"/>
                          <a:ea typeface="Times New Roman"/>
                        </a:rPr>
                        <a:t>  + 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→Zn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b)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HCl +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→Cu(OH)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c)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HCl +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→Na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400">
                          <a:latin typeface="Times New Roman"/>
                          <a:ea typeface="Times New Roman"/>
                        </a:rPr>
                        <a:t>CO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→Cu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→KOH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→AgNO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→Ca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→Al(OH)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→Fe(NO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n-US" sz="24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531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d)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en-US" sz="2400" baseline="-25000" dirty="0" smtClean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SO</a:t>
                      </a:r>
                      <a:r>
                        <a:rPr lang="en-US" sz="2400" baseline="-25000" dirty="0" smtClean="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→Mg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e)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en-US" sz="2400" baseline="-25000" dirty="0" smtClean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SO</a:t>
                      </a:r>
                      <a:r>
                        <a:rPr lang="en-US" sz="2400" baseline="-25000" dirty="0" smtClean="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→Zn(OH)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f)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en-US" sz="2400" baseline="-25000" dirty="0" smtClean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SO</a:t>
                      </a:r>
                      <a:r>
                        <a:rPr lang="en-US" sz="2400" baseline="-25000" dirty="0" smtClean="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→K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400">
                          <a:latin typeface="Times New Roman"/>
                          <a:ea typeface="Times New Roman"/>
                        </a:rPr>
                        <a:t>CO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→Zn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→NaOH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→NaNO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→Cu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→Fe(OH)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</a:rPr>
                        <a:t>→BaCl</a:t>
                      </a:r>
                      <a:r>
                        <a:rPr lang="en-US" sz="2400" baseline="-25000" dirty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56074" marR="56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274638"/>
            <a:ext cx="6562725" cy="1143000"/>
          </a:xfrm>
        </p:spPr>
        <p:txBody>
          <a:bodyPr/>
          <a:lstStyle/>
          <a:p>
            <a:r>
              <a:rPr lang="ru-RU" sz="3200" b="1" i="1" dirty="0">
                <a:solidFill>
                  <a:srgbClr val="800000"/>
                </a:solidFill>
                <a:latin typeface="Bookman Old Style" pitchFamily="18" charset="0"/>
              </a:rPr>
              <a:t>Лабораторный опыт </a:t>
            </a:r>
            <a:r>
              <a:rPr lang="ru-RU" sz="3200" b="1" i="1" dirty="0" smtClean="0">
                <a:solidFill>
                  <a:srgbClr val="800000"/>
                </a:solidFill>
                <a:latin typeface="Bookman Old Style" pitchFamily="18" charset="0"/>
              </a:rPr>
              <a:t>№1</a:t>
            </a:r>
            <a:endParaRPr lang="ru-RU" sz="3200" b="1" i="1" dirty="0">
              <a:solidFill>
                <a:srgbClr val="800000"/>
              </a:solidFill>
              <a:latin typeface="Bookman Old Style" pitchFamily="18" charset="0"/>
            </a:endParaRPr>
          </a:p>
        </p:txBody>
      </p:sp>
      <p:pic>
        <p:nvPicPr>
          <p:cNvPr id="87043" name="Picture 3" descr="Gif опыт"/>
          <p:cNvPicPr>
            <a:picLocks noChangeAspect="1" noChangeArrowheads="1" noCro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88913"/>
            <a:ext cx="2162175" cy="1238250"/>
          </a:xfrm>
          <a:noFill/>
          <a:ln/>
        </p:spPr>
      </p:pic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539750" y="1700213"/>
            <a:ext cx="80645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dirty="0" smtClean="0">
                <a:solidFill>
                  <a:srgbClr val="800000"/>
                </a:solidFill>
                <a:latin typeface="Bookman Old Style" pitchFamily="18" charset="0"/>
              </a:rPr>
              <a:t>Проверьте </a:t>
            </a:r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действие универсального индикатора  на растворимые и нерастворимые кислоты.</a:t>
            </a:r>
          </a:p>
        </p:txBody>
      </p:sp>
      <p:graphicFrame>
        <p:nvGraphicFramePr>
          <p:cNvPr id="36" name="Таблица 35"/>
          <p:cNvGraphicFramePr>
            <a:graphicFrameLocks noGrp="1"/>
          </p:cNvGraphicFramePr>
          <p:nvPr/>
        </p:nvGraphicFramePr>
        <p:xfrm>
          <a:off x="357158" y="2923242"/>
          <a:ext cx="8501122" cy="3291840"/>
        </p:xfrm>
        <a:graphic>
          <a:graphicData uri="http://schemas.openxmlformats.org/drawingml/2006/table">
            <a:tbl>
              <a:tblPr/>
              <a:tblGrid>
                <a:gridCol w="2834274"/>
                <a:gridCol w="2834274"/>
                <a:gridCol w="2832574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latin typeface="Times New Roman"/>
                          <a:ea typeface="Times New Roman"/>
                        </a:rPr>
                        <a:t>Кислота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0">
                          <a:latin typeface="Times New Roman"/>
                          <a:ea typeface="Times New Roman"/>
                        </a:rPr>
                        <a:t>Цвет  универсального индикатора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latin typeface="Times New Roman"/>
                          <a:ea typeface="Times New Roman"/>
                        </a:rPr>
                        <a:t>Вывод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Соляная кислота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Серная кислота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Угольная кислота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Кремневая кислота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Times New Roman"/>
                        </a:rPr>
                        <a:t>Не изменяет цвет индикатора (т.к. нет иона водорода)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274638"/>
            <a:ext cx="6562725" cy="1143000"/>
          </a:xfrm>
        </p:spPr>
        <p:txBody>
          <a:bodyPr/>
          <a:lstStyle/>
          <a:p>
            <a:r>
              <a:rPr lang="ru-RU" sz="3200" b="1" i="1" dirty="0">
                <a:solidFill>
                  <a:srgbClr val="800000"/>
                </a:solidFill>
                <a:latin typeface="Bookman Old Style" pitchFamily="18" charset="0"/>
              </a:rPr>
              <a:t>Лабораторный опыт </a:t>
            </a:r>
            <a:r>
              <a:rPr lang="ru-RU" sz="3200" b="1" i="1" dirty="0" smtClean="0">
                <a:solidFill>
                  <a:srgbClr val="800000"/>
                </a:solidFill>
                <a:latin typeface="Bookman Old Style" pitchFamily="18" charset="0"/>
              </a:rPr>
              <a:t>№2</a:t>
            </a:r>
            <a:endParaRPr lang="ru-RU" sz="3200" b="1" i="1" dirty="0">
              <a:solidFill>
                <a:srgbClr val="800000"/>
              </a:solidFill>
              <a:latin typeface="Bookman Old Style" pitchFamily="18" charset="0"/>
            </a:endParaRPr>
          </a:p>
        </p:txBody>
      </p:sp>
      <p:pic>
        <p:nvPicPr>
          <p:cNvPr id="87043" name="Picture 3" descr="Gif опыт"/>
          <p:cNvPicPr>
            <a:picLocks noChangeAspect="1" noChangeArrowheads="1" noCro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88913"/>
            <a:ext cx="2162175" cy="1238250"/>
          </a:xfrm>
          <a:noFill/>
          <a:ln/>
        </p:spPr>
      </p:pic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539750" y="1500174"/>
            <a:ext cx="80645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dirty="0">
                <a:solidFill>
                  <a:srgbClr val="800000"/>
                </a:solidFill>
                <a:latin typeface="Bookman Old Style" pitchFamily="18" charset="0"/>
              </a:rPr>
              <a:t>Проведите качественные реакции на некоторые  кислоты</a:t>
            </a:r>
            <a:r>
              <a:rPr lang="ru-RU" sz="2400" dirty="0" smtClean="0">
                <a:solidFill>
                  <a:srgbClr val="800000"/>
                </a:solidFill>
                <a:latin typeface="Bookman Old Style" pitchFamily="18" charset="0"/>
              </a:rPr>
              <a:t>.</a:t>
            </a:r>
            <a:endParaRPr lang="ru-RU" sz="2400" dirty="0">
              <a:solidFill>
                <a:srgbClr val="800000"/>
              </a:solidFill>
              <a:latin typeface="Bookman Old Style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2571744"/>
          <a:ext cx="8715436" cy="4023360"/>
        </p:xfrm>
        <a:graphic>
          <a:graphicData uri="http://schemas.openxmlformats.org/drawingml/2006/table">
            <a:tbl>
              <a:tblPr/>
              <a:tblGrid>
                <a:gridCol w="2904867"/>
                <a:gridCol w="2904867"/>
                <a:gridCol w="2905702"/>
              </a:tblGrid>
              <a:tr h="168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Формула кислоты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Реагент 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Продукт 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НС</a:t>
                      </a:r>
                      <a:r>
                        <a:rPr lang="en-US" sz="2400">
                          <a:latin typeface="Times New Roman"/>
                          <a:ea typeface="Times New Roman"/>
                        </a:rPr>
                        <a:t>l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Ион </a:t>
                      </a:r>
                      <a:r>
                        <a:rPr lang="en-US" sz="2400">
                          <a:latin typeface="Times New Roman"/>
                          <a:ea typeface="Times New Roman"/>
                        </a:rPr>
                        <a:t>Ag</a:t>
                      </a:r>
                      <a:r>
                        <a:rPr lang="ru-RU" sz="2400" baseline="30000"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(растворимые соли серебра)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AgCl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, белый творожистый осадок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4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400">
                          <a:latin typeface="Times New Roman"/>
                          <a:ea typeface="Times New Roman"/>
                        </a:rPr>
                        <a:t>CO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Известковая вода </a:t>
                      </a:r>
                      <a:r>
                        <a:rPr lang="en-US" sz="2400">
                          <a:latin typeface="Times New Roman"/>
                          <a:ea typeface="Times New Roman"/>
                        </a:rPr>
                        <a:t>Ca(OH)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CaCO</a:t>
                      </a:r>
                      <a:r>
                        <a:rPr lang="ru-RU" sz="2400" baseline="-25000">
                          <a:latin typeface="Times New Roman"/>
                          <a:ea typeface="Times New Roman"/>
                        </a:rPr>
                        <a:t>3, 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помутнение прозрачного раствора известковой воды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400">
                          <a:latin typeface="Times New Roman"/>
                          <a:ea typeface="Times New Roman"/>
                        </a:rPr>
                        <a:t>SO</a:t>
                      </a:r>
                      <a:r>
                        <a:rPr lang="en-US" sz="2400" baseline="-250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Ион </a:t>
                      </a:r>
                      <a:r>
                        <a:rPr lang="en-US" sz="2400">
                          <a:latin typeface="Times New Roman"/>
                          <a:ea typeface="Times New Roman"/>
                        </a:rPr>
                        <a:t>Ba</a:t>
                      </a:r>
                      <a:r>
                        <a:rPr lang="ru-RU" sz="2400" baseline="30000">
                          <a:latin typeface="Times New Roman"/>
                          <a:ea typeface="Times New Roman"/>
                        </a:rPr>
                        <a:t>2+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  (растворимые соли бария, щелочь)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</a:rPr>
                        <a:t>BaSO</a:t>
                      </a:r>
                      <a:r>
                        <a:rPr lang="en-US" sz="2400" baseline="-25000" dirty="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ru-RU" sz="2400" baseline="-25000" dirty="0"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белый осадок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85720" y="-24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- Дайте определение </a:t>
            </a:r>
            <a:r>
              <a:rPr lang="ru-RU" sz="2400" b="1" dirty="0" smtClean="0">
                <a:solidFill>
                  <a:srgbClr val="800000"/>
                </a:solidFill>
                <a:latin typeface="Bookman Old Style" pitchFamily="18" charset="0"/>
              </a:rPr>
              <a:t>оснований с </a:t>
            </a:r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точки зрения теории ЭД.</a:t>
            </a:r>
          </a:p>
          <a:p>
            <a:pPr algn="ctr"/>
            <a:r>
              <a:rPr lang="ru-RU" sz="2400" b="1" dirty="0">
                <a:solidFill>
                  <a:srgbClr val="800000"/>
                </a:solidFill>
                <a:latin typeface="Bookman Old Style" pitchFamily="18" charset="0"/>
              </a:rPr>
              <a:t>- Озвучьте схему, приведите примеры.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928802"/>
          <a:ext cx="8715436" cy="3657600"/>
        </p:xfrm>
        <a:graphic>
          <a:graphicData uri="http://schemas.openxmlformats.org/drawingml/2006/table">
            <a:tbl>
              <a:tblPr/>
              <a:tblGrid>
                <a:gridCol w="4357718"/>
                <a:gridCol w="4357718"/>
              </a:tblGrid>
              <a:tr h="33697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___________________</a:t>
                      </a:r>
                      <a:r>
                        <a:rPr lang="ru-RU" sz="2400" b="1" u="sng" dirty="0" err="1">
                          <a:solidFill>
                            <a:srgbClr val="0000FF"/>
                          </a:solidFill>
                          <a:latin typeface="Bookman Old Style" pitchFamily="18" charset="0"/>
                          <a:ea typeface="Times New Roman"/>
                        </a:rPr>
                        <a:t>Основания</a:t>
                      </a:r>
                      <a:r>
                        <a:rPr lang="ru-RU" sz="2400" u="sng" dirty="0" err="1">
                          <a:latin typeface="Times New Roman"/>
                          <a:ea typeface="Times New Roman"/>
                        </a:rPr>
                        <a:t>________________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9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↓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Растворимые</a:t>
                      </a: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↓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Нерастворимые</a:t>
                      </a: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u="sng">
                          <a:latin typeface="Times New Roman"/>
                          <a:ea typeface="Times New Roman"/>
                        </a:rPr>
                        <a:t>С щелочами  взаимодействуют :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u="sng" dirty="0">
                          <a:latin typeface="Times New Roman"/>
                          <a:ea typeface="Times New Roman"/>
                        </a:rPr>
                        <a:t>На них действуют: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→ индикаторы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→ кислоты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→ кислотные оксиды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→ кислоты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→ высокая температура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→ соли образованные слабыми основаниями</a:t>
                      </a: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183" marR="63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698</Words>
  <Application>Microsoft Office PowerPoint</Application>
  <PresentationFormat>Экран (4:3)</PresentationFormat>
  <Paragraphs>182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Bookman Old Style</vt:lpstr>
      <vt:lpstr>Monotype Corsiva</vt:lpstr>
      <vt:lpstr>Comic Sans MS</vt:lpstr>
      <vt:lpstr>Оформление по умолчанию</vt:lpstr>
      <vt:lpstr>Слайд 1</vt:lpstr>
      <vt:lpstr>Упр. №1.  «Химический дождь». Между какими ионами произойдёт взаимодействие? Составьте уравнения реакций. </vt:lpstr>
      <vt:lpstr>Пятиминутка. Отметьте в таблице знаком «+» пары веществ, между которыми возможны реакции ионного обмена, идущие до конца. 1 вариант – с  образование осадка, 2 вариант – с образованием газообразного вещества и воды.</vt:lpstr>
      <vt:lpstr>Слайд 4</vt:lpstr>
      <vt:lpstr>Слайд 5</vt:lpstr>
      <vt:lpstr>Слайд 6</vt:lpstr>
      <vt:lpstr>Лабораторный опыт №1</vt:lpstr>
      <vt:lpstr>Лабораторный опыт №2</vt:lpstr>
      <vt:lpstr>Слайд 9</vt:lpstr>
      <vt:lpstr>Слайд 10</vt:lpstr>
      <vt:lpstr>Слайд 11</vt:lpstr>
      <vt:lpstr>Слайд 12</vt:lpstr>
      <vt:lpstr>Слайд 13</vt:lpstr>
      <vt:lpstr>Домашнее задание</vt:lpstr>
      <vt:lpstr>Рефлексия</vt:lpstr>
      <vt:lpstr>Спасибо за внимание!</vt:lpstr>
    </vt:vector>
  </TitlesOfParts>
  <Company>лабиринт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Алексеева Л.С.</dc:creator>
  <cp:lastModifiedBy>Admin</cp:lastModifiedBy>
  <cp:revision>105</cp:revision>
  <dcterms:created xsi:type="dcterms:W3CDTF">2005-03-14T14:32:25Z</dcterms:created>
  <dcterms:modified xsi:type="dcterms:W3CDTF">2013-01-21T14:41:59Z</dcterms:modified>
</cp:coreProperties>
</file>