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61" r:id="rId9"/>
    <p:sldId id="262" r:id="rId10"/>
    <p:sldId id="263" r:id="rId11"/>
    <p:sldId id="264" r:id="rId12"/>
    <p:sldId id="265" r:id="rId13"/>
    <p:sldId id="285" r:id="rId14"/>
    <p:sldId id="286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7" r:id="rId23"/>
    <p:sldId id="273" r:id="rId24"/>
    <p:sldId id="274" r:id="rId25"/>
    <p:sldId id="280" r:id="rId26"/>
    <p:sldId id="275" r:id="rId27"/>
    <p:sldId id="276" r:id="rId28"/>
    <p:sldId id="277" r:id="rId29"/>
    <p:sldId id="281" r:id="rId30"/>
    <p:sldId id="282" r:id="rId31"/>
    <p:sldId id="283" r:id="rId32"/>
    <p:sldId id="289" r:id="rId33"/>
    <p:sldId id="290" r:id="rId34"/>
    <p:sldId id="288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68" autoAdjust="0"/>
  </p:normalViewPr>
  <p:slideViewPr>
    <p:cSldViewPr>
      <p:cViewPr varScale="1">
        <p:scale>
          <a:sx n="123" d="100"/>
          <a:sy n="123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B7C44-7F07-4FE6-966D-2E92120B9324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9FA39-CB4C-40D5-9919-39CE368CB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9FA39-CB4C-40D5-9919-39CE368CB1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285860"/>
            <a:ext cx="7258072" cy="1357322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Тема: Многообразие и значение лилейных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pic>
        <p:nvPicPr>
          <p:cNvPr id="1027" name="Picture 3" descr="C:\Documents and Settings\Admin\Рабочий стол\27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714620"/>
            <a:ext cx="2640225" cy="39397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57884" y="4071942"/>
            <a:ext cx="2689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разработала</a:t>
            </a:r>
          </a:p>
          <a:p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МОУ Щелковского лицея</a:t>
            </a:r>
          </a:p>
          <a:p>
            <a:r>
              <a:rPr lang="ru-RU" dirty="0" err="1" smtClean="0"/>
              <a:t>Шаплыгина</a:t>
            </a:r>
            <a:r>
              <a:rPr lang="ru-RU" dirty="0" smtClean="0"/>
              <a:t>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Пищевые лилейные</a:t>
            </a:r>
            <a:br>
              <a:rPr lang="ru-RU" sz="4000" dirty="0" smtClean="0"/>
            </a:br>
            <a:r>
              <a:rPr lang="ru-RU" sz="4000" dirty="0" smtClean="0"/>
              <a:t>Чеснок</a:t>
            </a:r>
            <a:endParaRPr lang="ru-RU" sz="4000" dirty="0"/>
          </a:p>
        </p:txBody>
      </p:sp>
      <p:pic>
        <p:nvPicPr>
          <p:cNvPr id="7170" name="Picture 2" descr="C:\Documents and Settings\Admin\Рабочий стол\d0ddffbfb1ed7d5f60355bb0d689ea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43438" y="3764044"/>
            <a:ext cx="4000528" cy="295239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105408-600x399-garlic-scap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714488"/>
            <a:ext cx="4297020" cy="285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858148" cy="1428752"/>
          </a:xfrm>
        </p:spPr>
        <p:txBody>
          <a:bodyPr/>
          <a:lstStyle/>
          <a:p>
            <a:r>
              <a:rPr lang="ru-RU" dirty="0" smtClean="0"/>
              <a:t>Пищевые лилейные</a:t>
            </a:r>
            <a:br>
              <a:rPr lang="ru-RU" dirty="0" smtClean="0"/>
            </a:br>
            <a:r>
              <a:rPr lang="ru-RU" dirty="0" smtClean="0"/>
              <a:t>Лук порей</a:t>
            </a:r>
            <a:endParaRPr lang="ru-RU" dirty="0"/>
          </a:p>
        </p:txBody>
      </p:sp>
      <p:pic>
        <p:nvPicPr>
          <p:cNvPr id="8194" name="Picture 2" descr="C:\Documents and Settings\Admin\Рабочий стол\bad31e30fd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429256" y="2285992"/>
            <a:ext cx="3028950" cy="381000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f165b731ecfaac92a2f7ba92d07ccdaa.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3116"/>
            <a:ext cx="4479177" cy="337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Пищевые лилейные</a:t>
            </a:r>
            <a:br>
              <a:rPr lang="ru-RU" dirty="0" smtClean="0"/>
            </a:br>
            <a:r>
              <a:rPr lang="ru-RU" dirty="0" smtClean="0"/>
              <a:t>Лук - </a:t>
            </a:r>
            <a:r>
              <a:rPr lang="ru-RU" dirty="0" err="1" smtClean="0"/>
              <a:t>батун</a:t>
            </a:r>
            <a:endParaRPr lang="ru-RU" dirty="0"/>
          </a:p>
        </p:txBody>
      </p:sp>
      <p:pic>
        <p:nvPicPr>
          <p:cNvPr id="9218" name="Picture 2" descr="C:\Documents and Settings\Admin\Рабочий стол\6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643050"/>
            <a:ext cx="3143272" cy="4714908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batun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000240"/>
            <a:ext cx="4575624" cy="3595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Пищевые лилейные</a:t>
            </a:r>
            <a:br>
              <a:rPr lang="ru-RU" dirty="0" smtClean="0"/>
            </a:br>
            <a:r>
              <a:rPr lang="ru-RU" dirty="0" smtClean="0"/>
              <a:t>Лук </a:t>
            </a:r>
            <a:r>
              <a:rPr lang="ru-RU" dirty="0" err="1" smtClean="0"/>
              <a:t>шнит</a:t>
            </a:r>
            <a:endParaRPr lang="ru-RU" dirty="0"/>
          </a:p>
        </p:txBody>
      </p:sp>
      <p:pic>
        <p:nvPicPr>
          <p:cNvPr id="24578" name="Picture 2" descr="C:\Documents and Settings\Admin\Рабочий стол\1ec0efa47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1998" y="1600200"/>
            <a:ext cx="420000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Пищевые лилейные</a:t>
            </a:r>
            <a:br>
              <a:rPr lang="ru-RU" dirty="0" smtClean="0"/>
            </a:br>
            <a:r>
              <a:rPr lang="ru-RU" dirty="0" smtClean="0"/>
              <a:t>Лук медвежий</a:t>
            </a:r>
            <a:br>
              <a:rPr lang="ru-RU" dirty="0" smtClean="0"/>
            </a:br>
            <a:r>
              <a:rPr lang="ru-RU" dirty="0" smtClean="0"/>
              <a:t>черемша</a:t>
            </a:r>
            <a:endParaRPr lang="ru-RU" dirty="0"/>
          </a:p>
        </p:txBody>
      </p:sp>
      <p:pic>
        <p:nvPicPr>
          <p:cNvPr id="26626" name="Picture 2" descr="C:\Documents and Settings\Admin\Рабочий стол\Ramsons_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000240"/>
            <a:ext cx="4382248" cy="4607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Спаржа</a:t>
            </a:r>
            <a:endParaRPr lang="ru-RU" sz="7200" dirty="0"/>
          </a:p>
        </p:txBody>
      </p:sp>
      <p:pic>
        <p:nvPicPr>
          <p:cNvPr id="10242" name="Picture 2" descr="C:\Documents and Settings\Admin\Рабочий стол\sparch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3532774" cy="4708525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asparagus_officinalis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500174"/>
            <a:ext cx="4622146" cy="3643338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\Рабочий стол\cdf2a66e798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551105"/>
            <a:ext cx="4306895" cy="43068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 smtClean="0"/>
              <a:t>Лекарственные лилейные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Ландыш майский</a:t>
            </a:r>
          </a:p>
          <a:p>
            <a:r>
              <a:rPr lang="ru-RU" sz="5400" dirty="0" smtClean="0"/>
              <a:t>Купена лекарственная</a:t>
            </a:r>
          </a:p>
          <a:p>
            <a:r>
              <a:rPr lang="ru-RU" sz="5400" dirty="0" smtClean="0"/>
              <a:t>Алоэ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лилейные</a:t>
            </a:r>
            <a:br>
              <a:rPr lang="ru-RU" dirty="0" smtClean="0"/>
            </a:br>
            <a:r>
              <a:rPr lang="ru-RU" dirty="0" smtClean="0"/>
              <a:t>Ландыш майский</a:t>
            </a:r>
            <a:endParaRPr lang="ru-RU" dirty="0"/>
          </a:p>
        </p:txBody>
      </p:sp>
      <p:pic>
        <p:nvPicPr>
          <p:cNvPr id="11266" name="Picture 2" descr="C:\Documents and Settings\Admin\Рабочий стол\1269939044_347685_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68859" y="1600200"/>
            <a:ext cx="4206282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лилейные</a:t>
            </a:r>
            <a:br>
              <a:rPr lang="ru-RU" dirty="0" smtClean="0"/>
            </a:br>
            <a:r>
              <a:rPr lang="ru-RU" dirty="0" smtClean="0"/>
              <a:t>Купена лекарственная</a:t>
            </a:r>
            <a:endParaRPr lang="ru-RU" dirty="0"/>
          </a:p>
        </p:txBody>
      </p:sp>
      <p:pic>
        <p:nvPicPr>
          <p:cNvPr id="12290" name="Picture 2" descr="C:\Documents and Settings\Admin\Рабочий стол\Kantkonv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1935162"/>
            <a:ext cx="5715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лилейные</a:t>
            </a:r>
            <a:br>
              <a:rPr lang="ru-RU" dirty="0" smtClean="0"/>
            </a:br>
            <a:r>
              <a:rPr lang="ru-RU" dirty="0" smtClean="0"/>
              <a:t>Алоэ</a:t>
            </a:r>
            <a:endParaRPr lang="ru-RU" dirty="0"/>
          </a:p>
        </p:txBody>
      </p:sp>
      <p:pic>
        <p:nvPicPr>
          <p:cNvPr id="13314" name="Picture 2" descr="C:\Documents and Settings\Admin\Рабочий стол\417462_Sbj8Oh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701800"/>
            <a:ext cx="600075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7058052" cy="2798306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1. Познакомить учащихся с многообразием и значением растений семейства лилейные;</a:t>
            </a:r>
          </a:p>
          <a:p>
            <a:pPr algn="l"/>
            <a:r>
              <a:rPr lang="ru-RU" sz="3200" b="1" dirty="0" smtClean="0"/>
              <a:t>2.Учить распознавать и определять растения семейства лилейные;</a:t>
            </a:r>
          </a:p>
          <a:p>
            <a:pPr algn="l"/>
            <a:r>
              <a:rPr lang="ru-RU" sz="3200" b="1" dirty="0" smtClean="0"/>
              <a:t>3.Формировать и развивать понятие о систематике.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500042"/>
            <a:ext cx="5715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Задачи урока:</a:t>
            </a:r>
            <a:endParaRPr lang="ru-RU" sz="6600" dirty="0"/>
          </a:p>
        </p:txBody>
      </p:sp>
      <p:pic>
        <p:nvPicPr>
          <p:cNvPr id="2052" name="Picture 4" descr="C:\Documents and Settings\Admin\Рабочий стол\poryadok-liliecvetnye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85728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Дикорастущие лилейные</a:t>
            </a:r>
            <a:br>
              <a:rPr lang="ru-RU" dirty="0" smtClean="0"/>
            </a:br>
            <a:r>
              <a:rPr lang="ru-RU" dirty="0" smtClean="0"/>
              <a:t>Ирисы</a:t>
            </a:r>
            <a:endParaRPr lang="ru-RU" dirty="0"/>
          </a:p>
        </p:txBody>
      </p:sp>
      <p:pic>
        <p:nvPicPr>
          <p:cNvPr id="14338" name="Picture 2" descr="C:\Documents and Settings\Admin\Рабочий стол\iris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928802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Дикорастущие лилейные</a:t>
            </a:r>
            <a:br>
              <a:rPr lang="ru-RU" dirty="0" smtClean="0"/>
            </a:br>
            <a:r>
              <a:rPr lang="ru-RU" dirty="0" smtClean="0"/>
              <a:t>Гиацинты</a:t>
            </a:r>
            <a:endParaRPr lang="ru-RU" dirty="0"/>
          </a:p>
        </p:txBody>
      </p:sp>
      <p:pic>
        <p:nvPicPr>
          <p:cNvPr id="15362" name="Picture 2" descr="C:\Documents and Settings\Admin\Рабочий стол\p3205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Дикорастущие лилейные </a:t>
            </a:r>
            <a:br>
              <a:rPr lang="ru-RU" dirty="0" smtClean="0"/>
            </a:br>
            <a:r>
              <a:rPr lang="ru-RU" dirty="0" smtClean="0"/>
              <a:t>Хоста</a:t>
            </a:r>
            <a:endParaRPr lang="ru-RU" dirty="0"/>
          </a:p>
        </p:txBody>
      </p:sp>
      <p:pic>
        <p:nvPicPr>
          <p:cNvPr id="29698" name="Picture 2" descr="C:\Documents and Settings\Admin\Рабочий стол\t_1247_0_129560253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1808162"/>
            <a:ext cx="5715000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Дикорастущие лилейные</a:t>
            </a:r>
            <a:br>
              <a:rPr lang="ru-RU" dirty="0" smtClean="0"/>
            </a:br>
            <a:r>
              <a:rPr lang="ru-RU" dirty="0" smtClean="0"/>
              <a:t>Рябчик</a:t>
            </a:r>
            <a:endParaRPr lang="ru-RU" dirty="0"/>
          </a:p>
        </p:txBody>
      </p:sp>
      <p:pic>
        <p:nvPicPr>
          <p:cNvPr id="16386" name="Picture 2" descr="C:\Documents and Settings\Admin\Рабочий стол\szachownica-cesarska-korona-cesarska-8211-fritillaria-imperialis_5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1527" y="1600200"/>
            <a:ext cx="6280945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Дикорастущие лилейные Шафран</a:t>
            </a:r>
            <a:endParaRPr lang="ru-RU" dirty="0"/>
          </a:p>
        </p:txBody>
      </p:sp>
      <p:pic>
        <p:nvPicPr>
          <p:cNvPr id="17410" name="Picture 2" descr="C:\Documents and Settings\Admin\Рабочий стол\1602364_p00087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8" y="1714488"/>
            <a:ext cx="4919823" cy="3661754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dee884f1c3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4246" y="1500174"/>
            <a:ext cx="3647725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книга</a:t>
            </a:r>
            <a:endParaRPr lang="ru-RU" dirty="0"/>
          </a:p>
        </p:txBody>
      </p:sp>
      <p:pic>
        <p:nvPicPr>
          <p:cNvPr id="22530" name="Picture 2" descr="C:\Documents and Settings\Admin\Рабочий стол\s22696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143116"/>
            <a:ext cx="3810000" cy="4257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1357298"/>
            <a:ext cx="171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Рябчик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1500174"/>
            <a:ext cx="1994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Шафран</a:t>
            </a:r>
            <a:endParaRPr lang="ru-RU" sz="3600" b="1" dirty="0"/>
          </a:p>
        </p:txBody>
      </p:sp>
      <p:pic>
        <p:nvPicPr>
          <p:cNvPr id="22531" name="Picture 3" descr="C:\Documents and Settings\Admin\Рабочий стол\crocus-15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285992"/>
            <a:ext cx="4429124" cy="4319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Ядовитые лилейные</a:t>
            </a:r>
            <a:br>
              <a:rPr lang="ru-RU" dirty="0" smtClean="0"/>
            </a:br>
            <a:r>
              <a:rPr lang="ru-RU" dirty="0" err="1" smtClean="0"/>
              <a:t>Черемица</a:t>
            </a:r>
            <a:endParaRPr lang="ru-RU" dirty="0"/>
          </a:p>
        </p:txBody>
      </p:sp>
      <p:pic>
        <p:nvPicPr>
          <p:cNvPr id="18434" name="Picture 2" descr="C:\Documents and Settings\Admin\Рабочий стол\chemer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4950" y="1600200"/>
            <a:ext cx="3534100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Ядовитые лилейные</a:t>
            </a:r>
            <a:br>
              <a:rPr lang="ru-RU" dirty="0" smtClean="0"/>
            </a:br>
            <a:r>
              <a:rPr lang="ru-RU" dirty="0" smtClean="0"/>
              <a:t>Безвременник</a:t>
            </a:r>
            <a:r>
              <a:rPr lang="en-US" dirty="0" smtClean="0"/>
              <a:t> </a:t>
            </a:r>
            <a:r>
              <a:rPr lang="ru-RU" dirty="0" smtClean="0"/>
              <a:t>осенний</a:t>
            </a:r>
            <a:endParaRPr lang="ru-RU" dirty="0"/>
          </a:p>
        </p:txBody>
      </p:sp>
      <p:pic>
        <p:nvPicPr>
          <p:cNvPr id="19458" name="Picture 2" descr="C:\Documents and Settings\Admin\Рабочий стол\colchicum_autumn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0984" y="1600200"/>
            <a:ext cx="4462032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Ядовитые лилейные</a:t>
            </a:r>
            <a:br>
              <a:rPr lang="ru-RU" dirty="0" smtClean="0"/>
            </a:br>
            <a:r>
              <a:rPr lang="ru-RU" dirty="0" smtClean="0"/>
              <a:t>Вороний глаз</a:t>
            </a:r>
            <a:endParaRPr lang="ru-RU" dirty="0"/>
          </a:p>
        </p:txBody>
      </p:sp>
      <p:pic>
        <p:nvPicPr>
          <p:cNvPr id="20482" name="Picture 2" descr="C:\Documents and Settings\Admin\Рабочий стол\8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3848152" cy="2887663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p200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4500562" y="3571876"/>
            <a:ext cx="4205315" cy="2863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Определить правильные утверждения.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1. Все растения семейства лилейные – многолетние.</a:t>
            </a:r>
          </a:p>
          <a:p>
            <a:pPr>
              <a:buNone/>
            </a:pPr>
            <a:r>
              <a:rPr lang="ru-RU" dirty="0" smtClean="0"/>
              <a:t>2.  Все растения семейства лилейные образуют луковицы.</a:t>
            </a:r>
          </a:p>
          <a:p>
            <a:pPr>
              <a:buNone/>
            </a:pPr>
            <a:r>
              <a:rPr lang="ru-RU" dirty="0" smtClean="0"/>
              <a:t>3. Растения семейства лилейные имеют цветок с простым околоцветником.</a:t>
            </a:r>
          </a:p>
          <a:p>
            <a:pPr>
              <a:buNone/>
            </a:pPr>
            <a:r>
              <a:rPr lang="ru-RU" dirty="0" smtClean="0"/>
              <a:t>4. Плод у лилейных – семянка.</a:t>
            </a:r>
          </a:p>
          <a:p>
            <a:pPr>
              <a:buNone/>
            </a:pPr>
            <a:r>
              <a:rPr lang="ru-RU" dirty="0" smtClean="0"/>
              <a:t>5. Лилейные относятся к однодольным растениям.</a:t>
            </a:r>
          </a:p>
          <a:p>
            <a:pPr>
              <a:buNone/>
            </a:pPr>
            <a:r>
              <a:rPr lang="ru-RU" dirty="0" smtClean="0"/>
              <a:t>6. Листья у лилейных простые.</a:t>
            </a:r>
          </a:p>
          <a:p>
            <a:pPr>
              <a:buNone/>
            </a:pPr>
            <a:r>
              <a:rPr lang="ru-RU" dirty="0" smtClean="0"/>
              <a:t>7. Жилкование листьев перистое или сетчатое.</a:t>
            </a:r>
          </a:p>
          <a:p>
            <a:pPr>
              <a:buNone/>
            </a:pPr>
            <a:r>
              <a:rPr lang="ru-RU" dirty="0" smtClean="0"/>
              <a:t>8. Цветок имеет формулу Ч</a:t>
            </a:r>
            <a:r>
              <a:rPr lang="ru-RU" baseline="-25000" dirty="0" smtClean="0"/>
              <a:t>5</a:t>
            </a:r>
            <a:r>
              <a:rPr lang="ru-RU" dirty="0" smtClean="0"/>
              <a:t>Л</a:t>
            </a:r>
            <a:r>
              <a:rPr lang="ru-RU" baseline="-25000" dirty="0" smtClean="0"/>
              <a:t>5</a:t>
            </a:r>
            <a:r>
              <a:rPr lang="ru-RU" dirty="0" smtClean="0"/>
              <a:t>П</a:t>
            </a:r>
            <a:r>
              <a:rPr lang="ru-RU" baseline="-25000" dirty="0" smtClean="0"/>
              <a:t>1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9.Корневая система мочковатая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Семейство лилейные</a:t>
            </a:r>
            <a:endParaRPr lang="ru-RU" dirty="0"/>
          </a:p>
        </p:txBody>
      </p:sp>
      <p:pic>
        <p:nvPicPr>
          <p:cNvPr id="3074" name="Picture 2" descr="C:\Documents and Settings\Admin\Рабочий стол\1269939044_347685_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3650357" cy="408622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0026-011-O33t33p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7264" y="1428736"/>
            <a:ext cx="4190360" cy="321231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235114--40959110-m549x500-u3e10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4756" y="2714620"/>
            <a:ext cx="4122743" cy="388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Выбрать растения, которые относятся к семейству лилейные.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1.Тюльпан лесной		8.Лилия </a:t>
            </a:r>
            <a:r>
              <a:rPr lang="ru-RU" dirty="0" err="1" smtClean="0"/>
              <a:t>саранка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2.Василек луговой.		9.Рожь посевная</a:t>
            </a:r>
          </a:p>
          <a:p>
            <a:pPr>
              <a:buNone/>
            </a:pPr>
            <a:r>
              <a:rPr lang="ru-RU" dirty="0" smtClean="0"/>
              <a:t>3.Пырей ползучий.		10.Ландыш майский</a:t>
            </a:r>
          </a:p>
          <a:p>
            <a:pPr>
              <a:buNone/>
            </a:pPr>
            <a:r>
              <a:rPr lang="ru-RU" dirty="0" smtClean="0"/>
              <a:t>4. Лук репчатый			11.Чеснок посевной</a:t>
            </a:r>
          </a:p>
          <a:p>
            <a:pPr>
              <a:buNone/>
            </a:pPr>
            <a:r>
              <a:rPr lang="ru-RU" dirty="0" smtClean="0"/>
              <a:t>5.Рябина обыкновенная	12.Алоэ древовидное</a:t>
            </a:r>
          </a:p>
          <a:p>
            <a:pPr>
              <a:buNone/>
            </a:pPr>
            <a:r>
              <a:rPr lang="ru-RU" dirty="0" smtClean="0"/>
              <a:t>6. Спаржа лекарственная	13.Чина лесная.</a:t>
            </a:r>
          </a:p>
          <a:p>
            <a:pPr>
              <a:buNone/>
            </a:pPr>
            <a:r>
              <a:rPr lang="ru-RU" dirty="0" smtClean="0"/>
              <a:t>7.Лилия кудрявая		14.Акация желтая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Определить систематическое положение растений: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12144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 вариант – купена лекарственная</a:t>
            </a:r>
          </a:p>
          <a:p>
            <a:pPr>
              <a:buNone/>
            </a:pPr>
            <a:r>
              <a:rPr lang="ru-RU" dirty="0" smtClean="0"/>
              <a:t>2 вариант – дурман обыкновенный.</a:t>
            </a:r>
          </a:p>
          <a:p>
            <a:endParaRPr lang="ru-RU" dirty="0"/>
          </a:p>
        </p:txBody>
      </p:sp>
      <p:pic>
        <p:nvPicPr>
          <p:cNvPr id="23554" name="Picture 2" descr="C:\Documents and Settings\Admin\Рабочий стол\Kantkonva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496"/>
            <a:ext cx="4144752" cy="2928958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Рабочий стол\datura_stramonium_flow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286124"/>
            <a:ext cx="3571880" cy="3214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357850" cy="4237682"/>
          </a:xfrm>
        </p:spPr>
        <p:txBody>
          <a:bodyPr/>
          <a:lstStyle/>
          <a:p>
            <a:r>
              <a:rPr lang="ru-RU" dirty="0" smtClean="0"/>
              <a:t>Царство –Растения</a:t>
            </a:r>
          </a:p>
          <a:p>
            <a:r>
              <a:rPr lang="ru-RU" dirty="0" smtClean="0"/>
              <a:t>Отдел – Покрытосеменные</a:t>
            </a:r>
          </a:p>
          <a:p>
            <a:r>
              <a:rPr lang="ru-RU" dirty="0" smtClean="0"/>
              <a:t>Класс – Однодольные</a:t>
            </a:r>
          </a:p>
          <a:p>
            <a:r>
              <a:rPr lang="ru-RU" dirty="0" smtClean="0"/>
              <a:t>Семейство – Лилейные</a:t>
            </a:r>
          </a:p>
          <a:p>
            <a:r>
              <a:rPr lang="ru-RU" dirty="0" smtClean="0"/>
              <a:t>Род – Купена</a:t>
            </a:r>
          </a:p>
          <a:p>
            <a:r>
              <a:rPr lang="ru-RU" dirty="0" smtClean="0"/>
              <a:t>Вид –Купена лекарственная </a:t>
            </a:r>
            <a:endParaRPr lang="ru-RU" dirty="0"/>
          </a:p>
        </p:txBody>
      </p:sp>
      <p:pic>
        <p:nvPicPr>
          <p:cNvPr id="5" name="Picture 2" descr="C:\Documents and Settings\Admin\Рабочий стол\Kantkonva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643314"/>
            <a:ext cx="414475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5214974" cy="4309120"/>
          </a:xfrm>
        </p:spPr>
        <p:txBody>
          <a:bodyPr/>
          <a:lstStyle/>
          <a:p>
            <a:r>
              <a:rPr lang="ru-RU" dirty="0" smtClean="0"/>
              <a:t>Царство – Растения</a:t>
            </a:r>
          </a:p>
          <a:p>
            <a:r>
              <a:rPr lang="ru-RU" dirty="0" smtClean="0"/>
              <a:t>Отдел – Покрытосеменные</a:t>
            </a:r>
          </a:p>
          <a:p>
            <a:r>
              <a:rPr lang="ru-RU" dirty="0" smtClean="0"/>
              <a:t>Класс – Двудольные</a:t>
            </a:r>
          </a:p>
          <a:p>
            <a:r>
              <a:rPr lang="ru-RU" dirty="0" smtClean="0"/>
              <a:t>Семейство – Пасленовые</a:t>
            </a:r>
          </a:p>
          <a:p>
            <a:r>
              <a:rPr lang="ru-RU" dirty="0" smtClean="0"/>
              <a:t>Род – дурман</a:t>
            </a:r>
          </a:p>
          <a:p>
            <a:r>
              <a:rPr lang="ru-RU" dirty="0" smtClean="0"/>
              <a:t>Вид – Дурман обыкновенный</a:t>
            </a:r>
            <a:endParaRPr lang="ru-RU" dirty="0"/>
          </a:p>
        </p:txBody>
      </p:sp>
      <p:pic>
        <p:nvPicPr>
          <p:cNvPr id="4" name="Picture 3" descr="C:\Documents and Settings\Admin\Рабочий стол\datura_stramonium_flow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3286124"/>
            <a:ext cx="3571880" cy="3214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Исключить лишнее»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РАЖСПА</a:t>
            </a:r>
          </a:p>
          <a:p>
            <a:r>
              <a:rPr lang="ru-RU" dirty="0" smtClean="0"/>
              <a:t>КНЕСОЧ</a:t>
            </a:r>
          </a:p>
          <a:p>
            <a:r>
              <a:rPr lang="ru-RU" dirty="0" smtClean="0"/>
              <a:t>КЛИСЕАВ</a:t>
            </a:r>
          </a:p>
          <a:p>
            <a:r>
              <a:rPr lang="ru-RU" dirty="0" smtClean="0"/>
              <a:t>ШДАНЛЫ</a:t>
            </a:r>
          </a:p>
          <a:p>
            <a:r>
              <a:rPr lang="ru-RU" dirty="0" smtClean="0"/>
              <a:t>ЦИГАНИТ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Лишнее слово – Василек (семейство сложноцветные)</a:t>
            </a:r>
            <a:endParaRPr lang="ru-RU" dirty="0"/>
          </a:p>
        </p:txBody>
      </p:sp>
      <p:pic>
        <p:nvPicPr>
          <p:cNvPr id="1028" name="Picture 4" descr="C:\Documents and Settings\Admin\Рабочий стол\392c73a3e5a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986" y="2071678"/>
            <a:ext cx="2283471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5602" name="Picture 2" descr="C:\Documents and Settings\Admin\Рабочий стол\0_257a5_1a173f20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00240"/>
            <a:ext cx="5889042" cy="45860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1357298"/>
            <a:ext cx="187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Кандык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семейства: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Формула цветка:</a:t>
            </a:r>
          </a:p>
          <a:p>
            <a:pPr>
              <a:buNone/>
            </a:pPr>
            <a:r>
              <a:rPr lang="ru-RU" dirty="0" smtClean="0"/>
              <a:t>О </a:t>
            </a:r>
            <a:r>
              <a:rPr lang="ru-RU" sz="2000" dirty="0" smtClean="0"/>
              <a:t>3+3</a:t>
            </a:r>
            <a:r>
              <a:rPr lang="ru-RU" dirty="0" smtClean="0"/>
              <a:t>Т</a:t>
            </a:r>
            <a:r>
              <a:rPr lang="ru-RU" sz="2000" dirty="0" smtClean="0"/>
              <a:t>3+3 </a:t>
            </a:r>
            <a:r>
              <a:rPr lang="ru-RU" dirty="0" smtClean="0"/>
              <a:t>П1</a:t>
            </a:r>
          </a:p>
          <a:p>
            <a:r>
              <a:rPr lang="ru-RU" dirty="0" smtClean="0"/>
              <a:t>Плод  - коробочка,  ягода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357298"/>
            <a:ext cx="2490362" cy="24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C:\Documents and Settings\Admin\Рабочий стол\post-17068-12061914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429000"/>
            <a:ext cx="4064000" cy="3048000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0_65e03_857184a5_X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4143380"/>
            <a:ext cx="3538494" cy="2356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Admin\Рабочий стол\gusinyj_luk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3786190"/>
            <a:ext cx="2299454" cy="2950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Жизненные формы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Травянистые многолетние растения</a:t>
            </a:r>
          </a:p>
          <a:p>
            <a:pPr>
              <a:buNone/>
            </a:pPr>
            <a:r>
              <a:rPr lang="ru-RU" dirty="0" smtClean="0"/>
              <a:t>Имеют луковицы или корневища</a:t>
            </a:r>
          </a:p>
          <a:p>
            <a:r>
              <a:rPr lang="ru-RU" dirty="0" smtClean="0"/>
              <a:t>Древовидные растения (алоэ, столетник)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7652" name="Picture 4" descr="C:\Documents and Settings\Admin\Рабочий стол\post-22374-12093858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429132"/>
            <a:ext cx="3071834" cy="230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86808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№1. Под какими номерами помещены признаки растений семейства лилейные?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086724" cy="392334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200" b="1" dirty="0" smtClean="0"/>
              <a:t>1.Околоцветник состоит из 6 листочков, похожих на лепестки.</a:t>
            </a:r>
          </a:p>
          <a:p>
            <a:pPr>
              <a:buNone/>
            </a:pPr>
            <a:r>
              <a:rPr lang="ru-RU" sz="4200" b="1" dirty="0" smtClean="0"/>
              <a:t>2.В цветке много тычинок.</a:t>
            </a:r>
          </a:p>
          <a:p>
            <a:pPr>
              <a:buNone/>
            </a:pPr>
            <a:r>
              <a:rPr lang="ru-RU" sz="4200" b="1" dirty="0" smtClean="0"/>
              <a:t>3.В цветке один пестик и шесть тычинок одинаковой величины.</a:t>
            </a:r>
          </a:p>
          <a:p>
            <a:pPr>
              <a:buNone/>
            </a:pPr>
            <a:r>
              <a:rPr lang="ru-RU" sz="4200" b="1" dirty="0" smtClean="0"/>
              <a:t>4.Околоцветник состоит из 5 чашелистиков и 5 лепестков.</a:t>
            </a:r>
          </a:p>
          <a:p>
            <a:pPr>
              <a:buNone/>
            </a:pPr>
            <a:r>
              <a:rPr lang="ru-RU" sz="4200" b="1" dirty="0" smtClean="0"/>
              <a:t>5. Плод – зерновка.</a:t>
            </a:r>
          </a:p>
          <a:p>
            <a:pPr>
              <a:buNone/>
            </a:pPr>
            <a:r>
              <a:rPr lang="ru-RU" sz="4200" b="1" dirty="0" smtClean="0"/>
              <a:t>6. Листья с параллельным или дуговым жилкованием.</a:t>
            </a:r>
          </a:p>
          <a:p>
            <a:pPr>
              <a:buNone/>
            </a:pPr>
            <a:r>
              <a:rPr lang="ru-RU" sz="4200" b="1" dirty="0" smtClean="0"/>
              <a:t>7. Плод – семянка.</a:t>
            </a:r>
          </a:p>
          <a:p>
            <a:pPr>
              <a:buNone/>
            </a:pPr>
            <a:r>
              <a:rPr lang="ru-RU" sz="4200" b="1" dirty="0" smtClean="0"/>
              <a:t>8. В цветке один пестик и 5 тычинок.</a:t>
            </a:r>
          </a:p>
          <a:p>
            <a:pPr>
              <a:buNone/>
            </a:pPr>
            <a:r>
              <a:rPr lang="ru-RU" sz="4200" b="1" dirty="0" smtClean="0"/>
              <a:t>9. Плод – ягода или трехстворчатая коробка.</a:t>
            </a:r>
          </a:p>
          <a:p>
            <a:pPr>
              <a:buNone/>
            </a:pPr>
            <a:r>
              <a:rPr lang="ru-RU" sz="4200" b="1" dirty="0" smtClean="0"/>
              <a:t>10. Растение многолетнее с луковицами или корне</a:t>
            </a:r>
            <a:r>
              <a:rPr lang="ru-RU" sz="3800" dirty="0" smtClean="0"/>
              <a:t>вищами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№2 « Найди ошибку»</a:t>
            </a:r>
            <a:br>
              <a:rPr lang="ru-RU" dirty="0" smtClean="0"/>
            </a:br>
            <a:r>
              <a:rPr lang="ru-RU" dirty="0" smtClean="0"/>
              <a:t>			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Царство – Растения					</a:t>
            </a:r>
          </a:p>
          <a:p>
            <a:r>
              <a:rPr lang="ru-RU" dirty="0" smtClean="0"/>
              <a:t>Тип – Покрытосеменные			</a:t>
            </a:r>
          </a:p>
          <a:p>
            <a:r>
              <a:rPr lang="ru-RU" dirty="0" smtClean="0"/>
              <a:t>Класс – Двудольные					</a:t>
            </a:r>
          </a:p>
          <a:p>
            <a:r>
              <a:rPr lang="ru-RU" dirty="0" smtClean="0"/>
              <a:t>Род – Ландыш						</a:t>
            </a:r>
          </a:p>
          <a:p>
            <a:r>
              <a:rPr lang="ru-RU" dirty="0" smtClean="0"/>
              <a:t>Семейство – Крестоцветные			</a:t>
            </a:r>
          </a:p>
          <a:p>
            <a:r>
              <a:rPr lang="ru-RU" dirty="0" smtClean="0"/>
              <a:t>Вид – Ландыш майский					</a:t>
            </a:r>
            <a:endParaRPr lang="ru-RU" dirty="0"/>
          </a:p>
        </p:txBody>
      </p:sp>
      <p:pic>
        <p:nvPicPr>
          <p:cNvPr id="28674" name="Picture 2" descr="C:\Documents and Settings\Admin\Рабочий стол\798b9a7d-3a0e-4e63-822f-ce26b722a10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4142" y="3857628"/>
            <a:ext cx="3567014" cy="289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Пищевые лилейные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/>
              <a:t>Лук репчатый</a:t>
            </a:r>
          </a:p>
          <a:p>
            <a:r>
              <a:rPr lang="ru-RU" sz="5400" dirty="0" smtClean="0"/>
              <a:t>Чеснок</a:t>
            </a:r>
          </a:p>
          <a:p>
            <a:r>
              <a:rPr lang="ru-RU" sz="4800" dirty="0" smtClean="0"/>
              <a:t>Лук порей</a:t>
            </a:r>
          </a:p>
          <a:p>
            <a:r>
              <a:rPr lang="ru-RU" sz="5400" dirty="0" smtClean="0"/>
              <a:t>Лук – </a:t>
            </a:r>
            <a:r>
              <a:rPr lang="ru-RU" sz="5400" dirty="0" err="1" smtClean="0"/>
              <a:t>батун</a:t>
            </a:r>
            <a:endParaRPr lang="ru-RU" sz="5400" dirty="0" smtClean="0"/>
          </a:p>
          <a:p>
            <a:r>
              <a:rPr lang="ru-RU" sz="5400" dirty="0" smtClean="0"/>
              <a:t>Спаржа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Пищевые лилейные</a:t>
            </a:r>
            <a:br>
              <a:rPr lang="ru-RU" dirty="0" smtClean="0"/>
            </a:br>
            <a:r>
              <a:rPr lang="ru-RU" dirty="0" smtClean="0"/>
              <a:t>Лук репчатый</a:t>
            </a:r>
            <a:endParaRPr lang="ru-RU" dirty="0"/>
          </a:p>
        </p:txBody>
      </p:sp>
      <p:pic>
        <p:nvPicPr>
          <p:cNvPr id="6147" name="Picture 3" descr="C:\Documents and Settings\Admin\Рабочий стол\13068687193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1214422"/>
            <a:ext cx="3286116" cy="3286116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Копия 160845_large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3500438"/>
            <a:ext cx="4095746" cy="3071810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luk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461707"/>
            <a:ext cx="2578912" cy="3967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</TotalTime>
  <Words>335</Words>
  <Application>Microsoft Office PowerPoint</Application>
  <PresentationFormat>Экран (4:3)</PresentationFormat>
  <Paragraphs>115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Тема: Многообразие и значение лилейных.</vt:lpstr>
      <vt:lpstr>Слайд 2</vt:lpstr>
      <vt:lpstr>Семейство лилейные</vt:lpstr>
      <vt:lpstr>Признаки семейства:</vt:lpstr>
      <vt:lpstr>Жизненные формы</vt:lpstr>
      <vt:lpstr>Задание №1. Под какими номерами помещены признаки растений семейства лилейные?</vt:lpstr>
      <vt:lpstr>Задание №2 « Найди ошибку»      </vt:lpstr>
      <vt:lpstr>Пищевые лилейные</vt:lpstr>
      <vt:lpstr>Пищевые лилейные Лук репчатый</vt:lpstr>
      <vt:lpstr>Пищевые лилейные Чеснок</vt:lpstr>
      <vt:lpstr>Пищевые лилейные Лук порей</vt:lpstr>
      <vt:lpstr>Пищевые лилейные Лук - батун</vt:lpstr>
      <vt:lpstr>Пищевые лилейные Лук шнит</vt:lpstr>
      <vt:lpstr>Пищевые лилейные Лук медвежий черемша</vt:lpstr>
      <vt:lpstr>Спаржа</vt:lpstr>
      <vt:lpstr>Лекарственные лилейные</vt:lpstr>
      <vt:lpstr>Лекарственные лилейные Ландыш майский</vt:lpstr>
      <vt:lpstr>Лекарственные лилейные Купена лекарственная</vt:lpstr>
      <vt:lpstr>Лекарственные лилейные Алоэ</vt:lpstr>
      <vt:lpstr>Дикорастущие лилейные Ирисы</vt:lpstr>
      <vt:lpstr>Дикорастущие лилейные Гиацинты</vt:lpstr>
      <vt:lpstr>Дикорастущие лилейные  Хоста</vt:lpstr>
      <vt:lpstr>Дикорастущие лилейные Рябчик</vt:lpstr>
      <vt:lpstr> Дикорастущие лилейные Шафран</vt:lpstr>
      <vt:lpstr>Красная книга</vt:lpstr>
      <vt:lpstr>Ядовитые лилейные Черемица</vt:lpstr>
      <vt:lpstr>Ядовитые лилейные Безвременник осенний</vt:lpstr>
      <vt:lpstr>Ядовитые лилейные Вороний глаз</vt:lpstr>
      <vt:lpstr>Определить правильные утверждения.</vt:lpstr>
      <vt:lpstr>Выбрать растения, которые относятся к семейству лилейные. </vt:lpstr>
      <vt:lpstr> Определить систематическое положение растений: </vt:lpstr>
      <vt:lpstr>Слайд 32</vt:lpstr>
      <vt:lpstr>Слайд 33</vt:lpstr>
      <vt:lpstr>« Исключить лишнее»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Многообразие и значение лилейных.</dc:title>
  <cp:lastModifiedBy>Roman</cp:lastModifiedBy>
  <cp:revision>55</cp:revision>
  <dcterms:modified xsi:type="dcterms:W3CDTF">2013-06-08T11:29:05Z</dcterms:modified>
</cp:coreProperties>
</file>