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 anchor="b" anchorCtr="0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  <a:contourClr>
                <a:srgbClr val="FFFFFF"/>
              </a:contourClr>
            </a:sp3d>
          </a:bodyPr>
          <a:lstStyle>
            <a:lvl1pPr algn="ctr">
              <a:defRPr lang="en-US" sz="5800" dirty="0" smtClean="0">
                <a:ln w="9525">
                  <a:noFill/>
                </a:ln>
                <a:effectLst>
                  <a:outerShdw blurRad="50800" dist="38100" dir="822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67089"/>
          </a:xfrm>
        </p:spPr>
        <p:txBody>
          <a:bodyPr>
            <a:normAutofit/>
          </a:bodyPr>
          <a:lstStyle>
            <a:lvl1pPr marL="0" indent="0" algn="ctr">
              <a:buNone/>
              <a:defRPr lang="en-US" sz="3000" b="0">
                <a:solidFill>
                  <a:schemeClr val="tx2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1D107A6B-0F8F-494B-A412-27F6C59D57C1}" type="datetimeFigureOut">
              <a:rPr lang="ru-RU" smtClean="0"/>
              <a:pPr/>
              <a:t>02.06.2013</a:t>
            </a:fld>
            <a:endParaRPr lang="ru-RU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E09FF67D-0599-4EF6-98C6-F268881F5B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7A6B-0F8F-494B-A412-27F6C59D57C1}" type="datetimeFigureOut">
              <a:rPr lang="ru-RU" smtClean="0"/>
              <a:pPr/>
              <a:t>02.06.2013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FF67D-0599-4EF6-98C6-F268881F5B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7A6B-0F8F-494B-A412-27F6C59D57C1}" type="datetimeFigureOut">
              <a:rPr lang="ru-RU" smtClean="0"/>
              <a:pPr/>
              <a:t>02.06.2013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FF67D-0599-4EF6-98C6-F268881F5B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7A6B-0F8F-494B-A412-27F6C59D57C1}" type="datetimeFigureOut">
              <a:rPr lang="ru-RU" smtClean="0"/>
              <a:pPr/>
              <a:t>02.06.2013</a:t>
            </a:fld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FF67D-0599-4EF6-98C6-F268881F5B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22313" y="2685391"/>
            <a:ext cx="7772400" cy="3112843"/>
          </a:xfrm>
        </p:spPr>
        <p:txBody>
          <a:bodyPr anchor="t">
            <a:normAutofit/>
          </a:bodyPr>
          <a:lstStyle>
            <a:lvl1pPr algn="ctr">
              <a:buNone/>
              <a:defRPr lang="en-US" sz="6000" b="1" dirty="0">
                <a:solidFill>
                  <a:schemeClr val="tx2">
                    <a:shade val="85000"/>
                    <a:satMod val="1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22313" y="1128932"/>
            <a:ext cx="7772400" cy="1509712"/>
          </a:xfrm>
        </p:spPr>
        <p:txBody>
          <a:bodyPr anchor="b">
            <a:normAutofit/>
          </a:bodyPr>
          <a:lstStyle>
            <a:lvl1pPr algn="ctr">
              <a:buNone/>
              <a:defRPr lang="en-US" sz="24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7A6B-0F8F-494B-A412-27F6C59D57C1}" type="datetimeFigureOut">
              <a:rPr lang="ru-RU" smtClean="0"/>
              <a:pPr/>
              <a:t>02.06.2013</a:t>
            </a:fld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FF67D-0599-4EF6-98C6-F268881F5B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7A6B-0F8F-494B-A412-27F6C59D57C1}" type="datetimeFigureOut">
              <a:rPr lang="ru-RU" smtClean="0"/>
              <a:pPr/>
              <a:t>02.06.2013</a:t>
            </a:fld>
            <a:endParaRPr lang="ru-RU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FF67D-0599-4EF6-98C6-F268881F5B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7A6B-0F8F-494B-A412-27F6C59D57C1}" type="datetimeFigureOut">
              <a:rPr lang="ru-RU" smtClean="0"/>
              <a:pPr/>
              <a:t>02.06.2013</a:t>
            </a:fld>
            <a:endParaRPr lang="ru-RU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FF67D-0599-4EF6-98C6-F268881F5B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7A6B-0F8F-494B-A412-27F6C59D57C1}" type="datetimeFigureOut">
              <a:rPr lang="ru-RU" smtClean="0"/>
              <a:pPr/>
              <a:t>02.06.2013</a:t>
            </a:fld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FF67D-0599-4EF6-98C6-F268881F5B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7A6B-0F8F-494B-A412-27F6C59D57C1}" type="datetimeFigureOut">
              <a:rPr lang="ru-RU" smtClean="0"/>
              <a:pPr/>
              <a:t>02.06.2013</a:t>
            </a:fld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FF67D-0599-4EF6-98C6-F268881F5B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ctr">
              <a:defRPr sz="24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7A6B-0F8F-494B-A412-27F6C59D57C1}" type="datetimeFigureOut">
              <a:rPr lang="ru-RU" smtClean="0"/>
              <a:pPr/>
              <a:t>02.06.2013</a:t>
            </a:fld>
            <a:endParaRPr lang="ru-RU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FF67D-0599-4EF6-98C6-F268881F5B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7729" y="1062637"/>
            <a:ext cx="4599432" cy="3977640"/>
          </a:xfrm>
          <a:prstGeom prst="rect">
            <a:avLst/>
          </a:prstGeom>
          <a:solidFill>
            <a:schemeClr val="tx2">
              <a:shade val="15000"/>
            </a:schemeClr>
          </a:solidFill>
          <a:ln w="63500">
            <a:noFill/>
            <a:miter lim="800000"/>
          </a:ln>
          <a:effectLst>
            <a:outerShdw blurRad="63500" dist="25400" dir="7200000" algn="t" rotWithShape="0">
              <a:prstClr val="black">
                <a:alpha val="45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45720" rIns="45720" rtlCol="0" anchor="ctr">
            <a:normAutofit/>
          </a:bodyPr>
          <a:lstStyle/>
          <a:p>
            <a:pPr marL="0" indent="-274320" algn="l"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en-US" sz="20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514536" y="4343400"/>
            <a:ext cx="3048000" cy="709858"/>
          </a:xfrm>
        </p:spPr>
        <p:txBody>
          <a:bodyPr anchor="t">
            <a:noAutofit/>
          </a:bodyPr>
          <a:lstStyle>
            <a:lvl1pPr algn="l">
              <a:buNone/>
              <a:defRPr sz="22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739645" y="1222657"/>
            <a:ext cx="4575601" cy="3657600"/>
          </a:xfrm>
          <a:solidFill>
            <a:schemeClr val="tx2">
              <a:shade val="75000"/>
            </a:schemeClr>
          </a:solidFill>
          <a:ln w="63500">
            <a:noFill/>
            <a:miter lim="800000"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/>
            </a:lvl1pPr>
          </a:lstStyle>
          <a:p>
            <a:r>
              <a:rPr lang="ru-RU" sz="2000" smtClean="0"/>
              <a:t>Вставка рисунка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514536" y="1371600"/>
            <a:ext cx="3044952" cy="2930086"/>
          </a:xfrm>
        </p:spPr>
        <p:txBody>
          <a:bodyPr bIns="0" anchor="b">
            <a:normAutofit/>
          </a:bodyPr>
          <a:lstStyle>
            <a:lvl1pPr marL="0" marR="0" indent="0" algn="l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7A6B-0F8F-494B-A412-27F6C59D57C1}" type="datetimeFigureOut">
              <a:rPr lang="ru-RU" smtClean="0"/>
              <a:pPr/>
              <a:t>02.06.2013</a:t>
            </a:fld>
            <a:endParaRPr lang="ru-RU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FF67D-0599-4EF6-98C6-F268881F5B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fld id="{1D107A6B-0F8F-494B-A412-27F6C59D57C1}" type="datetimeFigureOut">
              <a:rPr lang="ru-RU" smtClean="0"/>
              <a:pPr/>
              <a:t>02.06.2013</a:t>
            </a:fld>
            <a:endParaRPr lang="ru-RU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endParaRPr lang="ru-RU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fld id="{E09FF67D-0599-4EF6-98C6-F268881F5B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defPPr>
        <a:defRPr sz="4400">
          <a:solidFill>
            <a:schemeClr val="tx2">
              <a:shade val="85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48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>
            <a:outerShdw blurRad="63500" dist="38100" dir="8220000" algn="tl" rotWithShape="0">
              <a:srgbClr val="000000">
                <a:alpha val="30000"/>
              </a:srgbClr>
            </a:outerShdw>
          </a:effectLst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indent="-274320" algn="l" eaLnBrk="1" hangingPunct="1">
        <a:buClr>
          <a:schemeClr val="accent1"/>
        </a:buClr>
        <a:buSzPct val="80000"/>
        <a:buFont typeface="Wingdings 2" pitchFamily="18" charset="2"/>
        <a:buChar char="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557784" indent="-228600" algn="l" eaLnBrk="1" hangingPunct="1">
        <a:buClr>
          <a:schemeClr val="tx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813816" indent="-228600" algn="l" eaLnBrk="1" hangingPunct="1">
        <a:buClr>
          <a:schemeClr val="accent1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069848" indent="-228600" algn="l" eaLnBrk="1" hangingPunct="1"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316736" indent="-228600" algn="l" eaLnBrk="1" hangingPunct="1">
        <a:buClr>
          <a:schemeClr val="accent1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57276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1819656" indent="-228600" algn="l" eaLnBrk="1" hangingPunct="1">
        <a:buClr>
          <a:schemeClr val="accent1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066544" indent="-228600" algn="l" eaLnBrk="1" hangingPunct="1">
        <a:buClr>
          <a:schemeClr val="tx2"/>
        </a:buClr>
        <a:buFont typeface="Wingdings 2" pitchFamily="18" charset="2"/>
        <a:buChar char=""/>
        <a:defRPr sz="1600" baseline="0">
          <a:latin typeface="+mn-lt"/>
        </a:defRPr>
      </a:lvl8pPr>
      <a:lvl9pPr marL="2313432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347864" y="692696"/>
            <a:ext cx="5614392" cy="2952328"/>
          </a:xfrm>
        </p:spPr>
        <p:txBody>
          <a:bodyPr/>
          <a:lstStyle/>
          <a:p>
            <a:r>
              <a:rPr lang="ru-RU" dirty="0" smtClean="0"/>
              <a:t>Классный час</a:t>
            </a:r>
            <a:br>
              <a:rPr lang="ru-RU" dirty="0" smtClean="0"/>
            </a:br>
            <a:r>
              <a:rPr lang="ru-RU" dirty="0" smtClean="0"/>
              <a:t>«Моя будущая профессия»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79512" y="4581128"/>
            <a:ext cx="8712968" cy="208823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д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ля учащихся 9 «Б» класса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МБОУЛ «ВУВК имени А. П. Киселева»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город Воронеж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п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одготовила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Еременко Елена Борисовна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Public\Pictures\Sample Pictures\1317931842_hprxzqghd90fkwx.jpg"/>
          <p:cNvPicPr>
            <a:picLocks noChangeAspect="1" noChangeArrowheads="1"/>
          </p:cNvPicPr>
          <p:nvPr/>
        </p:nvPicPr>
        <p:blipFill rotWithShape="1">
          <a:blip r:embed="rId2" cstate="email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332509" y="404664"/>
            <a:ext cx="3255818" cy="33445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28801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2088232"/>
          </a:xfrm>
        </p:spPr>
        <p:txBody>
          <a:bodyPr/>
          <a:lstStyle/>
          <a:p>
            <a:pPr indent="0" algn="ctr">
              <a:buNone/>
            </a:pP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Счастье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– </a:t>
            </a:r>
          </a:p>
          <a:p>
            <a:pPr indent="0" algn="ctr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это когда утром с радостью идёшь на работу, а вечером с радостью возвращаешься домой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7170" name="Picture 2" descr="C:\Users\User\Desktop\8Б класс\Криволапова ЗОЖ\IMG_4218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539552" y="2359999"/>
            <a:ext cx="8199753" cy="39715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03370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574509"/>
            <a:ext cx="6275040" cy="8199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Эпиграф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525963"/>
          </a:xfrm>
        </p:spPr>
        <p:txBody>
          <a:bodyPr/>
          <a:lstStyle/>
          <a:p>
            <a:pPr indent="0" algn="ctr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«Если вы удачно выберете труд и вложите в</a:t>
            </a:r>
          </a:p>
          <a:p>
            <a:pPr indent="0" algn="ctr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него свою душу, то счастье само вас отыщет»</a:t>
            </a:r>
          </a:p>
          <a:p>
            <a:pPr indent="0" algn="ctr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Константин Дмитриевич Ушинский</a:t>
            </a:r>
          </a:p>
          <a:p>
            <a:pPr indent="0" algn="ctr">
              <a:buNone/>
            </a:pPr>
            <a:endParaRPr lang="ru-RU" b="1" dirty="0" smtClean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  <a:p>
            <a:pPr indent="0" algn="ctr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«Когда человек не знает, к какой пристани он держит путь, для него ни один ветер не будет попутным»</a:t>
            </a:r>
          </a:p>
          <a:p>
            <a:pPr indent="0" algn="ctr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С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енека</a:t>
            </a:r>
          </a:p>
        </p:txBody>
      </p:sp>
      <p:pic>
        <p:nvPicPr>
          <p:cNvPr id="2051" name="Picture 3" descr="C:\Users\User\Pictures\Химия\Рисунок12.pn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755576" y="164137"/>
            <a:ext cx="2448272" cy="164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2258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Требования, предъявляемые к профессии: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9416" y="1412776"/>
            <a:ext cx="8229600" cy="2404864"/>
          </a:xfrm>
        </p:spPr>
        <p:txBody>
          <a:bodyPr/>
          <a:lstStyle/>
          <a:p>
            <a:pPr marL="240030" indent="-514350" algn="ctr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Профессия должна быть интересной</a:t>
            </a:r>
          </a:p>
          <a:p>
            <a:pPr marL="240030" indent="-514350" algn="ctr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Профессия должна пользоваться спросом на рынке труда</a:t>
            </a:r>
          </a:p>
          <a:p>
            <a:pPr marL="240030" indent="-514350" algn="ctr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Профессия должна соответствовать собственным возможностям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3074" name="Picture 2" descr="C:\Users\User\Pictures\Химия\ch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622126"/>
            <a:ext cx="2404092" cy="31336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\Pictures\Химия\ch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623938"/>
            <a:ext cx="2212082" cy="31318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User\Pictures\Химия\ch1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790997"/>
            <a:ext cx="2416409" cy="2795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9202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199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Формула выбора профессии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46016168"/>
              </p:ext>
            </p:extLst>
          </p:nvPr>
        </p:nvGraphicFramePr>
        <p:xfrm>
          <a:off x="457200" y="1340768"/>
          <a:ext cx="8229600" cy="48245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200"/>
                <a:gridCol w="2743200"/>
                <a:gridCol w="2743200"/>
              </a:tblGrid>
              <a:tr h="936333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«ХОЧУ»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«МОГУ»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«НАДО»</a:t>
                      </a:r>
                      <a:endParaRPr lang="ru-RU" sz="3200" dirty="0"/>
                    </a:p>
                  </a:txBody>
                  <a:tcPr/>
                </a:tc>
              </a:tr>
              <a:tr h="3888203"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Интерес</a:t>
                      </a:r>
                      <a:r>
                        <a:rPr lang="ru-RU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 – побуждение познавательного характера</a:t>
                      </a:r>
                    </a:p>
                    <a:p>
                      <a:pPr algn="ctr"/>
                      <a:r>
                        <a:rPr lang="ru-RU" b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Склонности</a:t>
                      </a:r>
                      <a:r>
                        <a:rPr lang="ru-RU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 – желания человека, побуждения, потребности в определённых видах деятельности, стремление </a:t>
                      </a:r>
                      <a:r>
                        <a:rPr lang="ru-RU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 не только к результату, но и к процессу деятельности</a:t>
                      </a:r>
                      <a:endParaRPr lang="ru-RU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Способности </a:t>
                      </a:r>
                      <a:r>
                        <a:rPr lang="ru-RU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– это такие индивидуальные качества человека, от которых зависит успешное осуществление деятельности</a:t>
                      </a:r>
                    </a:p>
                    <a:p>
                      <a:pPr algn="ctr"/>
                      <a:r>
                        <a:rPr lang="ru-RU" b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Состояние здоровья</a:t>
                      </a:r>
                    </a:p>
                    <a:p>
                      <a:pPr algn="ctr"/>
                      <a:r>
                        <a:rPr lang="ru-RU" b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Личные качества</a:t>
                      </a:r>
                      <a:endParaRPr lang="ru-RU" b="1" u="sng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Потребность рынка труда –</a:t>
                      </a:r>
                      <a:r>
                        <a:rPr lang="ru-RU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наличие рабочих мест по избранной специальности,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востребованность обществом </a:t>
                      </a:r>
                    </a:p>
                    <a:p>
                      <a:pPr algn="ctr"/>
                      <a:r>
                        <a:rPr lang="ru-RU" b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данной специальности</a:t>
                      </a:r>
                      <a:endParaRPr lang="ru-RU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63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882352"/>
          </a:xfrm>
        </p:spPr>
        <p:txBody>
          <a:bodyPr/>
          <a:lstStyle/>
          <a:p>
            <a:r>
              <a:rPr lang="ru-RU" dirty="0" smtClean="0"/>
              <a:t>Профессия - это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7"/>
            <a:ext cx="8229600" cy="280831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Деятельность, направленная на пользу общества,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Деятельность, требующая профессионального обучения,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Деятельность, выполненная за определённое вознаграждение (зарплату)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4098" name="Picture 2" descr="C:\Users\User\Pictures\Химия\header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2339752" y="3787405"/>
            <a:ext cx="4876800" cy="28163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352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91952"/>
          </a:xfrm>
        </p:spPr>
        <p:txBody>
          <a:bodyPr/>
          <a:lstStyle/>
          <a:p>
            <a:r>
              <a:rPr lang="ru-RU" dirty="0" smtClean="0"/>
              <a:t>Закончить предложения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7"/>
            <a:ext cx="8229600" cy="3168352"/>
          </a:xfrm>
        </p:spPr>
        <p:txBody>
          <a:bodyPr>
            <a:normAutofit/>
          </a:bodyPr>
          <a:lstStyle/>
          <a:p>
            <a:pPr marL="240030" indent="-514350" algn="ctr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Люди работают ради …</a:t>
            </a:r>
          </a:p>
          <a:p>
            <a:pPr marL="240030" indent="-514350" algn="ctr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Настоящий труд – это …</a:t>
            </a:r>
          </a:p>
          <a:p>
            <a:pPr marL="240030" indent="-514350" algn="ctr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При выборе профессии люди часто не учитывают …</a:t>
            </a:r>
          </a:p>
          <a:p>
            <a:pPr marL="240030" indent="-514350" algn="r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      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4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. В любом профессиональном     труде самое важное …</a:t>
            </a:r>
          </a:p>
          <a:p>
            <a:pPr marL="240030" indent="-514350" algn="ctr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Счастье – это …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5122" name="Picture 2" descr="C:\Users\User\Pictures\Химия\images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282283"/>
            <a:ext cx="3440319" cy="22686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User\Pictures\Химия\view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36912"/>
            <a:ext cx="2528227" cy="40083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1108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Тест «Коммуникативные способности»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96566360"/>
              </p:ext>
            </p:extLst>
          </p:nvPr>
        </p:nvGraphicFramePr>
        <p:xfrm>
          <a:off x="179512" y="1556792"/>
          <a:ext cx="8784980" cy="1828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</a:tblGrid>
              <a:tr h="91440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3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4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5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6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7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8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9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13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14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15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16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17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18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19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</a:t>
                      </a:r>
                      <a:endParaRPr lang="ru-RU" sz="20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7584" y="3645024"/>
            <a:ext cx="78021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К – величина оценочного коэффициента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Х – количество совпадающих ответов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20 – максимально возможное число совпадений 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  <a:p>
            <a:pPr algn="ctr"/>
            <a:r>
              <a:rPr lang="ru-RU" sz="54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К = Х/20</a:t>
            </a:r>
            <a:endParaRPr lang="ru-RU" sz="5400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987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199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Шкала оценок для теста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96282751"/>
              </p:ext>
            </p:extLst>
          </p:nvPr>
        </p:nvGraphicFramePr>
        <p:xfrm>
          <a:off x="467544" y="1124744"/>
          <a:ext cx="8229600" cy="532138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32248"/>
                <a:gridCol w="2016224"/>
                <a:gridCol w="3981128"/>
              </a:tblGrid>
              <a:tr h="88689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omic Sans MS" pitchFamily="66" charset="0"/>
                        </a:rPr>
                        <a:t>коэффициент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omic Sans MS" pitchFamily="66" charset="0"/>
                        </a:rPr>
                        <a:t>оценка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omic Sans MS" pitchFamily="66" charset="0"/>
                        </a:rPr>
                        <a:t>Уровень проявления коммуникативных способностей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68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0,10 – 0,45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низкий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68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0,46</a:t>
                      </a:r>
                      <a:r>
                        <a:rPr lang="ru-RU" sz="28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– 0,55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ниже среднего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68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0,55</a:t>
                      </a:r>
                      <a:r>
                        <a:rPr lang="ru-RU" sz="28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– 0,65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3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средний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68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0,66 – 0,75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4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высокий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68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0,76 – 1,00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очень высокий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5289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04800"/>
            <a:ext cx="8712968" cy="891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Советы «Как выбрать профессию»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2692896"/>
          </a:xfrm>
        </p:spPr>
        <p:txBody>
          <a:bodyPr/>
          <a:lstStyle/>
          <a:p>
            <a:pPr marL="240030" indent="-514350" algn="ctr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Необходимо узнать не только о радужной стороне профессии, но и о теневой.</a:t>
            </a:r>
          </a:p>
          <a:p>
            <a:pPr marL="240030" indent="-514350" algn="ctr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Выбирая профессию, ты выбираешь и образ жизни.</a:t>
            </a:r>
          </a:p>
          <a:p>
            <a:pPr marL="240030" indent="-514350" algn="ctr">
              <a:buFont typeface="+mj-lt"/>
              <a:buAutoNum type="arabicPeriod"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Возьми за правило: мечтать о большом, но радоваться пока малому.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6146" name="Picture 2" descr="C:\Users\User\Pictures\Химия\12506223617c1ZFh.jpg"/>
          <p:cNvPicPr>
            <a:picLocks noChangeAspect="1" noChangeArrowheads="1"/>
          </p:cNvPicPr>
          <p:nvPr/>
        </p:nvPicPr>
        <p:blipFill>
          <a:blip r:embed="rId2" cstate="email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992484"/>
            <a:ext cx="3396948" cy="27302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3104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man">
  <a:themeElements>
    <a:clrScheme name="Human">
      <a:dk1>
        <a:sysClr val="windowText" lastClr="000000"/>
      </a:dk1>
      <a:lt1>
        <a:sysClr val="window" lastClr="FFFFFF"/>
      </a:lt1>
      <a:dk2>
        <a:srgbClr val="795339"/>
      </a:dk2>
      <a:lt2>
        <a:srgbClr val="F7EEDD"/>
      </a:lt2>
      <a:accent1>
        <a:srgbClr val="AD2E27"/>
      </a:accent1>
      <a:accent2>
        <a:srgbClr val="3F3D66"/>
      </a:accent2>
      <a:accent3>
        <a:srgbClr val="17517A"/>
      </a:accent3>
      <a:accent4>
        <a:srgbClr val="877E48"/>
      </a:accent4>
      <a:accent5>
        <a:srgbClr val="AF8B1E"/>
      </a:accent5>
      <a:accent6>
        <a:srgbClr val="A35E21"/>
      </a:accent6>
      <a:hlink>
        <a:srgbClr val="9B7300"/>
      </a:hlink>
      <a:folHlink>
        <a:srgbClr val="D6A73B"/>
      </a:folHlink>
    </a:clrScheme>
    <a:fontScheme name="Human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100000"/>
          </a:schemeClr>
        </a:solidFill>
        <a:gradFill flip="none" rotWithShape="1">
          <a:gsLst>
            <a:gs pos="0">
              <a:schemeClr val="phClr">
                <a:tint val="85000"/>
                <a:satMod val="275000"/>
              </a:schemeClr>
            </a:gs>
            <a:gs pos="3000">
              <a:schemeClr val="phClr">
                <a:tint val="87000"/>
                <a:satMod val="275000"/>
              </a:schemeClr>
            </a:gs>
            <a:gs pos="10000">
              <a:schemeClr val="phClr">
                <a:tint val="90000"/>
                <a:satMod val="275000"/>
              </a:schemeClr>
            </a:gs>
            <a:gs pos="70000">
              <a:schemeClr val="phClr">
                <a:shade val="38000"/>
                <a:satMod val="275000"/>
              </a:schemeClr>
            </a:gs>
            <a:gs pos="90000">
              <a:schemeClr val="phClr">
                <a:shade val="25000"/>
                <a:satMod val="300000"/>
              </a:schemeClr>
            </a:gs>
            <a:gs pos="100000">
              <a:schemeClr val="phClr">
                <a:shade val="22000"/>
                <a:satMod val="300000"/>
              </a:schemeClr>
            </a:gs>
          </a:gsLst>
          <a:path path="circle">
            <a:fillToRect l="60000" t="-3300" b="200000"/>
          </a:path>
          <a:tileRect/>
        </a:gradFill>
        <a:gradFill rotWithShape="1">
          <a:gsLst>
            <a:gs pos="0">
              <a:schemeClr val="phClr">
                <a:tint val="57000"/>
                <a:satMod val="400000"/>
              </a:schemeClr>
            </a:gs>
            <a:gs pos="100000">
              <a:schemeClr val="phClr">
                <a:tint val="87000"/>
                <a:shade val="40000"/>
                <a:satMod val="5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Human</Template>
  <TotalTime>64</TotalTime>
  <Words>386</Words>
  <Application>Microsoft Office PowerPoint</Application>
  <PresentationFormat>Экран (4:3)</PresentationFormat>
  <Paragraphs>110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Human</vt:lpstr>
      <vt:lpstr>Классный час «Моя будущая профессия»</vt:lpstr>
      <vt:lpstr>Эпиграф</vt:lpstr>
      <vt:lpstr>Требования, предъявляемые к профессии:</vt:lpstr>
      <vt:lpstr>Формула выбора профессии</vt:lpstr>
      <vt:lpstr>Профессия - это</vt:lpstr>
      <vt:lpstr>Закончить предложения</vt:lpstr>
      <vt:lpstr>Тест «Коммуникативные способности»</vt:lpstr>
      <vt:lpstr>Шкала оценок для теста</vt:lpstr>
      <vt:lpstr>Советы «Как выбрать профессию»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час «Как выбрать профессию?»</dc:title>
  <dc:creator>User</dc:creator>
  <cp:lastModifiedBy>Roman</cp:lastModifiedBy>
  <cp:revision>11</cp:revision>
  <dcterms:created xsi:type="dcterms:W3CDTF">2012-12-21T16:26:59Z</dcterms:created>
  <dcterms:modified xsi:type="dcterms:W3CDTF">2013-06-02T18:44:09Z</dcterms:modified>
</cp:coreProperties>
</file>