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60" r:id="rId9"/>
    <p:sldId id="266" r:id="rId10"/>
    <p:sldId id="277" r:id="rId11"/>
    <p:sldId id="278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709" autoAdjust="0"/>
  </p:normalViewPr>
  <p:slideViewPr>
    <p:cSldViewPr>
      <p:cViewPr varScale="1">
        <p:scale>
          <a:sx n="60" d="100"/>
          <a:sy n="60" d="100"/>
        </p:scale>
        <p:origin x="-143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EC9B7-5A23-45C5-A4D9-38DD6800FA1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9F25E-DD9E-4850-B0FA-BC11941D0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2773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9F25E-DD9E-4850-B0FA-BC11941D0BE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137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9F25E-DD9E-4850-B0FA-BC11941D0BE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8766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9F25E-DD9E-4850-B0FA-BC11941D0BE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301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322A3F3-1011-41A2-893A-07D248B59936}" type="datetimeFigureOut">
              <a:rPr lang="ru-RU" smtClean="0"/>
              <a:t>02.01.2013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3F93517-99E8-4F9C-BBC4-6D6F38E9286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GeoGebra%20-%20&#1071;&#1088;&#1083;&#1099;&#1082;.ln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400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ПОДОБНЫЕ ТРЕУГОЛЬНИКИ</a:t>
            </a:r>
            <a:endParaRPr lang="ru-RU" sz="4400" cap="none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20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260648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                 </a:t>
            </a:r>
            <a:endParaRPr lang="ru-RU" sz="28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53792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САМОСТОЯТЕЛЬНАЯ РАБОТА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183978"/>
            <a:ext cx="41764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Известно, что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 треугольников АВС и К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угол А равен углу К,  АВ = 3, КМ = 6, АС = 5,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KL = 10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Доказать, что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треугольники АВС и К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ML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подобны.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9992" y="1183978"/>
            <a:ext cx="37444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Треугольники  АВС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KLM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имеют сходственные стороны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 и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KL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ВС и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LM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 АВ = 4, ВС = 5,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KL /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АВ = 2.1.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Найти стороны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KL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LM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треугольника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KLM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359" y="4157946"/>
            <a:ext cx="4032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Стороны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данного треугольника 15 см, 20 см,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см.  Найти стороны треугольника, подобного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данному</a:t>
            </a:r>
            <a:r>
              <a:rPr lang="ru-RU" dirty="0"/>
              <a:t>,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если его периметр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равен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35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499992" y="4132222"/>
            <a:ext cx="38884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 Стороны данного треугольника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см.  Найти стороны треугольника, подобного данному, если его периметр равен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см.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722313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722313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88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20688"/>
            <a:ext cx="828092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Выучить доказательство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теоремы о средней линии треугольника.                                    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Доказать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, что площадь параллелограмма,  соединяющего вершины произвольного  четырехугольника,  равна половине этого четырехугольника.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3.Учебник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«Геометрия 7-9»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Атанасян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Л.С. № 564, 570. 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65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5680" y="2132856"/>
            <a:ext cx="6696744" cy="1787426"/>
          </a:xfrm>
          <a:prstGeom prst="rect">
            <a:avLst/>
          </a:prstGeom>
          <a:noFill/>
        </p:spPr>
        <p:txBody>
          <a:bodyPr wrap="square" rtlCol="0">
            <a:prstTxWarp prst="textWave4">
              <a:avLst>
                <a:gd name="adj1" fmla="val 6250"/>
                <a:gd name="adj2" fmla="val 471"/>
              </a:avLst>
            </a:prstTxWarp>
            <a:spAutoFit/>
          </a:bodyPr>
          <a:lstStyle/>
          <a:p>
            <a:pPr algn="ctr"/>
            <a:r>
              <a:rPr lang="ru-RU" dirty="0" smtClean="0"/>
              <a:t>    </a:t>
            </a:r>
            <a:r>
              <a:rPr lang="ru-RU" sz="9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9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02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16632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Пропорциональные отрезки</a:t>
            </a:r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56" y="1471573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Отношением отрезков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АВ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называется</a:t>
            </a:r>
            <a:endParaRPr lang="en-US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отношение их длин, </a:t>
            </a:r>
            <a:r>
              <a:rPr lang="ru-RU" sz="28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т.е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─── </a:t>
            </a: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Отрезки АВ и С</a:t>
            </a:r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пропорциональны отрезкам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en-US" sz="28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──────     =    ──────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3463" y="5093284"/>
            <a:ext cx="1020671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АВ</a:t>
            </a:r>
            <a:endParaRPr lang="ru-RU" sz="32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63795" y="5091313"/>
            <a:ext cx="910843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CD</a:t>
            </a:r>
            <a:endParaRPr lang="ru-RU" sz="32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45982" y="5611168"/>
            <a:ext cx="1063112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5143" y="5580390"/>
            <a:ext cx="1085554" cy="58477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17495" y="202734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АВ</a:t>
            </a:r>
            <a:endParaRPr lang="ru-RU" sz="28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17495" y="264315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CD </a:t>
            </a:r>
            <a:r>
              <a:rPr lang="en-US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5301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28418"/>
            <a:ext cx="9036495" cy="304698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Два треугольника называются подобными, если их углы соответственно равны и стороны одного треугольника пропорциональны сходственным сторонам другого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треугольника</a:t>
            </a:r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890032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А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123728" y="5966976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4242145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43808" y="5861591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А</a:t>
            </a:r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372200" y="5758843"/>
            <a:ext cx="86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В</a:t>
            </a:r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67844" y="3304498"/>
            <a:ext cx="11161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</a:t>
            </a:r>
            <a:r>
              <a:rPr lang="ru-RU" sz="2800" b="1" dirty="0" smtClean="0"/>
              <a:t>С</a:t>
            </a:r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259632" y="3304498"/>
            <a:ext cx="1368152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19832"/>
            <a:ext cx="9144000" cy="3717032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  <a:effectLst/>
          <a:extLst/>
        </p:spPr>
      </p:pic>
      <p:sp>
        <p:nvSpPr>
          <p:cNvPr id="2" name="TextBox 1"/>
          <p:cNvSpPr txBox="1"/>
          <p:nvPr/>
        </p:nvSpPr>
        <p:spPr>
          <a:xfrm>
            <a:off x="2231740" y="3773528"/>
            <a:ext cx="122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39652" y="5389511"/>
            <a:ext cx="504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25906" y="5389511"/>
            <a:ext cx="899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12757" y="5329671"/>
            <a:ext cx="972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52320" y="5406615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0032" y="3042888"/>
            <a:ext cx="72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32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0086"/>
            <a:ext cx="8964488" cy="29238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    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Коэффициент подобия</a:t>
            </a:r>
          </a:p>
          <a:p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Число 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равное отношению сходственных сторон подобных треугольников, называется коэффициентом подобия.</a:t>
            </a:r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3140968"/>
            <a:ext cx="8496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</a:t>
            </a:r>
            <a:r>
              <a:rPr lang="ru-RU" dirty="0" smtClean="0">
                <a:latin typeface="Calibri"/>
                <a:cs typeface="Calibri"/>
              </a:rPr>
              <a:t>───────       </a:t>
            </a:r>
            <a:r>
              <a:rPr lang="ru-RU" sz="2800" b="1" dirty="0" smtClean="0">
                <a:latin typeface="Calibri"/>
                <a:cs typeface="Calibri"/>
              </a:rPr>
              <a:t>=</a:t>
            </a:r>
            <a:r>
              <a:rPr lang="ru-RU" dirty="0" smtClean="0">
                <a:latin typeface="Calibri"/>
                <a:cs typeface="Calibri"/>
              </a:rPr>
              <a:t>        ───────    </a:t>
            </a:r>
            <a:r>
              <a:rPr lang="ru-RU" sz="2800" b="1" dirty="0" smtClean="0">
                <a:latin typeface="Calibri"/>
                <a:cs typeface="Calibri"/>
              </a:rPr>
              <a:t>= </a:t>
            </a:r>
            <a:r>
              <a:rPr lang="ru-RU" dirty="0" smtClean="0">
                <a:latin typeface="Calibri"/>
                <a:cs typeface="Calibri"/>
              </a:rPr>
              <a:t>      ───────</a:t>
            </a:r>
            <a:r>
              <a:rPr lang="en-US" dirty="0" smtClean="0">
                <a:latin typeface="Calibri"/>
                <a:cs typeface="Calibri"/>
              </a:rPr>
              <a:t>      </a:t>
            </a:r>
            <a:r>
              <a:rPr lang="en-US" sz="2800" b="1" dirty="0" smtClean="0">
                <a:latin typeface="Calibri"/>
                <a:cs typeface="Calibri"/>
              </a:rPr>
              <a:t>=</a:t>
            </a:r>
            <a:r>
              <a:rPr lang="en-US" dirty="0" smtClean="0">
                <a:latin typeface="Calibri"/>
                <a:cs typeface="Calibri"/>
              </a:rPr>
              <a:t>  </a:t>
            </a:r>
            <a:r>
              <a:rPr lang="ru-RU" dirty="0" smtClean="0">
                <a:latin typeface="Calibri"/>
                <a:cs typeface="Calibri"/>
              </a:rPr>
              <a:t>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2919656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59832" y="2889785"/>
            <a:ext cx="7553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ВС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05743" y="3426306"/>
            <a:ext cx="1063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6013" y="3455165"/>
            <a:ext cx="1142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5317" y="3487861"/>
            <a:ext cx="1011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35268" y="2848580"/>
            <a:ext cx="827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6776" y="4967661"/>
            <a:ext cx="8856984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Подобие  треугольников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обозначается так:   </a:t>
            </a:r>
            <a:endParaRPr lang="en-US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∆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АВС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~  ∆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682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260648"/>
            <a:ext cx="87129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u="sng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22" y="75981"/>
            <a:ext cx="8969995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Первый  признак </a:t>
            </a:r>
          </a:p>
          <a:p>
            <a:r>
              <a:rPr lang="ru-RU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                       подобия треугольников: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952" y="1196752"/>
            <a:ext cx="8792964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solidFill>
                  <a:schemeClr val="tx2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cap="all" dirty="0" smtClean="0">
                <a:ln w="0"/>
                <a:solidFill>
                  <a:schemeClr val="accent1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Если два угла одного треугольника соответственно равны двум углам второго треугольника, то такие треугольники подобны</a:t>
            </a:r>
            <a:endParaRPr lang="ru-RU" sz="2800" b="1" cap="all" dirty="0">
              <a:ln w="0"/>
              <a:solidFill>
                <a:schemeClr val="accent1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\Desktop\Первый признак подобиятреугольников 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71189" y="3212976"/>
            <a:ext cx="8712968" cy="495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" y="3068960"/>
            <a:ext cx="9142238" cy="378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630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526"/>
            <a:ext cx="9143999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Второй признак подобия треугольников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692697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Если две стороны одного треугольника  пропорциональны двум сторонам другого треугольника и углы, заключенные  между этими сторонами, равны, то такие треугольники подобны.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40968"/>
            <a:ext cx="9144000" cy="3717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5845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68960"/>
            <a:ext cx="9144000" cy="378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4096" y="881592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Если три стороны одного треугольника пропорциональны трем сторонам другого треугольника, то такие треугольники  подобны.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752" y="89527"/>
            <a:ext cx="9036496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Третий  признак  подобия  треугольника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243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764704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</a:t>
            </a:r>
            <a:endParaRPr lang="ru-RU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Отношение площадей</a:t>
            </a:r>
          </a:p>
          <a:p>
            <a:r>
              <a:rPr lang="ru-RU" sz="3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                    подобных треугольников.</a:t>
            </a:r>
            <a:endParaRPr lang="en-US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821" y="1134036"/>
            <a:ext cx="9118406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Теорема:</a:t>
            </a:r>
          </a:p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Отношение площадей подобных треугольников равно квадрату коэффициента подобия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16442" y="3781408"/>
            <a:ext cx="2755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 smtClean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· А</a:t>
            </a:r>
            <a:r>
              <a:rPr lang="ru-RU" sz="24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2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>
                <a:ln w="18000">
                  <a:solidFill>
                    <a:schemeClr val="tx1"/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3196633"/>
            <a:ext cx="412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92712" y="3781408"/>
            <a:ext cx="5661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860072" y="3781408"/>
            <a:ext cx="655314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46249" y="3455173"/>
            <a:ext cx="38802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= </a:t>
            </a:r>
            <a:r>
              <a:rPr lang="ru-RU" dirty="0" smtClean="0"/>
              <a:t> 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195736" y="3781408"/>
            <a:ext cx="259228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2759463" y="3270507"/>
            <a:ext cx="16694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АВ · АС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0392" y="3476420"/>
            <a:ext cx="96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= </a:t>
            </a:r>
            <a:r>
              <a:rPr lang="en-US" sz="3200" b="1" dirty="0" smtClean="0"/>
              <a:t>k</a:t>
            </a:r>
            <a:r>
              <a:rPr lang="ru-RU" sz="3200" b="1" dirty="0" smtClean="0">
                <a:latin typeface="Calibri"/>
              </a:rPr>
              <a:t>²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958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/>
      <p:bldP spid="13" grpId="0"/>
      <p:bldP spid="1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524" y="71046"/>
            <a:ext cx="873879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    </a:t>
            </a:r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Средняя линия треугольника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980728"/>
            <a:ext cx="8954814" cy="181588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Средней линией треугольника называется отрезок соединяющий середины двух его сторон.</a:t>
            </a:r>
          </a:p>
          <a:p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35420" y="2420888"/>
            <a:ext cx="3024336" cy="201622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059756" y="2420888"/>
            <a:ext cx="648072" cy="201622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5420" y="4437112"/>
            <a:ext cx="3672408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547588" y="3440695"/>
            <a:ext cx="1836204" cy="0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9512" y="4787860"/>
            <a:ext cx="2468510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Теорема: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420" y="5311080"/>
            <a:ext cx="9098906" cy="138499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Средняя линия треугольника параллельна одной из его сторон и равна половине этой стороны.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9780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689</TotalTime>
  <Words>463</Words>
  <Application>Microsoft Office PowerPoint</Application>
  <PresentationFormat>Экран (4:3)</PresentationFormat>
  <Paragraphs>87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Изящная</vt:lpstr>
      <vt:lpstr>ПОДОБНЫЕ ТРЕУГОЛЬНИКИ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ПОДОБНЫЕ ТРЕУГОЛЬНИКИ</dc:title>
  <dc:creator>User</dc:creator>
  <cp:lastModifiedBy>User</cp:lastModifiedBy>
  <cp:revision>197</cp:revision>
  <dcterms:created xsi:type="dcterms:W3CDTF">2012-11-15T08:32:47Z</dcterms:created>
  <dcterms:modified xsi:type="dcterms:W3CDTF">2013-01-02T12:54:23Z</dcterms:modified>
</cp:coreProperties>
</file>