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97" r:id="rId4"/>
    <p:sldId id="264" r:id="rId5"/>
    <p:sldId id="281" r:id="rId6"/>
    <p:sldId id="298" r:id="rId7"/>
    <p:sldId id="257" r:id="rId8"/>
    <p:sldId id="269" r:id="rId9"/>
    <p:sldId id="299" r:id="rId10"/>
    <p:sldId id="300" r:id="rId11"/>
    <p:sldId id="293" r:id="rId12"/>
    <p:sldId id="2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  <a:srgbClr val="9900CC"/>
    <a:srgbClr val="800080"/>
    <a:srgbClr val="660033"/>
    <a:srgbClr val="663300"/>
    <a:srgbClr val="A50021"/>
    <a:srgbClr val="FFCC99"/>
    <a:srgbClr val="00CC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94391" autoAdjust="0"/>
  </p:normalViewPr>
  <p:slideViewPr>
    <p:cSldViewPr>
      <p:cViewPr varScale="1">
        <p:scale>
          <a:sx n="102" d="100"/>
          <a:sy n="10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BCE827-E1C3-47B1-BE11-FB51B3D7CB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CE827-E1C3-47B1-BE11-FB51B3D7CB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96C833-2ACF-4511-8039-74BA4FD283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A88A4-F249-4695-A8ED-831110884F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C34557-7D6D-4C0A-8082-DB2B98C91E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669F941-2F8E-4A8D-B0E9-09FA8379F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64885B0-803B-431D-A70A-987783E2F5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6ADC25F-D740-44C4-9D13-056B5FB17C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B29DF-EFA4-4D34-9909-48B435ED3C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93096-FC4D-4229-A1CC-87EE13C7C1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774B1-4C00-43DE-9E99-C0E5C30356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15C4D-ECC1-456D-9321-3D00F39248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F05B6-88C3-40FB-BCFE-F6C3970DC5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823BB-2979-4199-9741-D5729655ED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3CB2E-D32E-4F84-B376-31EB8E0B73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1F7F1-4AD7-4EC3-A158-A25F33D78E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03B27-9441-4992-B993-5FBE0F12B2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8229600" cy="2686000"/>
          </a:xfrm>
        </p:spPr>
        <p:txBody>
          <a:bodyPr/>
          <a:lstStyle/>
          <a:p>
            <a: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  <a:t>        </a:t>
            </a:r>
            <a:b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4000" dirty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  <a:t>  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Работа 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социального  педагога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   по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профилактике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нарушений 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>прав  несовершеннолетних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573016"/>
            <a:ext cx="4176464" cy="25922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г.о. Электросталь 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</a:rPr>
              <a:t>МОУ «Гимназия № 4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»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социальный педагог </a:t>
            </a:r>
          </a:p>
          <a:p>
            <a:pPr algn="ctr">
              <a:defRPr/>
            </a:pPr>
            <a:r>
              <a:rPr lang="ru-RU" sz="2800" b="1" dirty="0" err="1" smtClean="0">
                <a:solidFill>
                  <a:schemeClr val="accent5">
                    <a:lumMod val="10000"/>
                  </a:schemeClr>
                </a:solidFill>
              </a:rPr>
              <a:t>Бродецкая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 Т. А. </a:t>
            </a:r>
            <a:endParaRPr lang="en-US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6632"/>
            <a:ext cx="7416824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Взаимодействие  социального педагога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 организациями города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23528" y="1628800"/>
          <a:ext cx="8424936" cy="5056336"/>
        </p:xfrm>
        <a:graphic>
          <a:graphicData uri="http://schemas.openxmlformats.org/presentationml/2006/ole">
            <p:oleObj spid="_x0000_s74755" name="Document" r:id="rId3" imgW="9642054" imgH="679055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reeform 3"/>
          <p:cNvSpPr>
            <a:spLocks/>
          </p:cNvSpPr>
          <p:nvPr/>
        </p:nvSpPr>
        <p:spPr bwMode="gray">
          <a:xfrm>
            <a:off x="5619750" y="3356992"/>
            <a:ext cx="1965325" cy="2736304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gray">
          <a:xfrm>
            <a:off x="3563888" y="3501008"/>
            <a:ext cx="1981200" cy="2641600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ru-RU"/>
          </a:p>
        </p:txBody>
      </p:sp>
      <p:sp>
        <p:nvSpPr>
          <p:cNvPr id="55301" name="Freeform 5"/>
          <p:cNvSpPr>
            <a:spLocks/>
          </p:cNvSpPr>
          <p:nvPr/>
        </p:nvSpPr>
        <p:spPr bwMode="gray">
          <a:xfrm>
            <a:off x="1390650" y="2636912"/>
            <a:ext cx="2101230" cy="3535288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351"/>
              </a:cxn>
              <a:cxn ang="0">
                <a:pos x="1248" y="1553"/>
              </a:cxn>
              <a:cxn ang="0">
                <a:pos x="0" y="1553"/>
              </a:cxn>
              <a:cxn ang="0">
                <a:pos x="4" y="417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ru-RU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gray">
          <a:xfrm>
            <a:off x="3446463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gray">
          <a:xfrm>
            <a:off x="5557838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gray">
          <a:xfrm>
            <a:off x="7642225" y="3359150"/>
            <a:ext cx="0" cy="280352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Freeform 9"/>
          <p:cNvSpPr>
            <a:spLocks/>
          </p:cNvSpPr>
          <p:nvPr/>
        </p:nvSpPr>
        <p:spPr bwMode="gray">
          <a:xfrm rot="1951414">
            <a:off x="1746502" y="2137320"/>
            <a:ext cx="6938962" cy="1692275"/>
          </a:xfrm>
          <a:custGeom>
            <a:avLst/>
            <a:gdLst/>
            <a:ahLst/>
            <a:cxnLst>
              <a:cxn ang="0">
                <a:pos x="0" y="845"/>
              </a:cxn>
              <a:cxn ang="0">
                <a:pos x="1523" y="313"/>
              </a:cxn>
              <a:cxn ang="0">
                <a:pos x="1610" y="617"/>
              </a:cxn>
              <a:cxn ang="0">
                <a:pos x="2720" y="243"/>
              </a:cxn>
              <a:cxn ang="0">
                <a:pos x="2784" y="538"/>
              </a:cxn>
              <a:cxn ang="0">
                <a:pos x="3882" y="266"/>
              </a:cxn>
              <a:cxn ang="0">
                <a:pos x="3795" y="0"/>
              </a:cxn>
              <a:cxn ang="0">
                <a:pos x="4371" y="269"/>
              </a:cxn>
              <a:cxn ang="0">
                <a:pos x="3961" y="832"/>
              </a:cxn>
              <a:cxn ang="0">
                <a:pos x="3912" y="542"/>
              </a:cxn>
              <a:cxn ang="0">
                <a:pos x="2594" y="921"/>
              </a:cxn>
              <a:cxn ang="0">
                <a:pos x="2509" y="620"/>
              </a:cxn>
              <a:cxn ang="0">
                <a:pos x="1344" y="968"/>
              </a:cxn>
              <a:cxn ang="0">
                <a:pos x="1280" y="666"/>
              </a:cxn>
              <a:cxn ang="0">
                <a:pos x="67" y="1066"/>
              </a:cxn>
              <a:cxn ang="0">
                <a:pos x="0" y="845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gray">
          <a:xfrm>
            <a:off x="1475656" y="3789040"/>
            <a:ext cx="1944216" cy="10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2000" b="1" dirty="0" smtClean="0">
                <a:solidFill>
                  <a:srgbClr val="1C1C1C"/>
                </a:solidFill>
                <a:latin typeface="Comic Sans MS" pitchFamily="66" charset="0"/>
              </a:rPr>
              <a:t>конфликтная ситуация</a:t>
            </a:r>
            <a:endParaRPr lang="en-US" sz="2000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2000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gray">
          <a:xfrm>
            <a:off x="3635896" y="4221088"/>
            <a:ext cx="1940421" cy="15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b="1" dirty="0" smtClean="0">
                <a:solidFill>
                  <a:srgbClr val="1C1C1C"/>
                </a:solidFill>
                <a:latin typeface="Comic Sans MS" pitchFamily="66" charset="0"/>
              </a:rPr>
              <a:t>полное или частичное разрешение конфликта</a:t>
            </a: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gray">
          <a:xfrm>
            <a:off x="5148064" y="5301208"/>
            <a:ext cx="1884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260648"/>
            <a:ext cx="741682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Результат деятельности  социального   педагога 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395536" y="1556792"/>
            <a:ext cx="936104" cy="1368152"/>
            <a:chOff x="2111" y="2247"/>
            <a:chExt cx="592" cy="1034"/>
          </a:xfrm>
          <a:solidFill>
            <a:srgbClr val="FF6600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F3300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812360" y="4221088"/>
            <a:ext cx="1152128" cy="1584176"/>
            <a:chOff x="4466" y="2053"/>
            <a:chExt cx="590" cy="1177"/>
          </a:xfrm>
        </p:grpSpPr>
        <p:sp>
          <p:nvSpPr>
            <p:cNvPr id="2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gray">
          <a:xfrm>
            <a:off x="5508104" y="4437112"/>
            <a:ext cx="2084437" cy="165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b="1" dirty="0" smtClean="0">
                <a:solidFill>
                  <a:srgbClr val="1C1C1C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rgbClr val="1C1C1C"/>
                </a:solidFill>
                <a:latin typeface="Comic Sans MS" pitchFamily="66" charset="0"/>
              </a:rPr>
              <a:t>восстановление</a:t>
            </a:r>
            <a:r>
              <a:rPr lang="ru-RU" sz="1600" b="1" dirty="0" smtClean="0">
                <a:solidFill>
                  <a:srgbClr val="1C1C1C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rgbClr val="1C1C1C"/>
                </a:solidFill>
                <a:latin typeface="Comic Sans MS" pitchFamily="66" charset="0"/>
              </a:rPr>
              <a:t>нарушенных прав </a:t>
            </a:r>
            <a:r>
              <a:rPr lang="ru-RU" sz="1600" b="1" dirty="0" smtClean="0">
                <a:solidFill>
                  <a:srgbClr val="1C1C1C"/>
                </a:solidFill>
                <a:latin typeface="Comic Sans MS" pitchFamily="66" charset="0"/>
              </a:rPr>
              <a:t>участников образовательного процесса</a:t>
            </a:r>
            <a:endParaRPr lang="en-US" sz="1600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628800"/>
            <a:ext cx="3610744" cy="1524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Спасибо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за внимание!</a:t>
            </a:r>
            <a:endParaRPr lang="en-US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60840" cy="1152128"/>
          </a:xfrm>
        </p:spPr>
        <p:txBody>
          <a:bodyPr/>
          <a:lstStyle/>
          <a:p>
            <a:pPr algn="ctr">
              <a:defRPr/>
            </a:pPr>
            <a:r>
              <a:rPr lang="ru-RU" sz="4400" u="sng" dirty="0" smtClean="0">
                <a:solidFill>
                  <a:srgbClr val="C00000"/>
                </a:solidFill>
                <a:latin typeface="Comic Sans MS" pitchFamily="66" charset="0"/>
              </a:rPr>
              <a:t>Цель</a:t>
            </a: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работы 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социального педагога 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6" name="Group 10"/>
          <p:cNvGrpSpPr>
            <a:grpSpLocks noGrp="1"/>
          </p:cNvGrpSpPr>
          <p:nvPr>
            <p:ph type="body" sz="half" idx="1"/>
          </p:nvPr>
        </p:nvGrpSpPr>
        <p:grpSpPr bwMode="auto">
          <a:xfrm>
            <a:off x="323528" y="1988840"/>
            <a:ext cx="8568952" cy="4608512"/>
            <a:chOff x="720" y="1392"/>
            <a:chExt cx="4058" cy="480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n>
                  <a:solidFill>
                    <a:schemeClr val="tx1"/>
                  </a:solidFill>
                  <a:prstDash val="lgDash"/>
                </a:ln>
                <a:blipFill>
                  <a:blip r:embed="rId2"/>
                  <a:tile tx="0" ty="0" sx="100000" sy="100000" flip="none" algn="tl"/>
                </a:blipFill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n>
                  <a:solidFill>
                    <a:schemeClr val="tx1"/>
                  </a:solidFill>
                  <a:prstDash val="lgDash"/>
                </a:ln>
                <a:blipFill>
                  <a:blip r:embed="rId2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979712" y="3068960"/>
            <a:ext cx="4878288" cy="69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dist" eaLnBrk="1" hangingPunct="1">
              <a:lnSpc>
                <a:spcPct val="90000"/>
              </a:lnSpc>
              <a:buFontTx/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204864"/>
            <a:ext cx="828092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600" b="1" u="sng" dirty="0" smtClean="0">
                <a:solidFill>
                  <a:srgbClr val="003300"/>
                </a:solidFill>
                <a:latin typeface="Monotype Corsiva" pitchFamily="66" charset="0"/>
              </a:rPr>
              <a:t>Создание благоприятных условий для реализации   прав ребёнка в  учебном заведении</a:t>
            </a:r>
            <a:r>
              <a:rPr lang="ru-RU" sz="3600" b="1" dirty="0" smtClean="0">
                <a:solidFill>
                  <a:srgbClr val="003300"/>
                </a:solidFill>
                <a:latin typeface="Monotype Corsiva" pitchFamily="66" charset="0"/>
              </a:rPr>
              <a:t>, т.е. условий для развития 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  <a:latin typeface="Monotype Corsiva" pitchFamily="66" charset="0"/>
              </a:rPr>
              <a:t>нравственной, толерантной, 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  <a:latin typeface="Monotype Corsiva" pitchFamily="66" charset="0"/>
              </a:rPr>
              <a:t>физически   здоровой 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  <a:latin typeface="Monotype Corsiva" pitchFamily="66" charset="0"/>
              </a:rPr>
              <a:t>и социально активной личности, способной к      творчеству, самоопределению и </a:t>
            </a:r>
          </a:p>
          <a:p>
            <a:pPr marL="0" indent="0" algn="dist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  <a:latin typeface="Monotype Corsiva" pitchFamily="66" charset="0"/>
              </a:rPr>
              <a:t>самосовершенствованию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23728" y="0"/>
            <a:ext cx="3168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latin typeface="Segoe Script" pitchFamily="34" charset="0"/>
              </a:rPr>
              <a:t>Задачи:</a:t>
            </a:r>
          </a:p>
        </p:txBody>
      </p:sp>
      <p:sp>
        <p:nvSpPr>
          <p:cNvPr id="7" name="AutoShap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620688"/>
            <a:ext cx="7344816" cy="1152128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CC3300"/>
            </a:solidFill>
            <a:prstDash val="dash"/>
            <a:rou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di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400" b="1" dirty="0" smtClean="0"/>
              <a:t> </a:t>
            </a:r>
            <a:r>
              <a:rPr lang="ru-RU" sz="3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всемерное содействие восстановлению нарушенных прав участников образовательного процесса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7544" y="1916832"/>
            <a:ext cx="7560840" cy="1584077"/>
          </a:xfrm>
          <a:prstGeom prst="roundRect">
            <a:avLst>
              <a:gd name="adj" fmla="val 16667"/>
            </a:avLst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5">
                <a:lumMod val="25000"/>
              </a:schemeClr>
            </a:solidFill>
            <a:prstDash val="dash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оказание помощи законным представителям </a:t>
            </a:r>
          </a:p>
          <a:p>
            <a:pPr eaLnBrk="0" hangingPunct="0"/>
            <a:r>
              <a:rPr lang="ru-RU" sz="3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несовершеннолетних в регулировании взаимоотношений </a:t>
            </a:r>
          </a:p>
          <a:p>
            <a:pPr eaLnBrk="0" hangingPunct="0"/>
            <a:r>
              <a:rPr lang="ru-RU" sz="3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родителей с детьми в конфликтных ситуациях</a:t>
            </a:r>
            <a:endParaRPr lang="ru-RU" sz="30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71600" y="3573016"/>
            <a:ext cx="7705725" cy="1872208"/>
          </a:xfrm>
          <a:prstGeom prst="roundRect">
            <a:avLst>
              <a:gd name="adj" fmla="val 16667"/>
            </a:avLst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C00000"/>
            </a:solidFill>
            <a:prstDash val="dash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обеспечение взаимодействия обучающихся, их родителей </a:t>
            </a:r>
          </a:p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(законных представителей), семей, педагогических </a:t>
            </a:r>
          </a:p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работников и др. участников образовательного процесса  по</a:t>
            </a:r>
          </a:p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вопросам защиты их прав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" name="AutoShape 5"/>
          <p:cNvSpPr txBox="1">
            <a:spLocks noChangeArrowheads="1"/>
          </p:cNvSpPr>
          <p:nvPr/>
        </p:nvSpPr>
        <p:spPr bwMode="auto">
          <a:xfrm>
            <a:off x="1691680" y="5589240"/>
            <a:ext cx="7294562" cy="1080120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5">
                <a:lumMod val="10000"/>
              </a:schemeClr>
            </a:solidFill>
            <a:prstDash val="dash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di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briola" pitchFamily="82" charset="0"/>
                <a:ea typeface="+mn-ea"/>
                <a:cs typeface="+mn-cs"/>
              </a:rPr>
              <a:t> содействие правовому просвещению участников образовательного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5363" name="Freeform 3"/>
          <p:cNvSpPr>
            <a:spLocks/>
          </p:cNvSpPr>
          <p:nvPr/>
        </p:nvSpPr>
        <p:spPr bwMode="ltGray">
          <a:xfrm rot="10800000">
            <a:off x="5580112" y="2636912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ltGray">
          <a:xfrm rot="10800000">
            <a:off x="4716016" y="2852936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5365" name="Freeform 5"/>
          <p:cNvSpPr>
            <a:spLocks/>
          </p:cNvSpPr>
          <p:nvPr/>
        </p:nvSpPr>
        <p:spPr bwMode="ltGray">
          <a:xfrm rot="10800000" flipH="1">
            <a:off x="2267744" y="2636912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683568" y="4005064"/>
            <a:ext cx="2010147" cy="1656184"/>
            <a:chOff x="4320" y="1152"/>
            <a:chExt cx="414" cy="402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педагоги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3851920" y="4653136"/>
            <a:ext cx="1866131" cy="1656184"/>
            <a:chOff x="4320" y="1152"/>
            <a:chExt cx="414" cy="402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6660232" y="4005064"/>
            <a:ext cx="1872208" cy="1584176"/>
            <a:chOff x="4320" y="1152"/>
            <a:chExt cx="414" cy="402"/>
          </a:xfrm>
        </p:grpSpPr>
        <p:sp>
          <p:nvSpPr>
            <p:cNvPr id="153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4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родители</a:t>
              </a:r>
              <a:endPara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gray">
          <a:xfrm>
            <a:off x="3779912" y="5157192"/>
            <a:ext cx="18722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учащиеся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gray">
          <a:xfrm>
            <a:off x="6444208" y="4221088"/>
            <a:ext cx="6885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107752" y="620119"/>
            <a:ext cx="8712202" cy="2311401"/>
            <a:chOff x="256" y="2781"/>
            <a:chExt cx="5488" cy="1456"/>
          </a:xfrm>
        </p:grpSpPr>
        <p:sp>
          <p:nvSpPr>
            <p:cNvPr id="15379" name="AutoShape 19"/>
            <p:cNvSpPr>
              <a:spLocks noChangeArrowheads="1"/>
            </p:cNvSpPr>
            <p:nvPr/>
          </p:nvSpPr>
          <p:spPr bwMode="ltGray">
            <a:xfrm>
              <a:off x="2070" y="3054"/>
              <a:ext cx="3653" cy="8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206" y="3144"/>
              <a:ext cx="3538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b="1" dirty="0" smtClean="0">
                  <a:cs typeface="Arial" charset="0"/>
                </a:rPr>
                <a:t> </a:t>
              </a:r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  <a:cs typeface="Arial" charset="0"/>
                </a:rPr>
                <a:t>Комиссия по защите прав участников образовательного процесса</a:t>
              </a:r>
              <a:endPara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charset="0"/>
              </a:endParaRPr>
            </a:p>
          </p:txBody>
        </p:sp>
        <p:pic>
          <p:nvPicPr>
            <p:cNvPr id="15381" name="Picture 21" descr="YG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" y="2781"/>
              <a:ext cx="1905" cy="1456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gray">
            <a:xfrm>
              <a:off x="437" y="3099"/>
              <a:ext cx="1542" cy="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cs typeface="Arial" charset="0"/>
                </a:rPr>
                <a:t> </a:t>
              </a:r>
              <a:r>
                <a:rPr lang="ru-RU" sz="2000" b="1" dirty="0" smtClean="0">
                  <a:solidFill>
                    <a:srgbClr val="A50021"/>
                  </a:solidFill>
                  <a:latin typeface="Comic Sans MS" pitchFamily="66" charset="0"/>
                  <a:cs typeface="Arial" charset="0"/>
                </a:rPr>
                <a:t> 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A50021"/>
                  </a:solidFill>
                  <a:latin typeface="Comic Sans MS" pitchFamily="66" charset="0"/>
                  <a:cs typeface="Arial" charset="0"/>
                </a:rPr>
                <a:t>Социальный педагог</a:t>
              </a:r>
              <a:endParaRPr lang="en-US" sz="2400" b="1" dirty="0">
                <a:solidFill>
                  <a:srgbClr val="A50021"/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323528" y="116632"/>
            <a:ext cx="7416824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Segoe Script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467544" y="2276872"/>
            <a:ext cx="1080120" cy="1728192"/>
            <a:chOff x="2111" y="2247"/>
            <a:chExt cx="592" cy="1034"/>
          </a:xfrm>
          <a:solidFill>
            <a:srgbClr val="FF6600"/>
          </a:solidFill>
        </p:grpSpPr>
        <p:sp>
          <p:nvSpPr>
            <p:cNvPr id="32774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9" name="Rectangle 11"/>
          <p:cNvSpPr>
            <a:spLocks noChangeArrowheads="1"/>
          </p:cNvSpPr>
          <p:nvPr/>
        </p:nvSpPr>
        <p:spPr bwMode="black">
          <a:xfrm>
            <a:off x="107504" y="1844824"/>
            <a:ext cx="23230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93300"/>
                </a:solidFill>
                <a:cs typeface="Arial" charset="0"/>
              </a:rPr>
              <a:t>учитель - ученик</a:t>
            </a:r>
            <a:endParaRPr lang="en-US" sz="2000" b="1" dirty="0">
              <a:solidFill>
                <a:srgbClr val="993300"/>
              </a:solidFill>
              <a:cs typeface="Arial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black">
          <a:xfrm>
            <a:off x="1475656" y="2564904"/>
            <a:ext cx="21611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cs typeface="Arial" charset="0"/>
              </a:rPr>
              <a:t>ученик - ученик</a:t>
            </a:r>
            <a:endParaRPr lang="en-US" sz="2000" b="1" dirty="0">
              <a:solidFill>
                <a:srgbClr val="7030A0"/>
              </a:solidFill>
              <a:cs typeface="Arial" charset="0"/>
            </a:endParaRPr>
          </a:p>
        </p:txBody>
      </p: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7740352" y="2276872"/>
            <a:ext cx="1008112" cy="1656184"/>
            <a:chOff x="2111" y="2247"/>
            <a:chExt cx="592" cy="1034"/>
          </a:xfrm>
          <a:solidFill>
            <a:srgbClr val="5F5F5F"/>
          </a:solidFill>
        </p:grpSpPr>
        <p:sp>
          <p:nvSpPr>
            <p:cNvPr id="32790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7" name="Group 29"/>
          <p:cNvGrpSpPr>
            <a:grpSpLocks/>
          </p:cNvGrpSpPr>
          <p:nvPr/>
        </p:nvGrpSpPr>
        <p:grpSpPr bwMode="auto">
          <a:xfrm>
            <a:off x="1691680" y="3212976"/>
            <a:ext cx="1080120" cy="1944216"/>
            <a:chOff x="4466" y="2053"/>
            <a:chExt cx="590" cy="1177"/>
          </a:xfrm>
          <a:solidFill>
            <a:srgbClr val="7030A0"/>
          </a:solidFill>
        </p:grpSpPr>
        <p:sp>
          <p:nvSpPr>
            <p:cNvPr id="3279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79512" y="260648"/>
            <a:ext cx="76328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Segoe Script" pitchFamily="34" charset="0"/>
              </a:rPr>
              <a:t> Обращения к  социальному педагогу</a:t>
            </a:r>
            <a:endParaRPr lang="ru-RU" sz="4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3995936" y="2204864"/>
            <a:ext cx="1152128" cy="1800200"/>
            <a:chOff x="2111" y="2247"/>
            <a:chExt cx="592" cy="1034"/>
          </a:xfrm>
          <a:solidFill>
            <a:srgbClr val="00B0F0"/>
          </a:solidFill>
        </p:grpSpPr>
        <p:sp>
          <p:nvSpPr>
            <p:cNvPr id="47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" name="Rectangle 12"/>
          <p:cNvSpPr>
            <a:spLocks noChangeArrowheads="1"/>
          </p:cNvSpPr>
          <p:nvPr/>
        </p:nvSpPr>
        <p:spPr bwMode="black">
          <a:xfrm>
            <a:off x="3203848" y="1628800"/>
            <a:ext cx="25056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родитель - ученик</a:t>
            </a:r>
            <a:endParaRPr lang="en-US" sz="20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black">
          <a:xfrm>
            <a:off x="6660232" y="1556792"/>
            <a:ext cx="234371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нарушение прав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детей в семье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grpSp>
        <p:nvGrpSpPr>
          <p:cNvPr id="51" name="Group 29"/>
          <p:cNvGrpSpPr>
            <a:grpSpLocks/>
          </p:cNvGrpSpPr>
          <p:nvPr/>
        </p:nvGrpSpPr>
        <p:grpSpPr bwMode="auto">
          <a:xfrm>
            <a:off x="6300192" y="3356992"/>
            <a:ext cx="1080120" cy="1944216"/>
            <a:chOff x="4466" y="2053"/>
            <a:chExt cx="590" cy="1177"/>
          </a:xfrm>
        </p:grpSpPr>
        <p:sp>
          <p:nvSpPr>
            <p:cNvPr id="52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Rectangle 12"/>
          <p:cNvSpPr>
            <a:spLocks noChangeArrowheads="1"/>
          </p:cNvSpPr>
          <p:nvPr/>
        </p:nvSpPr>
        <p:spPr bwMode="black">
          <a:xfrm>
            <a:off x="5652120" y="2420888"/>
            <a:ext cx="196060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юридическая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помощь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grpSp>
        <p:nvGrpSpPr>
          <p:cNvPr id="55" name="Group 29"/>
          <p:cNvGrpSpPr>
            <a:grpSpLocks/>
          </p:cNvGrpSpPr>
          <p:nvPr/>
        </p:nvGrpSpPr>
        <p:grpSpPr bwMode="auto">
          <a:xfrm>
            <a:off x="3347864" y="4581128"/>
            <a:ext cx="1080120" cy="1944216"/>
            <a:chOff x="4466" y="2053"/>
            <a:chExt cx="590" cy="1177"/>
          </a:xfrm>
          <a:solidFill>
            <a:srgbClr val="FFCC00"/>
          </a:solidFill>
        </p:grpSpPr>
        <p:sp>
          <p:nvSpPr>
            <p:cNvPr id="56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" name="Rectangle 11"/>
          <p:cNvSpPr>
            <a:spLocks noChangeArrowheads="1"/>
          </p:cNvSpPr>
          <p:nvPr/>
        </p:nvSpPr>
        <p:spPr bwMode="black">
          <a:xfrm>
            <a:off x="4355976" y="4869160"/>
            <a:ext cx="187220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6600"/>
                </a:solidFill>
                <a:cs typeface="Arial" charset="0"/>
              </a:rPr>
              <a:t>реализация </a:t>
            </a:r>
          </a:p>
          <a:p>
            <a:pPr algn="ctr"/>
            <a:r>
              <a:rPr lang="ru-RU" sz="2000" b="1" dirty="0" smtClean="0">
                <a:solidFill>
                  <a:srgbClr val="996600"/>
                </a:solidFill>
                <a:cs typeface="Arial" charset="0"/>
              </a:rPr>
              <a:t>льгот</a:t>
            </a:r>
            <a:endParaRPr lang="en-US" sz="2000" b="1" dirty="0">
              <a:solidFill>
                <a:srgbClr val="9966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/>
      <p:bldP spid="49" grpId="0"/>
      <p:bldP spid="50" grpId="0"/>
      <p:bldP spid="54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59632" y="116632"/>
            <a:ext cx="648072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Segoe Script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Алгоритм  действий социального педагога</a:t>
            </a:r>
            <a:endParaRPr lang="ru-RU" sz="2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259632" y="764704"/>
          <a:ext cx="6840760" cy="6093296"/>
        </p:xfrm>
        <a:graphic>
          <a:graphicData uri="http://schemas.openxmlformats.org/presentationml/2006/ole">
            <p:oleObj spid="_x0000_s72707" name="Документ" r:id="rId3" imgW="6454157" imgH="847812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576064"/>
          </a:xfrm>
        </p:spPr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11560" y="2276872"/>
            <a:ext cx="7992888" cy="432048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11560" y="2780928"/>
            <a:ext cx="7992888" cy="504055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611560" y="3356993"/>
            <a:ext cx="7992888" cy="504056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611560" y="1772817"/>
            <a:ext cx="7992888" cy="504056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755576" y="1844824"/>
            <a:ext cx="5112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жить и воспитываться в семье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black">
          <a:xfrm>
            <a:off x="971600" y="227687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общаться с родителями родственниками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black">
          <a:xfrm>
            <a:off x="971600" y="2852937"/>
            <a:ext cx="55398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3300"/>
                </a:solidFill>
                <a:cs typeface="Arial" charset="0"/>
              </a:rPr>
              <a:t>защищать свои права</a:t>
            </a:r>
            <a:endParaRPr lang="en-US" sz="2000" b="1" dirty="0">
              <a:solidFill>
                <a:srgbClr val="663300"/>
              </a:solidFill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black">
          <a:xfrm>
            <a:off x="971600" y="3429000"/>
            <a:ext cx="4747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выражать своё мнение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179512" y="980729"/>
            <a:ext cx="2376264" cy="576064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charset="0"/>
              </a:rPr>
              <a:t>ПРАВА  ДЕТЕЙ</a:t>
            </a:r>
            <a:endParaRPr lang="en-US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88767" y="260648"/>
            <a:ext cx="4822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Защита прав детей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611560" y="3933056"/>
            <a:ext cx="7992888" cy="504056"/>
            <a:chOff x="720" y="1392"/>
            <a:chExt cx="4058" cy="480"/>
          </a:xfrm>
        </p:grpSpPr>
        <p:sp>
          <p:nvSpPr>
            <p:cNvPr id="32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3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4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6" name="Text Box 23"/>
          <p:cNvSpPr txBox="1">
            <a:spLocks noChangeArrowheads="1"/>
          </p:cNvSpPr>
          <p:nvPr/>
        </p:nvSpPr>
        <p:spPr bwMode="black">
          <a:xfrm>
            <a:off x="899592" y="3933056"/>
            <a:ext cx="5112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800000"/>
                </a:solidFill>
                <a:cs typeface="Arial" charset="0"/>
              </a:rPr>
              <a:t>право на имя, отчество, фамилию</a:t>
            </a:r>
            <a:endParaRPr lang="en-US" sz="2000" b="1" dirty="0">
              <a:solidFill>
                <a:srgbClr val="800000"/>
              </a:solidFill>
              <a:cs typeface="Arial" charset="0"/>
            </a:endParaRP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611560" y="4509120"/>
            <a:ext cx="7992888" cy="432048"/>
            <a:chOff x="720" y="1392"/>
            <a:chExt cx="4058" cy="480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2" name="Text Box 24"/>
          <p:cNvSpPr txBox="1">
            <a:spLocks noChangeArrowheads="1"/>
          </p:cNvSpPr>
          <p:nvPr/>
        </p:nvSpPr>
        <p:spPr bwMode="black">
          <a:xfrm>
            <a:off x="971600" y="4437112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800080"/>
                </a:solidFill>
                <a:cs typeface="Arial" charset="0"/>
              </a:rPr>
              <a:t>изменение фамилии и имени</a:t>
            </a:r>
            <a:endParaRPr lang="en-US" sz="2000" b="1" dirty="0">
              <a:solidFill>
                <a:srgbClr val="800080"/>
              </a:solidFill>
              <a:cs typeface="Arial" charset="0"/>
            </a:endParaRPr>
          </a:p>
        </p:txBody>
      </p:sp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611560" y="5013177"/>
            <a:ext cx="7992888" cy="432048"/>
            <a:chOff x="720" y="1392"/>
            <a:chExt cx="4058" cy="480"/>
          </a:xfrm>
        </p:grpSpPr>
        <p:sp>
          <p:nvSpPr>
            <p:cNvPr id="44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6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8" name="Text Box 25"/>
          <p:cNvSpPr txBox="1">
            <a:spLocks noChangeArrowheads="1"/>
          </p:cNvSpPr>
          <p:nvPr/>
        </p:nvSpPr>
        <p:spPr bwMode="black">
          <a:xfrm>
            <a:off x="971600" y="5013176"/>
            <a:ext cx="55398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3300"/>
                </a:solidFill>
                <a:cs typeface="Arial" charset="0"/>
              </a:rPr>
              <a:t>право на имущество</a:t>
            </a:r>
            <a:endParaRPr lang="en-US" sz="2000" b="1" dirty="0">
              <a:solidFill>
                <a:srgbClr val="663300"/>
              </a:solidFill>
              <a:cs typeface="Arial" charset="0"/>
            </a:endParaRP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611560" y="5517232"/>
            <a:ext cx="7992888" cy="504056"/>
            <a:chOff x="720" y="1392"/>
            <a:chExt cx="4058" cy="480"/>
          </a:xfrm>
        </p:grpSpPr>
        <p:sp>
          <p:nvSpPr>
            <p:cNvPr id="50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971600" y="55172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право на медицинское обслуживание</a:t>
            </a:r>
            <a:endParaRPr lang="ru-RU" dirty="0"/>
          </a:p>
        </p:txBody>
      </p: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11560" y="6093296"/>
            <a:ext cx="7992888" cy="432048"/>
            <a:chOff x="720" y="1392"/>
            <a:chExt cx="4058" cy="480"/>
          </a:xfrm>
        </p:grpSpPr>
        <p:sp>
          <p:nvSpPr>
            <p:cNvPr id="61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3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0" name="Text Box 23"/>
          <p:cNvSpPr txBox="1">
            <a:spLocks noChangeArrowheads="1"/>
          </p:cNvSpPr>
          <p:nvPr/>
        </p:nvSpPr>
        <p:spPr bwMode="black">
          <a:xfrm>
            <a:off x="971600" y="6093296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право на образование                      и другие права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043608" y="116632"/>
            <a:ext cx="6480720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Segoe Script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3419872" y="2348880"/>
            <a:ext cx="5544616" cy="864096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1"/>
            <a:tileRect/>
          </a:gradFill>
          <a:ln w="6350" algn="ctr">
            <a:noFill/>
            <a:prstDash val="sysDot"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ltGray">
          <a:xfrm>
            <a:off x="3419872" y="4077072"/>
            <a:ext cx="5400600" cy="995363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10800000" scaled="1"/>
            <a:tileRect/>
          </a:gradFill>
          <a:ln w="6350" algn="ctr">
            <a:noFill/>
            <a:prstDash val="sysDot"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gray">
          <a:xfrm>
            <a:off x="3887416" y="2492896"/>
            <a:ext cx="52565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charset="0"/>
              </a:rPr>
              <a:t>Коррекционно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charset="0"/>
              </a:rPr>
              <a:t> - профилактическое</a:t>
            </a:r>
            <a:endParaRPr lang="en-US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gray">
          <a:xfrm>
            <a:off x="3887416" y="4293096"/>
            <a:ext cx="52565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charset="0"/>
              </a:rPr>
              <a:t>Информационно - просветительское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rial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gray">
          <a:xfrm>
            <a:off x="3491880" y="2636912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gray">
          <a:xfrm>
            <a:off x="3491880" y="4437112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1043608" y="3861048"/>
            <a:ext cx="2295525" cy="1365250"/>
            <a:chOff x="471" y="272"/>
            <a:chExt cx="1161" cy="1539"/>
          </a:xfr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35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497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1043608" y="2132856"/>
            <a:ext cx="2295525" cy="1365250"/>
            <a:chOff x="471" y="272"/>
            <a:chExt cx="1161" cy="1539"/>
          </a:xfrm>
          <a:blipFill>
            <a:blip r:embed="rId2"/>
            <a:tile tx="0" ty="0" sx="100000" sy="100000" flip="none" algn="tl"/>
          </a:blipFill>
        </p:grpSpPr>
        <p:sp>
          <p:nvSpPr>
            <p:cNvPr id="20500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pFill/>
            <a:ln w="9525">
              <a:noFill/>
              <a:round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1115616" y="2708920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660033"/>
                </a:solidFill>
                <a:cs typeface="Arial" charset="0"/>
              </a:rPr>
              <a:t>направление</a:t>
            </a:r>
            <a:endParaRPr lang="en-US" sz="2000" b="1" dirty="0">
              <a:solidFill>
                <a:srgbClr val="660033"/>
              </a:solidFill>
              <a:cs typeface="Arial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black">
          <a:xfrm>
            <a:off x="1149350" y="4268788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направление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3717" y="116632"/>
            <a:ext cx="6372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Работа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социльного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педагога  с  семьёй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99530" y="980728"/>
          <a:ext cx="8132910" cy="5695198"/>
        </p:xfrm>
        <a:graphic>
          <a:graphicData uri="http://schemas.openxmlformats.org/presentationml/2006/ole">
            <p:oleObj spid="_x0000_s73731" name="Document" r:id="rId3" imgW="9266698" imgH="5915921" progId="Word.Documen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6632"/>
            <a:ext cx="7992888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Взаимодействие  социального педагога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 педагогическим коллективом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230</TotalTime>
  <Words>265</Words>
  <Application>Microsoft Office PowerPoint</Application>
  <PresentationFormat>Экран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Child_s_animat</vt:lpstr>
      <vt:lpstr>Документ</vt:lpstr>
      <vt:lpstr>Document</vt:lpstr>
      <vt:lpstr>             Работа  социального  педагога     по  профилактике нарушений      прав  несовершеннолетних </vt:lpstr>
      <vt:lpstr>Цель  работы   социального педагога   </vt:lpstr>
      <vt:lpstr>Слайд 3</vt:lpstr>
      <vt:lpstr> </vt:lpstr>
      <vt:lpstr> </vt:lpstr>
      <vt:lpstr>Слайд 6</vt:lpstr>
      <vt:lpstr> </vt:lpstr>
      <vt:lpstr>Слайд 8</vt:lpstr>
      <vt:lpstr>Слайд 9</vt:lpstr>
      <vt:lpstr>Слайд 10</vt:lpstr>
      <vt:lpstr>Слайд 11</vt:lpstr>
      <vt:lpstr>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Работа Уполномоченного по           профилактике нарушений  прав участников образовательного   процесса гимназии </dc:title>
  <dc:creator>Acer</dc:creator>
  <cp:lastModifiedBy>Пользователь</cp:lastModifiedBy>
  <cp:revision>55</cp:revision>
  <dcterms:created xsi:type="dcterms:W3CDTF">2012-12-05T16:46:47Z</dcterms:created>
  <dcterms:modified xsi:type="dcterms:W3CDTF">2013-01-14T13:29:38Z</dcterms:modified>
</cp:coreProperties>
</file>