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9" r:id="rId4"/>
    <p:sldId id="260" r:id="rId5"/>
    <p:sldId id="263" r:id="rId6"/>
    <p:sldId id="261" r:id="rId7"/>
    <p:sldId id="264" r:id="rId8"/>
    <p:sldId id="265" r:id="rId9"/>
    <p:sldId id="267" r:id="rId10"/>
    <p:sldId id="268" r:id="rId11"/>
    <p:sldId id="269" r:id="rId12"/>
    <p:sldId id="274" r:id="rId13"/>
    <p:sldId id="270" r:id="rId14"/>
    <p:sldId id="275" r:id="rId15"/>
    <p:sldId id="276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 autoAdjust="0"/>
    <p:restoredTop sz="67813" autoAdjust="0"/>
  </p:normalViewPr>
  <p:slideViewPr>
    <p:cSldViewPr>
      <p:cViewPr varScale="1">
        <p:scale>
          <a:sx n="107" d="100"/>
          <a:sy n="107" d="100"/>
        </p:scale>
        <p:origin x="-84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 anchor="b" anchorCtr="0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  <a:contourClr>
                <a:srgbClr val="FFFFFF"/>
              </a:contourClr>
            </a:sp3d>
          </a:bodyPr>
          <a:lstStyle>
            <a:lvl1pPr algn="ctr">
              <a:defRPr lang="en-US" sz="5800" dirty="0" smtClean="0">
                <a:ln w="9525">
                  <a:noFill/>
                </a:ln>
                <a:effectLst>
                  <a:outerShdw blurRad="50800" dist="38100" dir="822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67089"/>
          </a:xfrm>
        </p:spPr>
        <p:txBody>
          <a:bodyPr>
            <a:normAutofit/>
          </a:bodyPr>
          <a:lstStyle>
            <a:lvl1pPr marL="0" indent="0" algn="ctr">
              <a:buNone/>
              <a:defRPr lang="en-US" sz="3000" b="0">
                <a:solidFill>
                  <a:schemeClr val="tx2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232CA950-CEAC-4227-9045-704D12FFB903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100F0A13-8CE5-4061-B075-3C6B88EE5C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A950-CEAC-4227-9045-704D12FFB903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0A13-8CE5-4061-B075-3C6B88EE5C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A950-CEAC-4227-9045-704D12FFB903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0A13-8CE5-4061-B075-3C6B88EE5C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A950-CEAC-4227-9045-704D12FFB903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0A13-8CE5-4061-B075-3C6B88EE5C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22313" y="2685391"/>
            <a:ext cx="7772400" cy="3112843"/>
          </a:xfrm>
        </p:spPr>
        <p:txBody>
          <a:bodyPr anchor="t">
            <a:normAutofit/>
          </a:bodyPr>
          <a:lstStyle>
            <a:lvl1pPr algn="ctr">
              <a:buNone/>
              <a:defRPr lang="en-US" sz="6000" b="1" dirty="0">
                <a:solidFill>
                  <a:schemeClr val="tx2">
                    <a:shade val="85000"/>
                    <a:satMod val="1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22313" y="1128932"/>
            <a:ext cx="7772400" cy="1509712"/>
          </a:xfrm>
        </p:spPr>
        <p:txBody>
          <a:bodyPr anchor="b">
            <a:normAutofit/>
          </a:bodyPr>
          <a:lstStyle>
            <a:lvl1pPr algn="ctr">
              <a:buNone/>
              <a:defRPr lang="en-US" sz="24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A950-CEAC-4227-9045-704D12FFB903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0A13-8CE5-4061-B075-3C6B88EE5C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A950-CEAC-4227-9045-704D12FFB903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0A13-8CE5-4061-B075-3C6B88EE5C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A950-CEAC-4227-9045-704D12FFB903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0A13-8CE5-4061-B075-3C6B88EE5C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A950-CEAC-4227-9045-704D12FFB903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0A13-8CE5-4061-B075-3C6B88EE5C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A950-CEAC-4227-9045-704D12FFB903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0A13-8CE5-4061-B075-3C6B88EE5C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ctr">
              <a:defRPr sz="24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A950-CEAC-4227-9045-704D12FFB903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0A13-8CE5-4061-B075-3C6B88EE5C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7729" y="1062637"/>
            <a:ext cx="4599432" cy="3977640"/>
          </a:xfrm>
          <a:prstGeom prst="rect">
            <a:avLst/>
          </a:prstGeom>
          <a:solidFill>
            <a:schemeClr val="tx2">
              <a:shade val="15000"/>
            </a:schemeClr>
          </a:solidFill>
          <a:ln w="63500">
            <a:noFill/>
            <a:miter lim="800000"/>
          </a:ln>
          <a:effectLst>
            <a:outerShdw blurRad="63500" dist="25400" dir="7200000" algn="t" rotWithShape="0">
              <a:prstClr val="black">
                <a:alpha val="45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45720" rIns="45720" rtlCol="0" anchor="ctr">
            <a:normAutofit/>
          </a:bodyPr>
          <a:lstStyle/>
          <a:p>
            <a:pPr marL="0" indent="-274320" algn="l"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US" sz="20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514536" y="4343400"/>
            <a:ext cx="3048000" cy="709858"/>
          </a:xfrm>
        </p:spPr>
        <p:txBody>
          <a:bodyPr anchor="t">
            <a:noAutofit/>
          </a:bodyPr>
          <a:lstStyle>
            <a:lvl1pPr algn="l">
              <a:buNone/>
              <a:defRPr sz="22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739645" y="1222657"/>
            <a:ext cx="4575601" cy="3657600"/>
          </a:xfrm>
          <a:solidFill>
            <a:schemeClr val="tx2">
              <a:shade val="75000"/>
            </a:schemeClr>
          </a:solidFill>
          <a:ln w="63500">
            <a:noFill/>
            <a:miter lim="800000"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/>
            </a:lvl1pPr>
          </a:lstStyle>
          <a:p>
            <a:r>
              <a:rPr lang="ru-RU" sz="2000" smtClean="0"/>
              <a:t>Вставка рисунка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514536" y="1371600"/>
            <a:ext cx="3044952" cy="2930086"/>
          </a:xfrm>
        </p:spPr>
        <p:txBody>
          <a:bodyPr bIns="0" anchor="b">
            <a:normAutofit/>
          </a:bodyPr>
          <a:lstStyle>
            <a:lvl1pPr marL="0" marR="0" indent="0" algn="l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A950-CEAC-4227-9045-704D12FFB903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0A13-8CE5-4061-B075-3C6B88EE5C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232CA950-CEAC-4227-9045-704D12FFB903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ru-RU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100F0A13-8CE5-4061-B075-3C6B88EE5C6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defPPr>
        <a:defRPr sz="4400">
          <a:solidFill>
            <a:schemeClr val="tx2">
              <a:shade val="85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48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>
            <a:outerShdw blurRad="63500" dist="38100" dir="8220000" algn="tl" rotWithShape="0">
              <a:srgbClr val="000000">
                <a:alpha val="30000"/>
              </a:srgbClr>
            </a:outerShdw>
          </a:effectLst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indent="-274320" algn="l" eaLnBrk="1" hangingPunct="1"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557784" indent="-228600" algn="l" eaLnBrk="1" hangingPunct="1">
        <a:buClr>
          <a:schemeClr val="tx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813816" indent="-228600" algn="l" eaLnBrk="1" hangingPunct="1">
        <a:buClr>
          <a:schemeClr val="accent1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069848" indent="-228600" algn="l" eaLnBrk="1" hangingPunct="1"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316736" indent="-228600" algn="l" eaLnBrk="1" hangingPunct="1">
        <a:buClr>
          <a:schemeClr val="accent1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57276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1819656" indent="-228600" algn="l" eaLnBrk="1" hangingPunct="1">
        <a:buClr>
          <a:schemeClr val="accent1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066544" indent="-228600" algn="l" eaLnBrk="1" hangingPunct="1">
        <a:buClr>
          <a:schemeClr val="tx2"/>
        </a:buClr>
        <a:buFont typeface="Wingdings 2" pitchFamily="18" charset="2"/>
        <a:buChar char=""/>
        <a:defRPr sz="1600" baseline="0">
          <a:latin typeface="+mn-lt"/>
        </a:defRPr>
      </a:lvl8pPr>
      <a:lvl9pPr marL="2313432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857364"/>
            <a:ext cx="2428892" cy="1428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4890911"/>
            <a:ext cx="6400800" cy="1181295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    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М.Ю.Лермонтов (1814 - 1841 )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Алекс\Desktop\Лермонтов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714356"/>
            <a:ext cx="3267075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714876" y="304800"/>
            <a:ext cx="3971924" cy="83818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         </a:t>
            </a:r>
            <a:endParaRPr lang="ru-RU" sz="2400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42844" y="1535112"/>
            <a:ext cx="3929090" cy="5037159"/>
          </a:xfrm>
        </p:spPr>
        <p:txBody>
          <a:bodyPr/>
          <a:lstStyle/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Ф.И.Тютчев ( 1803 – 1873 )</a:t>
            </a:r>
            <a:endParaRPr lang="ru-RU" sz="2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4578" name="Picture 2" descr="C:\Users\Алекс\Desktop\Тютчев 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214282" y="357166"/>
            <a:ext cx="4357718" cy="5643602"/>
          </a:xfrm>
          <a:prstGeom prst="rect">
            <a:avLst/>
          </a:prstGeom>
          <a:noFill/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12573056" y="2500306"/>
            <a:ext cx="285752" cy="7143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214810" y="1571613"/>
            <a:ext cx="4786347" cy="3643337"/>
          </a:xfrm>
        </p:spPr>
        <p:txBody>
          <a:bodyPr>
            <a:normAutofit/>
          </a:bodyPr>
          <a:lstStyle/>
          <a:p>
            <a:pPr lvl="2">
              <a:buNone/>
            </a:pP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На севере мрачном, на дикой скале </a:t>
            </a:r>
          </a:p>
          <a:p>
            <a:pPr>
              <a:buNone/>
            </a:pP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           Кедр одинокий под снегом белеет, </a:t>
            </a:r>
          </a:p>
          <a:p>
            <a:pPr>
              <a:buNone/>
            </a:pP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           И сладко заснул он в инистой мгле, </a:t>
            </a:r>
          </a:p>
          <a:p>
            <a:pPr>
              <a:buNone/>
            </a:pP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           И сон его вьюга лелеет.  </a:t>
            </a:r>
          </a:p>
          <a:p>
            <a:pPr>
              <a:buNone/>
            </a:pP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           Про юную пальму все снится ему, </a:t>
            </a:r>
          </a:p>
          <a:p>
            <a:pPr>
              <a:buNone/>
            </a:pP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           Что в </a:t>
            </a:r>
            <a:r>
              <a:rPr lang="ru-RU" sz="2000" b="1" dirty="0" err="1" smtClean="0">
                <a:latin typeface="Calibri" pitchFamily="34" charset="0"/>
                <a:cs typeface="Calibri" pitchFamily="34" charset="0"/>
              </a:rPr>
              <a:t>дальных</a:t>
            </a: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 пределах Востока, </a:t>
            </a:r>
          </a:p>
          <a:p>
            <a:pPr>
              <a:buNone/>
            </a:pP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           Под пламенным небом, на знойном</a:t>
            </a:r>
          </a:p>
          <a:p>
            <a:pPr>
              <a:buNone/>
            </a:pP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холму                                                                   </a:t>
            </a:r>
          </a:p>
          <a:p>
            <a:pPr>
              <a:buNone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2000" b="1" dirty="0" err="1" smtClean="0">
                <a:latin typeface="Calibri" pitchFamily="34" charset="0"/>
                <a:cs typeface="Calibri" pitchFamily="34" charset="0"/>
              </a:rPr>
              <a:t>Стоит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 и </a:t>
            </a:r>
            <a:r>
              <a:rPr lang="en-US" sz="2000" b="1" dirty="0" err="1" smtClean="0">
                <a:latin typeface="Calibri" pitchFamily="34" charset="0"/>
                <a:cs typeface="Calibri" pitchFamily="34" charset="0"/>
              </a:rPr>
              <a:t>цвет</a:t>
            </a: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ё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т, </a:t>
            </a:r>
            <a:r>
              <a:rPr lang="en-US" sz="2000" b="1" dirty="0" err="1" smtClean="0">
                <a:latin typeface="Calibri" pitchFamily="34" charset="0"/>
                <a:cs typeface="Calibri" pitchFamily="34" charset="0"/>
              </a:rPr>
              <a:t>одинока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... </a:t>
            </a:r>
          </a:p>
          <a:p>
            <a:pPr>
              <a:buNone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</a:t>
            </a:r>
          </a:p>
          <a:p>
            <a:pPr>
              <a:buNone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1823-1824 </a:t>
            </a: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гг.</a:t>
            </a:r>
            <a:endParaRPr lang="ru-RU" sz="20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033" y="1402080"/>
            <a:ext cx="51438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4679970"/>
          </a:xfrm>
        </p:spPr>
        <p:txBody>
          <a:bodyPr/>
          <a:lstStyle/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А.А.Фет </a:t>
            </a:r>
            <a:r>
              <a:rPr lang="ru-RU" sz="2400" smtClean="0">
                <a:latin typeface="Calibri" pitchFamily="34" charset="0"/>
                <a:cs typeface="Calibri" pitchFamily="34" charset="0"/>
              </a:rPr>
              <a:t>( 1820 -1892 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)</a:t>
            </a:r>
            <a:endParaRPr lang="ru-RU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57687" y="1285861"/>
            <a:ext cx="4329114" cy="4714907"/>
          </a:xfrm>
        </p:spPr>
        <p:txBody>
          <a:bodyPr/>
          <a:lstStyle/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На севере дуб одинокий 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Стоит на пригорке крутом; 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Он дремлет, сурово покрытый 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И снежным, и </a:t>
            </a:r>
            <a:r>
              <a:rPr lang="ru-RU" sz="2000" dirty="0" err="1" smtClean="0">
                <a:latin typeface="Calibri" pitchFamily="34" charset="0"/>
                <a:cs typeface="Calibri" pitchFamily="34" charset="0"/>
              </a:rPr>
              <a:t>льдяным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 ковром. 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Во сне ему видится пальма, 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В далекой восточной стране, 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В безмолвной, глубокой печали, </a:t>
            </a:r>
          </a:p>
          <a:p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Одна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на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горячей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скале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                                          1856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г.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 flipV="1">
            <a:off x="4071934" y="2357430"/>
            <a:ext cx="45719" cy="7143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25602" name="Picture 2" descr="C:\Users\Алекс\Desktop\Репин портрет Фета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3857652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" pitchFamily="34" charset="0"/>
                <a:cs typeface="Calibri" pitchFamily="34" charset="0"/>
              </a:rPr>
              <a:t>Стихотворение Г.Гейне         Подстрочный перевод</a:t>
            </a:r>
            <a:endParaRPr lang="ru-RU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00562" y="1643050"/>
            <a:ext cx="4500593" cy="2857520"/>
          </a:xfrm>
          <a:solidFill>
            <a:schemeClr val="bg1"/>
          </a:solidFill>
        </p:spPr>
        <p:txBody>
          <a:bodyPr/>
          <a:lstStyle/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Сосна стоит одиноко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На севере на холодной вершине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Ей дремлется, белым покрывалом 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Окутывает её лёд и снег.</a:t>
            </a:r>
          </a:p>
          <a:p>
            <a:endParaRPr lang="ru-RU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Она мечтает о пальме, которая 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Далеко на востоке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Одиноко и молча печалится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На пылающей скале.</a:t>
            </a:r>
            <a:endParaRPr lang="ru-RU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8572518" y="2643182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7" name="Содержимое 6" descr="http://festival.1september.ru/articles/506262/img1.gif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1643050"/>
            <a:ext cx="428628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214313"/>
            <a:ext cx="8115300" cy="928672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          Переводы стихотворения Генриха Гейне</a:t>
            </a:r>
            <a:endParaRPr lang="ru-RU" sz="3200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-32" y="1214422"/>
          <a:ext cx="9144064" cy="2839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20"/>
                <a:gridCol w="3143272"/>
                <a:gridCol w="3143272"/>
              </a:tblGrid>
              <a:tr h="55341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М.Ю.Лермонтов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Ф.И.Тютчев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А.А.Фет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55341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На севере диком стоит одиноко </a:t>
                      </a:r>
                    </a:p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На голой вершине сосна. </a:t>
                      </a:r>
                    </a:p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И дремлет, качаясь, и снегом сыпучим </a:t>
                      </a:r>
                    </a:p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Одета, как ризой, она. </a:t>
                      </a:r>
                    </a:p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И снится ей все, что в пустыне далекой, </a:t>
                      </a:r>
                    </a:p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В том крае, где солнца восход, </a:t>
                      </a:r>
                    </a:p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Одна и грустна на утесе горючем </a:t>
                      </a:r>
                    </a:p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Прекрасная пальма растет.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b="1" dirty="0" smtClean="0">
                          <a:latin typeface="Calibri" pitchFamily="34" charset="0"/>
                          <a:cs typeface="Calibri" pitchFamily="34" charset="0"/>
                        </a:rPr>
                        <a:t>На севере мрачном, на дикой скале</a:t>
                      </a:r>
                      <a:r>
                        <a:rPr lang="en-US" sz="1400" b="1" dirty="0" smtClean="0">
                          <a:latin typeface="Calibri" pitchFamily="34" charset="0"/>
                          <a:cs typeface="Calibri" pitchFamily="34" charset="0"/>
                        </a:rPr>
                        <a:t>                                                                       </a:t>
                      </a:r>
                    </a:p>
                    <a:p>
                      <a:pPr>
                        <a:buNone/>
                      </a:pPr>
                      <a:r>
                        <a:rPr lang="en-US" sz="1400" b="1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1400" b="1" dirty="0" smtClean="0">
                          <a:latin typeface="Calibri" pitchFamily="34" charset="0"/>
                          <a:cs typeface="Calibri" pitchFamily="34" charset="0"/>
                        </a:rPr>
                        <a:t>Кедр одинокий под снегом белеет, </a:t>
                      </a:r>
                    </a:p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И сладко заснул в инистой мгле,</a:t>
                      </a:r>
                    </a:p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И сон его вьюга лелеет.</a:t>
                      </a:r>
                    </a:p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Про юную пальму всё снится ему,</a:t>
                      </a:r>
                    </a:p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Что в дальних пределах Востока,</a:t>
                      </a:r>
                    </a:p>
                    <a:p>
                      <a:pPr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Под пламенным небом, на знойном     </a:t>
                      </a:r>
                    </a:p>
                    <a:p>
                      <a:pPr>
                        <a:buNone/>
                      </a:pP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                                                            холму</a:t>
                      </a:r>
                    </a:p>
                    <a:p>
                      <a:pPr>
                        <a:buNone/>
                      </a:pPr>
                      <a:r>
                        <a:rPr lang="ru-RU" sz="1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Стоит и цветёт одиноко.</a:t>
                      </a:r>
                      <a:endParaRPr lang="ru-RU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На севере дуб одинокий </a:t>
                      </a:r>
                    </a:p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Стоит на пригорке крутом; </a:t>
                      </a:r>
                    </a:p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Он дремлет, сурово покрытый </a:t>
                      </a:r>
                    </a:p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И снежным, и </a:t>
                      </a:r>
                      <a:r>
                        <a:rPr lang="ru-RU" sz="1600" b="1" dirty="0" err="1" smtClean="0">
                          <a:latin typeface="Calibri" pitchFamily="34" charset="0"/>
                          <a:cs typeface="Calibri" pitchFamily="34" charset="0"/>
                        </a:rPr>
                        <a:t>льдяным</a:t>
                      </a:r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 ковром. </a:t>
                      </a:r>
                    </a:p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Во сне ему видится пальма, </a:t>
                      </a:r>
                    </a:p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В далекой восточной стране, </a:t>
                      </a:r>
                    </a:p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В безмолвной, глубокой печали, </a:t>
                      </a:r>
                    </a:p>
                    <a:p>
                      <a:r>
                        <a:rPr lang="en-US" sz="1600" b="1" dirty="0" err="1" smtClean="0">
                          <a:latin typeface="Calibri" pitchFamily="34" charset="0"/>
                          <a:cs typeface="Calibri" pitchFamily="34" charset="0"/>
                        </a:rPr>
                        <a:t>Одна</a:t>
                      </a:r>
                      <a:r>
                        <a:rPr lang="en-US" sz="1600" b="1" dirty="0" smtClean="0">
                          <a:latin typeface="Calibri" pitchFamily="34" charset="0"/>
                          <a:cs typeface="Calibri" pitchFamily="34" charset="0"/>
                        </a:rPr>
                        <a:t>,</a:t>
                      </a:r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1600" b="1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latin typeface="Calibri" pitchFamily="34" charset="0"/>
                          <a:cs typeface="Calibri" pitchFamily="34" charset="0"/>
                        </a:rPr>
                        <a:t>на</a:t>
                      </a:r>
                      <a:r>
                        <a:rPr lang="en-US" sz="1600" b="1" dirty="0" smtClean="0">
                          <a:latin typeface="Calibri" pitchFamily="34" charset="0"/>
                          <a:cs typeface="Calibri" pitchFamily="34" charset="0"/>
                        </a:rPr>
                        <a:t>  </a:t>
                      </a:r>
                      <a:r>
                        <a:rPr lang="en-US" sz="1600" b="1" dirty="0" err="1" smtClean="0">
                          <a:latin typeface="Calibri" pitchFamily="34" charset="0"/>
                          <a:cs typeface="Calibri" pitchFamily="34" charset="0"/>
                        </a:rPr>
                        <a:t>горячей</a:t>
                      </a:r>
                      <a:r>
                        <a:rPr lang="en-US" sz="1600" b="1" dirty="0" smtClean="0">
                          <a:latin typeface="Calibri" pitchFamily="34" charset="0"/>
                          <a:cs typeface="Calibri" pitchFamily="34" charset="0"/>
                        </a:rPr>
                        <a:t>  </a:t>
                      </a:r>
                      <a:r>
                        <a:rPr lang="en-US" sz="1600" b="1" dirty="0" err="1" smtClean="0">
                          <a:latin typeface="Calibri" pitchFamily="34" charset="0"/>
                          <a:cs typeface="Calibri" pitchFamily="34" charset="0"/>
                        </a:rPr>
                        <a:t>скале</a:t>
                      </a:r>
                      <a:r>
                        <a:rPr lang="en-US" sz="1600" b="1" dirty="0" smtClean="0">
                          <a:latin typeface="Calibri" pitchFamily="34" charset="0"/>
                          <a:cs typeface="Calibri" pitchFamily="34" charset="0"/>
                        </a:rPr>
                        <a:t>. </a:t>
                      </a:r>
                    </a:p>
                    <a:p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06" y="857232"/>
            <a:ext cx="8929750" cy="58579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5786" y="214290"/>
            <a:ext cx="7772400" cy="57150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Средства создания художественных образов в стихотворных переводах </a:t>
            </a:r>
            <a:endParaRPr lang="ru-RU" sz="2000" b="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928670"/>
          <a:ext cx="8715438" cy="5035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146"/>
                <a:gridCol w="2905146"/>
                <a:gridCol w="2905146"/>
              </a:tblGrid>
              <a:tr h="571504">
                <a:tc>
                  <a:txBody>
                    <a:bodyPr/>
                    <a:lstStyle/>
                    <a:p>
                      <a:r>
                        <a:rPr lang="ru-RU" dirty="0" smtClean="0"/>
                        <a:t>М.Ю.Лермонтова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Ф.И.Тютчева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А.А.Фета</a:t>
                      </a:r>
                      <a:endParaRPr lang="ru-RU" dirty="0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3300"/>
                          </a:solidFill>
                          <a:latin typeface="Calibri" pitchFamily="34" charset="0"/>
                          <a:cs typeface="Calibri" pitchFamily="34" charset="0"/>
                        </a:rPr>
                        <a:t>Эпитеты</a:t>
                      </a:r>
                    </a:p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На севере  диком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3300"/>
                          </a:solidFill>
                          <a:latin typeface="Calibri" pitchFamily="34" charset="0"/>
                          <a:cs typeface="Calibri" pitchFamily="34" charset="0"/>
                        </a:rPr>
                        <a:t>Эпитеты</a:t>
                      </a:r>
                    </a:p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Севере мрачном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3300"/>
                          </a:solidFill>
                          <a:latin typeface="Calibri" pitchFamily="34" charset="0"/>
                          <a:cs typeface="Calibri" pitchFamily="34" charset="0"/>
                        </a:rPr>
                        <a:t>Эпитеты</a:t>
                      </a:r>
                    </a:p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Дуб одинокий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44671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На голой вершине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На дикой скале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На пригорке крутом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45802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Одинокая сосна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Кедр одинокий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Пальма одна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В пустыне далёкой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Инистая мгла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В далекой стране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Пальма одна и грустна</a:t>
                      </a:r>
                      <a:endParaRPr lang="ru-RU" sz="16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Юная пальма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В безмолвной глубокой печали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421012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На утёсе горючем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В дальних пределах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На горячей скале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696294">
                <a:tc>
                  <a:txBody>
                    <a:bodyPr/>
                    <a:lstStyle/>
                    <a:p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Под пламенным небом</a:t>
                      </a:r>
                    </a:p>
                    <a:p>
                      <a:r>
                        <a:rPr lang="ru-RU" sz="1600" b="1" dirty="0" smtClean="0">
                          <a:latin typeface="Calibri" pitchFamily="34" charset="0"/>
                          <a:cs typeface="Calibri" pitchFamily="34" charset="0"/>
                        </a:rPr>
                        <a:t>На знойном холму</a:t>
                      </a: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696294">
                <a:tc>
                  <a:txBody>
                    <a:bodyPr/>
                    <a:lstStyle/>
                    <a:p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Стоит и цветёт одиноко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214422"/>
            <a:ext cx="8786874" cy="507209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4349" y="142852"/>
            <a:ext cx="7572428" cy="1071570"/>
          </a:xfrm>
        </p:spPr>
        <p:txBody>
          <a:bodyPr>
            <a:noAutofit/>
          </a:bodyPr>
          <a:lstStyle/>
          <a:p>
            <a:r>
              <a:rPr lang="ru-RU" b="1" dirty="0">
                <a:latin typeface="Calibri" pitchFamily="34" charset="0"/>
                <a:cs typeface="Calibri" pitchFamily="34" charset="0"/>
              </a:rPr>
              <a:t>Средства создания художественных образов в стихотворных переводах 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1" y="1071547"/>
          <a:ext cx="8643999" cy="3770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333"/>
                <a:gridCol w="2881333"/>
                <a:gridCol w="2881333"/>
              </a:tblGrid>
              <a:tr h="696294">
                <a:tc>
                  <a:txBody>
                    <a:bodyPr/>
                    <a:lstStyle/>
                    <a:p>
                      <a:r>
                        <a:rPr lang="ru-RU" dirty="0" smtClean="0"/>
                        <a:t>М.Ю.Лермонтова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Ф.И.Тютчева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А.А.Фета</a:t>
                      </a:r>
                      <a:endParaRPr lang="ru-RU" dirty="0"/>
                    </a:p>
                  </a:txBody>
                  <a:tcPr/>
                </a:tc>
              </a:tr>
              <a:tr h="696294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3300"/>
                          </a:solidFill>
                          <a:latin typeface="Calibri" pitchFamily="34" charset="0"/>
                          <a:cs typeface="Calibri" pitchFamily="34" charset="0"/>
                        </a:rPr>
                        <a:t>Сравнение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Одета, как  ризой </a:t>
                      </a:r>
                      <a:endParaRPr lang="ru-RU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96294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3300"/>
                          </a:solidFill>
                          <a:latin typeface="Calibri" pitchFamily="34" charset="0"/>
                          <a:cs typeface="Calibri" pitchFamily="34" charset="0"/>
                        </a:rPr>
                        <a:t>Олицетворения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Сосна дремлет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Снится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 ей</a:t>
                      </a:r>
                    </a:p>
                    <a:p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Пальма грустна</a:t>
                      </a:r>
                      <a:endParaRPr lang="ru-RU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3300"/>
                          </a:solidFill>
                          <a:latin typeface="Calibri" pitchFamily="34" charset="0"/>
                          <a:cs typeface="Calibri" pitchFamily="34" charset="0"/>
                        </a:rPr>
                        <a:t>Олицетворения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Кедр сладко заснул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Вьюга лелеет сон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3300"/>
                          </a:solidFill>
                          <a:latin typeface="Calibri" pitchFamily="34" charset="0"/>
                          <a:cs typeface="Calibri" pitchFamily="34" charset="0"/>
                        </a:rPr>
                        <a:t>Олицетворения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Дуб дремлет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Ему видится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Пальма в печали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696294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3300"/>
                          </a:solidFill>
                          <a:latin typeface="Calibri" pitchFamily="34" charset="0"/>
                          <a:cs typeface="Calibri" pitchFamily="34" charset="0"/>
                        </a:rPr>
                        <a:t>Метафора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Покрытый и снежным, и </a:t>
                      </a:r>
                      <a:r>
                        <a:rPr lang="ru-RU" b="1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льдяным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 ковром</a:t>
                      </a:r>
                      <a:endParaRPr lang="ru-RU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286380" y="4572008"/>
            <a:ext cx="3543296" cy="19288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И.И.Шишкин.</a:t>
            </a:r>
          </a:p>
          <a:p>
            <a:pPr>
              <a:buNone/>
            </a:pP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На севере диком…</a:t>
            </a:r>
          </a:p>
          <a:p>
            <a:pPr>
              <a:buNone/>
            </a:pP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( По мотивам стихотворения </a:t>
            </a:r>
          </a:p>
          <a:p>
            <a:pPr>
              <a:buNone/>
            </a:pP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М.Ю. Лермонтова )</a:t>
            </a:r>
            <a:endParaRPr lang="ru-RU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Алекс\Desktop\Сосн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52"/>
            <a:ext cx="4714908" cy="65627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634442" cy="107154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50"/>
                </a:solidFill>
              </a:rPr>
              <a:t>М.Ю.Лермонтов</a:t>
            </a:r>
            <a:br>
              <a:rPr lang="ru-RU" sz="2800" dirty="0" smtClean="0">
                <a:solidFill>
                  <a:srgbClr val="00B050"/>
                </a:solidFill>
              </a:rPr>
            </a:br>
            <a:r>
              <a:rPr lang="ru-RU" sz="2800" dirty="0" smtClean="0">
                <a:solidFill>
                  <a:srgbClr val="00B050"/>
                </a:solidFill>
              </a:rPr>
              <a:t>На севере диком стоит одиноко…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785926"/>
            <a:ext cx="7972452" cy="44116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На севере диком стоит одиноко 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На голой вершине сосна. 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И дремлет, качаясь, и снегом сыпучим 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Одета, как ризой, она. 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И снится ей все, что в пустыне далекой, 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В том крае, где солнца восход, 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Одна и грустна на утесе горючем 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Прекрасная пальма растет. </a:t>
            </a:r>
          </a:p>
          <a:p>
            <a:pPr>
              <a:buNone/>
            </a:pP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                                                 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1841 г.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" pitchFamily="34" charset="0"/>
                <a:cs typeface="Calibri" pitchFamily="34" charset="0"/>
              </a:rPr>
              <a:t>Виды определений</a:t>
            </a:r>
            <a:endParaRPr lang="ru-RU" sz="28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463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4186238"/>
                <a:gridCol w="4043362"/>
              </a:tblGrid>
              <a:tr h="297180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B050"/>
                          </a:solidFill>
                          <a:latin typeface="Calibri" pitchFamily="34" charset="0"/>
                          <a:cs typeface="Calibri" pitchFamily="34" charset="0"/>
                        </a:rPr>
                        <a:t>Определение</a:t>
                      </a:r>
                      <a:r>
                        <a:rPr lang="ru-RU" sz="2400" baseline="0" dirty="0" smtClean="0">
                          <a:solidFill>
                            <a:srgbClr val="00B050"/>
                          </a:solidFill>
                          <a:latin typeface="Calibri" pitchFamily="34" charset="0"/>
                          <a:cs typeface="Calibri" pitchFamily="34" charset="0"/>
                        </a:rPr>
                        <a:t> однозначное,</a:t>
                      </a:r>
                    </a:p>
                    <a:p>
                      <a:r>
                        <a:rPr lang="ru-RU" sz="2400" dirty="0" smtClean="0">
                          <a:solidFill>
                            <a:srgbClr val="00B050"/>
                          </a:solidFill>
                          <a:latin typeface="Calibri" pitchFamily="34" charset="0"/>
                          <a:cs typeface="Calibri" pitchFamily="34" charset="0"/>
                        </a:rPr>
                        <a:t> в прямом</a:t>
                      </a:r>
                      <a:r>
                        <a:rPr lang="ru-RU" sz="2400" baseline="0" dirty="0" smtClean="0">
                          <a:solidFill>
                            <a:srgbClr val="00B050"/>
                          </a:solidFill>
                          <a:latin typeface="Calibri" pitchFamily="34" charset="0"/>
                          <a:cs typeface="Calibri" pitchFamily="34" charset="0"/>
                        </a:rPr>
                        <a:t> значении</a:t>
                      </a:r>
                    </a:p>
                    <a:p>
                      <a:endParaRPr lang="ru-RU" sz="2400" baseline="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lang="ru-RU" sz="2400" baseline="0" dirty="0" smtClean="0">
                          <a:latin typeface="Calibri" pitchFamily="34" charset="0"/>
                          <a:cs typeface="Calibri" pitchFamily="34" charset="0"/>
                        </a:rPr>
                        <a:t>Большой стол</a:t>
                      </a:r>
                    </a:p>
                    <a:p>
                      <a:r>
                        <a:rPr lang="ru-RU" sz="2400" baseline="0" dirty="0" smtClean="0">
                          <a:latin typeface="Calibri" pitchFamily="34" charset="0"/>
                          <a:cs typeface="Calibri" pitchFamily="34" charset="0"/>
                        </a:rPr>
                        <a:t>Высокое дерево</a:t>
                      </a:r>
                    </a:p>
                    <a:p>
                      <a:r>
                        <a:rPr lang="ru-RU" sz="2400" baseline="0" dirty="0" smtClean="0">
                          <a:latin typeface="Calibri" pitchFamily="34" charset="0"/>
                          <a:cs typeface="Calibri" pitchFamily="34" charset="0"/>
                        </a:rPr>
                        <a:t>Старые книги</a:t>
                      </a:r>
                    </a:p>
                    <a:p>
                      <a:endParaRPr lang="ru-RU" sz="2400" baseline="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endParaRPr lang="ru-RU" sz="2400" baseline="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endParaRPr lang="ru-RU" sz="2400" baseline="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lang="ru-RU" sz="2400" baseline="0" dirty="0" smtClean="0">
                          <a:latin typeface="Calibri" pitchFamily="34" charset="0"/>
                          <a:cs typeface="Calibri" pitchFamily="34" charset="0"/>
                        </a:rPr>
                        <a:t>Изумрудные серьги</a:t>
                      </a:r>
                    </a:p>
                    <a:p>
                      <a:r>
                        <a:rPr lang="ru-RU" sz="2400" baseline="0" dirty="0" smtClean="0">
                          <a:latin typeface="Calibri" pitchFamily="34" charset="0"/>
                          <a:cs typeface="Calibri" pitchFamily="34" charset="0"/>
                        </a:rPr>
                        <a:t>Высокая трава</a:t>
                      </a:r>
                    </a:p>
                    <a:p>
                      <a:r>
                        <a:rPr lang="ru-RU" sz="2400" baseline="0" dirty="0" smtClean="0">
                          <a:latin typeface="Calibri" pitchFamily="34" charset="0"/>
                          <a:cs typeface="Calibri" pitchFamily="34" charset="0"/>
                        </a:rPr>
                        <a:t>Шелковая нить</a:t>
                      </a:r>
                    </a:p>
                    <a:p>
                      <a:r>
                        <a:rPr lang="ru-RU" sz="2400" baseline="0" dirty="0" smtClean="0">
                          <a:latin typeface="Calibri" pitchFamily="34" charset="0"/>
                          <a:cs typeface="Calibri" pitchFamily="34" charset="0"/>
                        </a:rPr>
                        <a:t>Дикий зверь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B050"/>
                          </a:solidFill>
                          <a:latin typeface="Calibri" pitchFamily="34" charset="0"/>
                          <a:cs typeface="Calibri" pitchFamily="34" charset="0"/>
                        </a:rPr>
                        <a:t>Определение многозначное,</a:t>
                      </a:r>
                    </a:p>
                    <a:p>
                      <a:r>
                        <a:rPr lang="ru-RU" sz="2400" dirty="0" smtClean="0">
                          <a:solidFill>
                            <a:srgbClr val="00B050"/>
                          </a:solidFill>
                          <a:latin typeface="Calibri" pitchFamily="34" charset="0"/>
                          <a:cs typeface="Calibri" pitchFamily="34" charset="0"/>
                        </a:rPr>
                        <a:t> основанное на переносном значении, дающее разно-</a:t>
                      </a:r>
                    </a:p>
                    <a:p>
                      <a:r>
                        <a:rPr lang="ru-RU" sz="2400" dirty="0" smtClean="0">
                          <a:solidFill>
                            <a:srgbClr val="00B050"/>
                          </a:solidFill>
                          <a:latin typeface="Calibri" pitchFamily="34" charset="0"/>
                          <a:cs typeface="Calibri" pitchFamily="34" charset="0"/>
                        </a:rPr>
                        <a:t>стороннюю  характеристику</a:t>
                      </a:r>
                    </a:p>
                    <a:p>
                      <a:endParaRPr lang="ru-RU" sz="2400" dirty="0" smtClean="0">
                        <a:solidFill>
                          <a:srgbClr val="00B05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endParaRPr lang="ru-RU" sz="2400" dirty="0" smtClean="0">
                        <a:solidFill>
                          <a:srgbClr val="00B05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lang="ru-RU" sz="4000" dirty="0" smtClean="0">
                          <a:solidFill>
                            <a:srgbClr val="00B05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</a:t>
                      </a:r>
                      <a:r>
                        <a:rPr lang="ru-RU" sz="4400" dirty="0" smtClean="0">
                          <a:solidFill>
                            <a:srgbClr val="00B050"/>
                          </a:solidFill>
                          <a:latin typeface="Calibri" pitchFamily="34" charset="0"/>
                          <a:cs typeface="Calibri" pitchFamily="34" charset="0"/>
                        </a:rPr>
                        <a:t>ЭПИТЕТ</a:t>
                      </a:r>
                    </a:p>
                    <a:p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Изумрудная трава</a:t>
                      </a:r>
                    </a:p>
                    <a:p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Высокие помыслы</a:t>
                      </a:r>
                    </a:p>
                    <a:p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Шелковые волосы</a:t>
                      </a:r>
                    </a:p>
                    <a:p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Дикие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 скалы</a:t>
                      </a:r>
                      <a:endParaRPr lang="ru-RU" sz="2400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5857884" y="3429000"/>
            <a:ext cx="484632" cy="78581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357166"/>
            <a:ext cx="7658096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Сосна            Прекрасная пальма</a:t>
            </a:r>
            <a:endParaRPr lang="ru-RU" sz="3200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2000240"/>
            <a:ext cx="7829576" cy="4125923"/>
          </a:xfrm>
        </p:spPr>
        <p:txBody>
          <a:bodyPr/>
          <a:lstStyle/>
          <a:p>
            <a:pPr lvl="2">
              <a:buNone/>
            </a:pPr>
            <a:r>
              <a:rPr lang="ru-RU" dirty="0" smtClean="0">
                <a:solidFill>
                  <a:srgbClr val="FF3300"/>
                </a:solidFill>
              </a:rPr>
              <a:t>                                    </a:t>
            </a:r>
            <a:r>
              <a:rPr lang="ru-RU" sz="2800" b="1" dirty="0" smtClean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различие</a:t>
            </a:r>
          </a:p>
          <a:p>
            <a:pPr lvl="2">
              <a:buNone/>
            </a:pPr>
            <a:endParaRPr lang="ru-RU" sz="2800" dirty="0" smtClean="0">
              <a:latin typeface="Calibri" pitchFamily="34" charset="0"/>
              <a:cs typeface="Calibri" pitchFamily="34" charset="0"/>
            </a:endParaRPr>
          </a:p>
          <a:p>
            <a:pPr lvl="2">
              <a:buNone/>
            </a:pP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на севере диком      в пустыне далекой</a:t>
            </a:r>
          </a:p>
          <a:p>
            <a:pPr lvl="2">
              <a:buNone/>
            </a:pP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на голой вершине    где солнца восход</a:t>
            </a:r>
          </a:p>
          <a:p>
            <a:pPr lvl="2">
              <a:buNone/>
            </a:pP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снегом сыпучим       на утесе горючем</a:t>
            </a:r>
            <a:endParaRPr lang="ru-RU" sz="3200" b="1" dirty="0" smtClean="0">
              <a:latin typeface="Calibri" pitchFamily="34" charset="0"/>
              <a:cs typeface="Calibri" pitchFamily="34" charset="0"/>
            </a:endParaRPr>
          </a:p>
          <a:p>
            <a:pPr lvl="2">
              <a:buNone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                             </a:t>
            </a:r>
            <a:r>
              <a:rPr lang="ru-RU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общее</a:t>
            </a:r>
            <a:r>
              <a:rPr lang="ru-RU" sz="28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800" dirty="0" smtClean="0">
                <a:latin typeface="Calibri" pitchFamily="34" charset="0"/>
                <a:cs typeface="Calibri" pitchFamily="34" charset="0"/>
              </a:rPr>
              <a:t>  </a:t>
            </a:r>
          </a:p>
          <a:p>
            <a:pPr lvl="2">
              <a:buNone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ru-RU" sz="2800" b="1" dirty="0" smtClean="0">
                <a:latin typeface="Calibri" pitchFamily="34" charset="0"/>
                <a:cs typeface="Calibri" pitchFamily="34" charset="0"/>
              </a:rPr>
              <a:t>одиноко стоит           одна и грустна                     </a:t>
            </a:r>
          </a:p>
          <a:p>
            <a:pPr lvl="2">
              <a:buNone/>
            </a:pPr>
            <a:endParaRPr lang="ru-RU" sz="2800" dirty="0" smtClean="0">
              <a:latin typeface="Calibri" pitchFamily="34" charset="0"/>
              <a:cs typeface="Calibri" pitchFamily="34" charset="0"/>
            </a:endParaRPr>
          </a:p>
          <a:p>
            <a:pPr lvl="2">
              <a:buNone/>
            </a:pP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2786050" y="1785926"/>
            <a:ext cx="928694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572000" y="1714488"/>
            <a:ext cx="114300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000364" y="2500306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286116" y="4429132"/>
            <a:ext cx="114300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 flipV="1">
            <a:off x="4429124" y="4429132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428992" y="4357694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2124068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Сравнение -</a:t>
            </a:r>
            <a:endParaRPr lang="ru-RU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554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средство художественной выразительности,</a:t>
            </a:r>
          </a:p>
          <a:p>
            <a:pPr>
              <a:buNone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основанное</a:t>
            </a:r>
          </a:p>
          <a:p>
            <a:pPr>
              <a:buNone/>
            </a:pP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на сопоставлении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3200" b="1" dirty="0" smtClean="0">
                <a:latin typeface="Calibri" pitchFamily="34" charset="0"/>
                <a:cs typeface="Calibri" pitchFamily="34" charset="0"/>
              </a:rPr>
              <a:t>предмета или явления </a:t>
            </a:r>
            <a:r>
              <a:rPr lang="ru-RU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с другим предметом по общему признаку.</a:t>
            </a:r>
            <a:endParaRPr lang="ru-RU" sz="3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6116" y="357166"/>
            <a:ext cx="5715040" cy="3071834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Риза -</a:t>
            </a:r>
            <a:r>
              <a:rPr lang="ru-RU" sz="2400" dirty="0" smtClean="0">
                <a:solidFill>
                  <a:srgbClr val="00B050"/>
                </a:solidFill>
              </a:rPr>
              <a:t/>
            </a:r>
            <a:br>
              <a:rPr lang="ru-RU" sz="2400" dirty="0" smtClean="0">
                <a:solidFill>
                  <a:srgbClr val="00B050"/>
                </a:solidFill>
              </a:rPr>
            </a:br>
            <a:r>
              <a:rPr lang="ru-RU" sz="2400" dirty="0" smtClean="0">
                <a:solidFill>
                  <a:srgbClr val="00B050"/>
                </a:solidFill>
              </a:rPr>
              <a:t>парчовое,</a:t>
            </a:r>
            <a:br>
              <a:rPr lang="ru-RU" sz="2400" dirty="0" smtClean="0">
                <a:solidFill>
                  <a:srgbClr val="00B050"/>
                </a:solidFill>
              </a:rPr>
            </a:br>
            <a:r>
              <a:rPr lang="ru-RU" sz="2400" dirty="0" smtClean="0">
                <a:solidFill>
                  <a:srgbClr val="00B050"/>
                </a:solidFill>
              </a:rPr>
              <a:t>тканое золотой или серебряной нитью</a:t>
            </a:r>
            <a:br>
              <a:rPr lang="ru-RU" sz="2400" dirty="0" smtClean="0">
                <a:solidFill>
                  <a:srgbClr val="00B050"/>
                </a:solidFill>
              </a:rPr>
            </a:br>
            <a:r>
              <a:rPr lang="ru-RU" sz="2400" dirty="0" smtClean="0">
                <a:solidFill>
                  <a:srgbClr val="00B050"/>
                </a:solidFill>
              </a:rPr>
              <a:t>верхнее</a:t>
            </a:r>
            <a:br>
              <a:rPr lang="ru-RU" sz="2400" dirty="0" smtClean="0">
                <a:solidFill>
                  <a:srgbClr val="00B05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богослужебное облачение священника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3357554" y="1571613"/>
            <a:ext cx="5214974" cy="7143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 descr="C:\Users\Алекс\Desktop\Облачение священни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6"/>
            <a:ext cx="3000396" cy="5786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838316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Олицетворение -</a:t>
            </a:r>
            <a:endParaRPr lang="ru-RU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3116"/>
            <a:ext cx="7686700" cy="398304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>
                <a:latin typeface="Calibri" pitchFamily="34" charset="0"/>
                <a:cs typeface="Calibri" pitchFamily="34" charset="0"/>
              </a:rPr>
              <a:t>средство художественной выразительности, </a:t>
            </a:r>
          </a:p>
          <a:p>
            <a:pPr>
              <a:buNone/>
            </a:pPr>
            <a:r>
              <a:rPr lang="ru-RU" b="1" dirty="0" smtClean="0">
                <a:latin typeface="Calibri" pitchFamily="34" charset="0"/>
                <a:cs typeface="Calibri" pitchFamily="34" charset="0"/>
              </a:rPr>
              <a:t> основанное 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на  изображении неодушевлённого </a:t>
            </a:r>
            <a:r>
              <a:rPr lang="ru-RU" b="1" dirty="0" smtClean="0">
                <a:latin typeface="Calibri" pitchFamily="34" charset="0"/>
                <a:cs typeface="Calibri" pitchFamily="34" charset="0"/>
              </a:rPr>
              <a:t>или абстрактного </a:t>
            </a:r>
            <a:r>
              <a:rPr lang="ru-RU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предмета как одушевлённого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b="1" dirty="0" smtClean="0">
                <a:latin typeface="Calibri" pitchFamily="34" charset="0"/>
                <a:cs typeface="Calibri" pitchFamily="34" charset="0"/>
              </a:rPr>
              <a:t>( способного мыслить, чувствовать, говорить ).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" pitchFamily="34" charset="0"/>
                <a:cs typeface="Calibri" pitchFamily="34" charset="0"/>
              </a:rPr>
              <a:t>Роль средств языковой выразительности в лирическом произведении</a:t>
            </a:r>
            <a:endParaRPr lang="ru-RU" sz="28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869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543164"/>
                <a:gridCol w="2857520"/>
                <a:gridCol w="282891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Эпитеты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1)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 Характеризуют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художественные  образы 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стоит одиноко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одна и грустна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покрыта снегом сыпучим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прекрасная пальма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2) характеризуют место 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действия  (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образы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 )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 севере диком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 пустыне далекой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 голой вершине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 утёсе</a:t>
                      </a:r>
                      <a:r>
                        <a:rPr lang="ru-RU" b="1" baseline="0" dirty="0" smtClean="0"/>
                        <a:t> горючем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3300"/>
                          </a:solidFill>
                        </a:rPr>
                        <a:t>Сравнение</a:t>
                      </a:r>
                      <a:endParaRPr lang="ru-RU" b="1" dirty="0">
                        <a:solidFill>
                          <a:srgbClr val="FF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3300"/>
                          </a:solidFill>
                        </a:rPr>
                        <a:t>характеризует</a:t>
                      </a:r>
                      <a:r>
                        <a:rPr lang="ru-RU" b="1" baseline="0" dirty="0" smtClean="0">
                          <a:solidFill>
                            <a:srgbClr val="FF3300"/>
                          </a:solidFill>
                        </a:rPr>
                        <a:t> образ</a:t>
                      </a:r>
                      <a:endParaRPr lang="ru-RU" b="1" dirty="0">
                        <a:solidFill>
                          <a:srgbClr val="FF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33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снегом покрыта,</a:t>
                      </a:r>
                    </a:p>
                    <a:p>
                      <a:r>
                        <a:rPr lang="ru-RU" b="1" dirty="0" smtClean="0"/>
                        <a:t> как ризой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3300"/>
                          </a:solidFill>
                        </a:rPr>
                        <a:t>Олицетворение</a:t>
                      </a:r>
                      <a:endParaRPr lang="ru-RU" b="1" dirty="0">
                        <a:solidFill>
                          <a:srgbClr val="FF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3300"/>
                          </a:solidFill>
                        </a:rPr>
                        <a:t>характеризует образ</a:t>
                      </a:r>
                      <a:endParaRPr lang="ru-RU" b="1" dirty="0">
                        <a:solidFill>
                          <a:srgbClr val="FF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дремлет, снится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338910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Генрих Гейне ( 1797 - 1856 )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0" name="Picture 2" descr="C:\Users\Алекс\Desktop\Гейне 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00108"/>
            <a:ext cx="3857652" cy="507209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5008" y="642918"/>
            <a:ext cx="25003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00B050"/>
                </a:solidFill>
                <a:latin typeface="Berlin Sans FB Demi" pitchFamily="34" charset="0"/>
              </a:rPr>
              <a:t>Ein</a:t>
            </a:r>
            <a:r>
              <a:rPr lang="en-US" sz="2400" dirty="0" smtClean="0">
                <a:solidFill>
                  <a:srgbClr val="00B05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Berlin Sans FB Demi" pitchFamily="34" charset="0"/>
              </a:rPr>
              <a:t>Fichtenbaum</a:t>
            </a:r>
            <a:endParaRPr lang="en-US" sz="2400" dirty="0" smtClean="0">
              <a:solidFill>
                <a:srgbClr val="00B050"/>
              </a:solidFill>
              <a:latin typeface="Berlin Sans FB Dem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6248" y="1428737"/>
            <a:ext cx="435771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Ein Fichtenbaum steht einsam </a:t>
            </a:r>
            <a:b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Im Norden auf kahler Höh'; </a:t>
            </a:r>
            <a:endParaRPr lang="ru-RU" sz="24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 Ihn schläfert; mit weißer Decke </a:t>
            </a:r>
            <a:b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 Umhüllen ihn Eis und Schnee. </a:t>
            </a:r>
            <a:b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Er träumt von einer Palme, </a:t>
            </a:r>
            <a:b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Die, fern im Morgenland, </a:t>
            </a:r>
            <a:b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Einsam und schweigend trauert </a:t>
            </a:r>
            <a:b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Auf brennender Felsenwand.</a:t>
            </a:r>
            <a:endParaRPr lang="ru-RU" sz="24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                                             1822 </a:t>
            </a:r>
            <a: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de-DE" sz="24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</a:br>
            <a:endParaRPr lang="ru-RU" sz="2400" b="1" dirty="0">
              <a:solidFill>
                <a:schemeClr val="bg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man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100000"/>
          </a:schemeClr>
        </a:solidFill>
        <a:gradFill flip="none" rotWithShape="1">
          <a:gsLst>
            <a:gs pos="0">
              <a:schemeClr val="phClr">
                <a:tint val="85000"/>
                <a:satMod val="275000"/>
              </a:schemeClr>
            </a:gs>
            <a:gs pos="3000">
              <a:schemeClr val="phClr">
                <a:tint val="87000"/>
                <a:satMod val="275000"/>
              </a:schemeClr>
            </a:gs>
            <a:gs pos="10000">
              <a:schemeClr val="phClr">
                <a:tint val="90000"/>
                <a:satMod val="275000"/>
              </a:schemeClr>
            </a:gs>
            <a:gs pos="70000">
              <a:schemeClr val="phClr">
                <a:shade val="38000"/>
                <a:satMod val="275000"/>
              </a:schemeClr>
            </a:gs>
            <a:gs pos="90000">
              <a:schemeClr val="phClr">
                <a:shade val="25000"/>
                <a:satMod val="300000"/>
              </a:schemeClr>
            </a:gs>
            <a:gs pos="100000">
              <a:schemeClr val="phClr">
                <a:shade val="22000"/>
                <a:satMod val="300000"/>
              </a:schemeClr>
            </a:gs>
          </a:gsLst>
          <a:path path="circle">
            <a:fillToRect l="60000" t="-3300" b="200000"/>
          </a:path>
          <a:tileRect/>
        </a:gradFill>
        <a:gradFill rotWithShape="1">
          <a:gsLst>
            <a:gs pos="0">
              <a:schemeClr val="phClr">
                <a:tint val="57000"/>
                <a:satMod val="400000"/>
              </a:schemeClr>
            </a:gs>
            <a:gs pos="100000">
              <a:schemeClr val="phClr">
                <a:tint val="87000"/>
                <a:shade val="40000"/>
                <a:satMod val="5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Human</Template>
  <TotalTime>753</TotalTime>
  <Words>723</Words>
  <Application>Microsoft Office PowerPoint</Application>
  <PresentationFormat>Экран (4:3)</PresentationFormat>
  <Paragraphs>193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Human</vt:lpstr>
      <vt:lpstr>Слайд 1</vt:lpstr>
      <vt:lpstr>М.Ю.Лермонтов На севере диком стоит одиноко…</vt:lpstr>
      <vt:lpstr>Виды определений</vt:lpstr>
      <vt:lpstr>Сосна            Прекрасная пальма</vt:lpstr>
      <vt:lpstr>Сравнение -</vt:lpstr>
      <vt:lpstr>Риза - парчовое, тканое золотой или серебряной нитью верхнее богослужебное облачение священника</vt:lpstr>
      <vt:lpstr>Олицетворение -</vt:lpstr>
      <vt:lpstr>Роль средств языковой выразительности в лирическом произведении</vt:lpstr>
      <vt:lpstr>Генрих Гейне ( 1797 - 1856 )</vt:lpstr>
      <vt:lpstr>         </vt:lpstr>
      <vt:lpstr>Слайд 11</vt:lpstr>
      <vt:lpstr>Стихотворение Г.Гейне         Подстрочный перевод</vt:lpstr>
      <vt:lpstr>          Переводы стихотворения Генриха Гейне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</dc:creator>
  <cp:lastModifiedBy>Алекс</cp:lastModifiedBy>
  <cp:revision>15</cp:revision>
  <dcterms:created xsi:type="dcterms:W3CDTF">2012-03-29T16:31:43Z</dcterms:created>
  <dcterms:modified xsi:type="dcterms:W3CDTF">2012-04-08T18:33:59Z</dcterms:modified>
</cp:coreProperties>
</file>