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4A5758-18AC-4D87-B818-8196F8D32C3B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6C00FC-B105-45C3-8D0A-C9EF70FA42B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3"/>
                </a:solidFill>
              </a:rPr>
              <a:t>Художественный образ</a:t>
            </a:r>
            <a:endParaRPr lang="ru-RU" sz="54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в  лирике </a:t>
            </a:r>
          </a:p>
          <a:p>
            <a:pPr algn="ctr"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И</a:t>
            </a:r>
          </a:p>
          <a:p>
            <a:pPr algn="ctr">
              <a:buNone/>
            </a:pP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и</a:t>
            </a:r>
            <a:r>
              <a:rPr lang="ru-RU" sz="4400" b="1" dirty="0" smtClean="0">
                <a:latin typeface="Calibri" pitchFamily="34" charset="0"/>
                <a:cs typeface="Calibri" pitchFamily="34" charset="0"/>
              </a:rPr>
              <a:t>зобразительном искусстве</a:t>
            </a:r>
            <a:endParaRPr lang="ru-RU" sz="44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4467228" cy="64294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Виды  искусства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2357430"/>
            <a:ext cx="4601914" cy="4071966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/>
              <a:t>                               </a:t>
            </a:r>
          </a:p>
          <a:p>
            <a:pPr algn="l"/>
            <a:r>
              <a:rPr lang="ru-RU" sz="1800" dirty="0" smtClean="0"/>
              <a:t>                                </a:t>
            </a:r>
            <a:r>
              <a:rPr lang="ru-RU" sz="2400" dirty="0" smtClean="0"/>
              <a:t>оказывают</a:t>
            </a:r>
          </a:p>
          <a:p>
            <a:pPr algn="l"/>
            <a:r>
              <a:rPr lang="ru-RU" sz="2400" dirty="0" smtClean="0"/>
              <a:t>                        воздействие на</a:t>
            </a:r>
          </a:p>
          <a:p>
            <a:pPr algn="l"/>
            <a:r>
              <a:rPr lang="ru-RU" sz="2400" dirty="0" smtClean="0"/>
              <a:t>                         душу человека        </a:t>
            </a:r>
            <a:endParaRPr lang="ru-RU" sz="1800" dirty="0" smtClean="0"/>
          </a:p>
          <a:p>
            <a:pPr algn="l"/>
            <a:r>
              <a:rPr lang="ru-RU" sz="1800" dirty="0" smtClean="0"/>
              <a:t>                               </a:t>
            </a:r>
          </a:p>
          <a:p>
            <a:pPr algn="l"/>
            <a:r>
              <a:rPr lang="ru-RU" sz="1800" dirty="0" smtClean="0"/>
              <a:t>                                  </a:t>
            </a:r>
            <a:r>
              <a:rPr lang="ru-RU" dirty="0" smtClean="0"/>
              <a:t>отражают мир в  </a:t>
            </a:r>
          </a:p>
          <a:p>
            <a:pPr algn="l"/>
            <a:r>
              <a:rPr lang="ru-RU" dirty="0" smtClean="0"/>
              <a:t>                       художественных</a:t>
            </a:r>
          </a:p>
          <a:p>
            <a:pPr algn="l"/>
            <a:r>
              <a:rPr lang="ru-RU" dirty="0" smtClean="0"/>
              <a:t>                       образах 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0" y="2000240"/>
            <a:ext cx="385762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/>
              <a:t>музыка</a:t>
            </a:r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>
            <a:off x="0" y="3286124"/>
            <a:ext cx="3929058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/>
              <a:t>литература</a:t>
            </a:r>
            <a:endParaRPr lang="ru-RU" sz="3200" dirty="0"/>
          </a:p>
        </p:txBody>
      </p:sp>
      <p:sp>
        <p:nvSpPr>
          <p:cNvPr id="6" name="Овал 5"/>
          <p:cNvSpPr/>
          <p:nvPr/>
        </p:nvSpPr>
        <p:spPr>
          <a:xfrm>
            <a:off x="0" y="4714884"/>
            <a:ext cx="400049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Изобразительное</a:t>
            </a:r>
          </a:p>
          <a:p>
            <a:r>
              <a:rPr lang="ru-RU" sz="2400" dirty="0" smtClean="0"/>
              <a:t>искусство</a:t>
            </a:r>
            <a:endParaRPr lang="ru-RU" sz="2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643438" y="4643446"/>
            <a:ext cx="1143008" cy="428628"/>
          </a:xfrm>
          <a:prstGeom prst="rightArrow">
            <a:avLst>
              <a:gd name="adj1" fmla="val 64645"/>
              <a:gd name="adj2" fmla="val 471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 flipH="1" flipV="1">
            <a:off x="4714876" y="4929196"/>
            <a:ext cx="71438" cy="71439"/>
          </a:xfrm>
          <a:prstGeom prst="rightArrow">
            <a:avLst>
              <a:gd name="adj1" fmla="val 0"/>
              <a:gd name="adj2" fmla="val 68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4643438" y="3286124"/>
            <a:ext cx="1071570" cy="484632"/>
          </a:xfrm>
          <a:prstGeom prst="rightArrow">
            <a:avLst>
              <a:gd name="adj1" fmla="val 5762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Художественный образ -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b="1" dirty="0" smtClean="0">
                <a:solidFill>
                  <a:schemeClr val="accent3"/>
                </a:solidFill>
              </a:rPr>
              <a:t>особый</a:t>
            </a:r>
            <a:r>
              <a:rPr lang="ru-RU" sz="3600" dirty="0" smtClean="0"/>
              <a:t>, присущий только искусству </a:t>
            </a:r>
            <a:r>
              <a:rPr lang="ru-RU" sz="3600" b="1" dirty="0" smtClean="0">
                <a:solidFill>
                  <a:schemeClr val="accent3"/>
                </a:solidFill>
              </a:rPr>
              <a:t>способ освоения</a:t>
            </a:r>
            <a:r>
              <a:rPr lang="ru-RU" sz="3600" dirty="0" smtClean="0"/>
              <a:t>, </a:t>
            </a:r>
            <a:r>
              <a:rPr lang="ru-RU" sz="3600" b="1" dirty="0" smtClean="0">
                <a:solidFill>
                  <a:schemeClr val="accent3"/>
                </a:solidFill>
              </a:rPr>
              <a:t>преобразования и отражения действительности</a:t>
            </a:r>
            <a:endParaRPr lang="ru-RU" sz="36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4400" b="1" dirty="0" smtClean="0">
                <a:solidFill>
                  <a:schemeClr val="accent3"/>
                </a:solidFill>
              </a:rPr>
              <a:t>Художественный образ -</a:t>
            </a:r>
            <a:endParaRPr lang="ru-RU" sz="44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86808" cy="424624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3600" dirty="0" smtClean="0"/>
              <a:t>любое </a:t>
            </a:r>
            <a:r>
              <a:rPr lang="ru-RU" sz="3600" b="1" dirty="0" smtClean="0">
                <a:solidFill>
                  <a:schemeClr val="accent3"/>
                </a:solidFill>
              </a:rPr>
              <a:t>явление,</a:t>
            </a:r>
          </a:p>
          <a:p>
            <a:pPr algn="ctr">
              <a:buNone/>
            </a:pPr>
            <a:r>
              <a:rPr lang="ru-RU" sz="3600" dirty="0" smtClean="0"/>
              <a:t> </a:t>
            </a:r>
            <a:r>
              <a:rPr lang="ru-RU" sz="3600" b="1" dirty="0" smtClean="0">
                <a:solidFill>
                  <a:schemeClr val="accent3"/>
                </a:solidFill>
              </a:rPr>
              <a:t>творчески воссозданное </a:t>
            </a:r>
          </a:p>
          <a:p>
            <a:pPr algn="ctr">
              <a:buNone/>
            </a:pPr>
            <a:r>
              <a:rPr lang="ru-RU" sz="3600" dirty="0" smtClean="0"/>
              <a:t> в произведении искусства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086724" cy="150019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3600" b="1" dirty="0" smtClean="0">
                <a:solidFill>
                  <a:schemeClr val="accent3"/>
                </a:solidFill>
              </a:rPr>
              <a:t>Каждый вид искусства имеет </a:t>
            </a:r>
            <a:br>
              <a:rPr lang="ru-RU" sz="3600" b="1" dirty="0" smtClean="0">
                <a:solidFill>
                  <a:schemeClr val="accent3"/>
                </a:solidFill>
              </a:rPr>
            </a:br>
            <a:r>
              <a:rPr lang="ru-RU" sz="3600" b="1" dirty="0" smtClean="0">
                <a:solidFill>
                  <a:schemeClr val="accent3"/>
                </a:solidFill>
              </a:rPr>
              <a:t>свои средства создания</a:t>
            </a:r>
            <a:br>
              <a:rPr lang="ru-RU" sz="3600" b="1" dirty="0" smtClean="0">
                <a:solidFill>
                  <a:schemeClr val="accent3"/>
                </a:solidFill>
              </a:rPr>
            </a:br>
            <a:r>
              <a:rPr lang="ru-RU" sz="3600" b="1" dirty="0" smtClean="0">
                <a:solidFill>
                  <a:schemeClr val="accent3"/>
                </a:solidFill>
              </a:rPr>
              <a:t> художественных образов </a:t>
            </a:r>
            <a:endParaRPr lang="ru-RU" sz="36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428868"/>
            <a:ext cx="8115328" cy="389573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Литература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  </a:t>
            </a:r>
            <a:r>
              <a:rPr lang="ru-RU" b="1" dirty="0" smtClean="0"/>
              <a:t>создаёт художественный образ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</a:t>
            </a:r>
            <a:r>
              <a:rPr lang="ru-RU" sz="3500" b="1" dirty="0" smtClean="0">
                <a:solidFill>
                  <a:srgbClr val="FF0000"/>
                </a:solidFill>
              </a:rPr>
              <a:t>словом     </a:t>
            </a:r>
            <a:r>
              <a:rPr lang="ru-RU" sz="3000" b="1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Музыка  </a:t>
            </a:r>
            <a:r>
              <a:rPr lang="ru-RU" dirty="0" smtClean="0"/>
              <a:t>         </a:t>
            </a:r>
            <a:r>
              <a:rPr lang="ru-RU" b="1" dirty="0" smtClean="0"/>
              <a:t>создаёт художественный образ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                 </a:t>
            </a:r>
            <a:r>
              <a:rPr lang="ru-RU" sz="3000" b="1" dirty="0" smtClean="0">
                <a:solidFill>
                  <a:srgbClr val="FF0000"/>
                </a:solidFill>
              </a:rPr>
              <a:t>звуками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Изобразительное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искусство  </a:t>
            </a:r>
            <a:r>
              <a:rPr lang="ru-RU" dirty="0" smtClean="0"/>
              <a:t>      </a:t>
            </a:r>
            <a:r>
              <a:rPr lang="ru-RU" b="1" dirty="0" smtClean="0"/>
              <a:t>создаёт художественный образ 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                                                          цветом и линией</a:t>
            </a:r>
            <a:endParaRPr lang="ru-RU" sz="3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Тема8</Template>
  <TotalTime>166</TotalTime>
  <Words>88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Художественный образ</vt:lpstr>
      <vt:lpstr>Виды  искусства</vt:lpstr>
      <vt:lpstr>Художественный образ -</vt:lpstr>
      <vt:lpstr> Художественный образ -</vt:lpstr>
      <vt:lpstr> Каждый вид искусства имеет  свои средства создания  художественных образов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Художественный образ</dc:title>
  <dc:creator>Алекс</dc:creator>
  <cp:lastModifiedBy>Алекс</cp:lastModifiedBy>
  <cp:revision>4</cp:revision>
  <dcterms:created xsi:type="dcterms:W3CDTF">2012-03-31T15:22:50Z</dcterms:created>
  <dcterms:modified xsi:type="dcterms:W3CDTF">2012-04-10T17:07:28Z</dcterms:modified>
</cp:coreProperties>
</file>