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5" r:id="rId4"/>
    <p:sldId id="288" r:id="rId5"/>
    <p:sldId id="266" r:id="rId6"/>
    <p:sldId id="267" r:id="rId7"/>
    <p:sldId id="268" r:id="rId8"/>
    <p:sldId id="269" r:id="rId9"/>
    <p:sldId id="270" r:id="rId10"/>
    <p:sldId id="271" r:id="rId11"/>
    <p:sldId id="258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9" r:id="rId29"/>
    <p:sldId id="262" r:id="rId30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78" d="100"/>
          <a:sy n="78" d="100"/>
        </p:scale>
        <p:origin x="-96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13.01.2013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611560" y="627534"/>
            <a:ext cx="8227640" cy="2592288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sz="4800" dirty="0" smtClean="0"/>
              <a:t>Спирты.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Классификация, Номенклатура, изомерия.</a:t>
            </a:r>
            <a:br>
              <a:rPr lang="ru-RU" sz="3200" dirty="0" smtClean="0"/>
            </a:br>
            <a:r>
              <a:rPr lang="ru-RU" sz="3200" dirty="0" smtClean="0"/>
              <a:t>Спирты в природе.</a:t>
            </a:r>
            <a:endParaRPr lang="ru-RU" sz="32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>
            <a:extLst/>
          </a:lstStyle>
          <a:p>
            <a:r>
              <a:rPr lang="ru-RU" dirty="0" smtClean="0"/>
              <a:t>Выполнила  </a:t>
            </a:r>
            <a:r>
              <a:rPr lang="ru-RU" dirty="0" err="1" smtClean="0"/>
              <a:t>Мунштукова</a:t>
            </a:r>
            <a:r>
              <a:rPr lang="ru-RU" dirty="0" smtClean="0"/>
              <a:t> В.С.  </a:t>
            </a:r>
            <a:r>
              <a:rPr lang="ru-RU" sz="2200" dirty="0" smtClean="0"/>
              <a:t>ГБОУ НПО ПЛ-80</a:t>
            </a:r>
            <a:endParaRPr lang="ru-RU" sz="2200" dirty="0"/>
          </a:p>
        </p:txBody>
      </p:sp>
      <p:pic>
        <p:nvPicPr>
          <p:cNvPr id="29698" name="Picture 2" descr="D:\ИЗОБРАЖЕНИЯ_2\КАРТИНКИ_смесь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1151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 спиртов: 4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139702"/>
            <a:ext cx="875793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extLst/>
          </a:lstStyle>
          <a:p>
            <a:r>
              <a:rPr lang="ru-RU" dirty="0" smtClean="0"/>
              <a:t>Предельные одноатомные спирты.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95536" y="1563638"/>
            <a:ext cx="8352928" cy="2736304"/>
          </a:xfrm>
        </p:spPr>
        <p:txBody>
          <a:bodyPr anchor="ctr">
            <a:normAutofit fontScale="92500" lnSpcReduction="20000"/>
          </a:bodyPr>
          <a:lstStyle>
            <a:extLst/>
          </a:lstStyle>
          <a:p>
            <a:pPr>
              <a:buNone/>
            </a:pPr>
            <a:r>
              <a:rPr lang="ru-RU" sz="3200" b="1" dirty="0" smtClean="0"/>
              <a:t> </a:t>
            </a:r>
            <a:endParaRPr lang="ru-RU" sz="2800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Общая формула</a:t>
            </a:r>
            <a:r>
              <a:rPr lang="ru-RU" sz="4000" b="1" dirty="0" smtClean="0">
                <a:solidFill>
                  <a:srgbClr val="002060"/>
                </a:solidFill>
              </a:rPr>
              <a:t>: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000" dirty="0" smtClean="0"/>
              <a:t> 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4000" b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ru-RU" sz="40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4000" b="1" baseline="-250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ru-RU" sz="4000" b="1" baseline="-25000" dirty="0" smtClean="0">
                <a:solidFill>
                  <a:schemeClr val="accent1">
                    <a:lumMod val="50000"/>
                  </a:schemeClr>
                </a:solidFill>
              </a:rPr>
              <a:t>+1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OH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или     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OH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где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радикал</a:t>
            </a:r>
          </a:p>
          <a:p>
            <a:pPr marL="274320" lvl="1" algn="ctr">
              <a:buNone/>
            </a:pP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dirty="0" smtClean="0"/>
              <a:t>Предельные одноатомные спирты.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95536" y="1563638"/>
            <a:ext cx="8352928" cy="3096344"/>
          </a:xfrm>
        </p:spPr>
        <p:txBody>
          <a:bodyPr anchor="ctr">
            <a:normAutofit/>
          </a:bodyPr>
          <a:lstStyle>
            <a:extLst/>
          </a:lstStyle>
          <a:p>
            <a:pPr>
              <a:buNone/>
            </a:pPr>
            <a:r>
              <a:rPr lang="ru-RU" sz="3200" b="1" dirty="0" smtClean="0"/>
              <a:t> </a:t>
            </a:r>
            <a:endParaRPr lang="ru-RU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109" y="1419622"/>
            <a:ext cx="8572371" cy="314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dirty="0" smtClean="0"/>
              <a:t>Предельные одноатомные спирты.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0" y="1707654"/>
            <a:ext cx="8712968" cy="309634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extLst/>
          </a:lstStyle>
          <a:p>
            <a:pPr>
              <a:buNone/>
            </a:pPr>
            <a:r>
              <a:rPr lang="ru-RU" sz="2400" dirty="0" smtClean="0"/>
              <a:t>   изомерия цепи    по положению группы –ОН       межклассовая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156363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Виды изомерии  спиртов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931790"/>
            <a:ext cx="2160240" cy="57606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2931790"/>
            <a:ext cx="360040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931790"/>
            <a:ext cx="2304256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83968" y="213970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60232" y="199568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195736" y="213970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dirty="0" smtClean="0"/>
              <a:t>Виды изомерии  спиртов: 1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91830"/>
            <a:ext cx="7128792" cy="111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512" y="1597863"/>
            <a:ext cx="878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Например: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дано вещество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бутанол- 1     (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Нумерацию атомов углерода начинаем от гидроксильной группы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(она главная!)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Изомерия углеродного скелета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        		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Изомерия   							положения группы –ОН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6599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2- метилпропанол-1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45879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Бутанол- 2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dirty="0" smtClean="0"/>
              <a:t>Виды изомерии  спиртов: 2</a:t>
            </a:r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9" y="1635646"/>
            <a:ext cx="888612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dirty="0" smtClean="0"/>
              <a:t>Спирты  в  природе.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7544" y="1275606"/>
            <a:ext cx="8496944" cy="36003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Метиловый спирт в небольшом количестве содержится в некоторых растениях, например: борщевике (</a:t>
            </a:r>
            <a:r>
              <a:rPr lang="ru-RU" dirty="0" err="1" smtClean="0"/>
              <a:t>Heracleum</a:t>
            </a:r>
            <a:r>
              <a:rPr lang="ru-RU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 Этиловый спирт — естественный продукт спиртового брожения органических продуктов, содержащих углеводы, часто образующийся в прокисших ягодах и фруктах без всякого участия человека.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Спирты имеют самое широкое распространение в природе, особенно в виде сложных эфиров, однако и в свободном состоянии их можно встретить достаточно часто.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Этанол является естественным метаболитом и содержится в тканях и крови животных и человека.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8269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548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936104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Очень широко представлены в растительном мире </a:t>
            </a:r>
            <a:r>
              <a:rPr lang="ru-RU" sz="2700" dirty="0" err="1" smtClean="0"/>
              <a:t>терпеновые</a:t>
            </a:r>
            <a:r>
              <a:rPr lang="ru-RU" sz="2700" dirty="0" smtClean="0"/>
              <a:t> спирты, многие из которых являются душистыми веществами.</a:t>
            </a:r>
            <a:endParaRPr lang="ru-RU" sz="27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7544" y="1131590"/>
            <a:ext cx="8496944" cy="40119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sz="4200" dirty="0" smtClean="0"/>
              <a:t>Борнеол — в древесине </a:t>
            </a:r>
            <a:r>
              <a:rPr lang="ru-RU" sz="4200" dirty="0" err="1" smtClean="0"/>
              <a:t>борнеокамфорного</a:t>
            </a:r>
            <a:r>
              <a:rPr lang="ru-RU" sz="4200" dirty="0" smtClean="0"/>
              <a:t> дерева.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smtClean="0"/>
              <a:t>Ментол — содержится в эфирном масле мяты и герани.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Гераниол</a:t>
            </a:r>
            <a:r>
              <a:rPr lang="ru-RU" sz="4200" dirty="0" smtClean="0"/>
              <a:t> — содержится во многих эфирных цветочных маслах.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Линалоол</a:t>
            </a:r>
            <a:r>
              <a:rPr lang="ru-RU" sz="4200" dirty="0" smtClean="0"/>
              <a:t> — содержится во многих цветочных эфирных маслах.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Терпинеол</a:t>
            </a:r>
            <a:r>
              <a:rPr lang="ru-RU" sz="4200" dirty="0" smtClean="0"/>
              <a:t> — содержится во многих эфирных маслах.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Бисаболол</a:t>
            </a:r>
            <a:r>
              <a:rPr lang="ru-RU" sz="4200" dirty="0" smtClean="0"/>
              <a:t> — входит в состав эфирного масла ромашки, тополя.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Санталол</a:t>
            </a:r>
            <a:r>
              <a:rPr lang="ru-RU" sz="4200" dirty="0" smtClean="0"/>
              <a:t> — входит в состав древесины сандалового дерева.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Фенхол</a:t>
            </a:r>
            <a:r>
              <a:rPr lang="ru-RU" sz="4200" dirty="0" smtClean="0"/>
              <a:t> — содержится в смоле хвойных деревьев и плодах фенхеля. </a:t>
            </a:r>
          </a:p>
          <a:p>
            <a:pPr>
              <a:buNone/>
            </a:pPr>
            <a:r>
              <a:rPr lang="ru-RU" sz="42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6081" name="Picture 1" descr="D:\ИЗОБРАЖЕНИЯ_2\КАРТИНКИ_смесь\images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347614"/>
            <a:ext cx="1331640" cy="1152128"/>
          </a:xfrm>
          <a:prstGeom prst="star32">
            <a:avLst/>
          </a:prstGeom>
          <a:noFill/>
        </p:spPr>
      </p:pic>
      <p:pic>
        <p:nvPicPr>
          <p:cNvPr id="46082" name="Picture 2" descr="D:\ИЗОБРАЖЕНИЯ_2\Растения_рис\c65cfcb5bc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3838"/>
            <a:ext cx="962486" cy="16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936104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7544" y="1347614"/>
            <a:ext cx="8136904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67544" y="2253157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природе находятся разнообразные многоатомные или сахарные спирты, например: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Сорбит — содержится в ягодах вишни и рябины.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Маннит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содержится в морских водорослях, грибах.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95487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Спирты  в  природе.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4034" name="Picture 2" descr="D:\ИЗОБРАЖЕНИЯ_2\КАРТИНКИ_смесь\0_STATIC60314_e8ed9c4d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723878"/>
            <a:ext cx="1632181" cy="1224136"/>
          </a:xfrm>
          <a:prstGeom prst="flowChartMagneticTape">
            <a:avLst/>
          </a:prstGeom>
          <a:noFill/>
        </p:spPr>
      </p:pic>
      <p:pic>
        <p:nvPicPr>
          <p:cNvPr id="44036" name="Picture 4" descr="D:\ИЗОБРАЖЕНИЯ_2\Pictures\Flower\card7 (копия).jpg"/>
          <p:cNvPicPr>
            <a:picLocks noChangeAspect="1" noChangeArrowheads="1"/>
          </p:cNvPicPr>
          <p:nvPr/>
        </p:nvPicPr>
        <p:blipFill>
          <a:blip r:embed="rId4" cstate="print"/>
          <a:srcRect t="7108" b="7600"/>
          <a:stretch>
            <a:fillRect/>
          </a:stretch>
        </p:blipFill>
        <p:spPr bwMode="auto">
          <a:xfrm>
            <a:off x="0" y="1347614"/>
            <a:ext cx="89152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1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95536" y="1347614"/>
            <a:ext cx="8424936" cy="3456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  Некоторые предельные одноатомные спирты встречаются в эфирных маслах ромашки и герани, например, </a:t>
            </a:r>
            <a:r>
              <a:rPr lang="ru-RU" dirty="0" err="1" smtClean="0"/>
              <a:t>гексиловый</a:t>
            </a:r>
            <a:r>
              <a:rPr lang="ru-RU" dirty="0" smtClean="0"/>
              <a:t>, </a:t>
            </a:r>
            <a:r>
              <a:rPr lang="ru-RU" dirty="0" err="1" smtClean="0"/>
              <a:t>октиловый</a:t>
            </a:r>
            <a:r>
              <a:rPr lang="ru-RU" dirty="0" smtClean="0"/>
              <a:t>, </a:t>
            </a:r>
            <a:r>
              <a:rPr lang="ru-RU" dirty="0" err="1" smtClean="0"/>
              <a:t>нониловый</a:t>
            </a:r>
            <a:r>
              <a:rPr lang="ru-RU" dirty="0" smtClean="0"/>
              <a:t> спирты. </a:t>
            </a:r>
            <a:r>
              <a:rPr lang="ru-RU" dirty="0" err="1" smtClean="0"/>
              <a:t>Додециловый</a:t>
            </a:r>
            <a:r>
              <a:rPr lang="ru-RU" dirty="0" smtClean="0"/>
              <a:t> спирт в </a:t>
            </a:r>
            <a:r>
              <a:rPr lang="ru-RU" sz="2400" dirty="0" smtClean="0"/>
              <a:t>(12 атомов углерода</a:t>
            </a:r>
            <a:r>
              <a:rPr lang="ru-RU" sz="3200" dirty="0" smtClean="0"/>
              <a:t> </a:t>
            </a:r>
            <a:r>
              <a:rPr lang="ru-RU" sz="2400" dirty="0" smtClean="0"/>
              <a:t>молекуле)</a:t>
            </a:r>
            <a:r>
              <a:rPr lang="ru-RU" dirty="0" smtClean="0"/>
              <a:t> содержится в бананах.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Составьте молекулярные и эмпирические формулы этих веществ.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41" name="Picture 1" descr="D:\ИЗОБРАЖЕНИЯ_2\для презентаций\Narabo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9502"/>
            <a:ext cx="676275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18110"/>
            <a:ext cx="8496944" cy="7254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extLst/>
          </a:lstStyle>
          <a:p>
            <a:r>
              <a:rPr lang="ru-RU" sz="3200" dirty="0" smtClean="0"/>
              <a:t>Кислородсодержащие органические вещества.</a:t>
            </a:r>
            <a:endParaRPr lang="ru-RU" sz="32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251520" y="1352551"/>
            <a:ext cx="8712968" cy="3595463"/>
          </a:xfrm>
        </p:spPr>
        <p:txBody>
          <a:bodyPr>
            <a:normAutofit fontScale="92500"/>
          </a:bodyPr>
          <a:lstStyle>
            <a:extLst/>
          </a:lstStyle>
          <a:p>
            <a:pPr marL="0" indent="0">
              <a:buNone/>
            </a:pPr>
            <a:r>
              <a:rPr lang="ru-RU" dirty="0" smtClean="0"/>
              <a:t>В состав их молекул входит атом кислорода (один или несколько).</a:t>
            </a:r>
          </a:p>
          <a:p>
            <a:pPr marL="0" indent="0">
              <a:buNone/>
            </a:pPr>
            <a:r>
              <a:rPr lang="ru-RU" dirty="0" err="1" smtClean="0"/>
              <a:t>Электроотрицательность</a:t>
            </a:r>
            <a:r>
              <a:rPr lang="ru-RU" dirty="0" smtClean="0"/>
              <a:t> (</a:t>
            </a:r>
            <a:r>
              <a:rPr lang="en-US" dirty="0" smtClean="0"/>
              <a:t>O</a:t>
            </a:r>
            <a:r>
              <a:rPr lang="ru-RU" dirty="0" smtClean="0"/>
              <a:t>) больше чем у (С и </a:t>
            </a:r>
            <a:r>
              <a:rPr lang="en-US" dirty="0" smtClean="0"/>
              <a:t>H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           ЭО (О) вторая после ЭО (</a:t>
            </a:r>
            <a:r>
              <a:rPr lang="en-US" dirty="0" smtClean="0"/>
              <a:t>F</a:t>
            </a:r>
            <a:r>
              <a:rPr lang="ru-RU" dirty="0" smtClean="0"/>
              <a:t>) 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Свойства кислородсодержащих органических веществ будут значительно отличаться от свойств углеводородов.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3219822"/>
            <a:ext cx="360040" cy="504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1      ответ: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47482"/>
            <a:ext cx="7128791" cy="342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755576" y="2427734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27584" y="329183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27584" y="4227934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55576" y="149163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9" name="Picture 3" descr="D:\ИЗОБРАЖЕНИЯ_2\для презентаций\Narab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11510"/>
            <a:ext cx="981075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504056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2 .    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609600" y="1995686"/>
            <a:ext cx="8066856" cy="2625488"/>
          </a:xfrm>
        </p:spPr>
        <p:txBody>
          <a:bodyPr/>
          <a:lstStyle/>
          <a:p>
            <a:r>
              <a:rPr lang="ru-RU" dirty="0" smtClean="0"/>
              <a:t>Записать формулы  изомеров углеродного скелета для вещества состава </a:t>
            </a:r>
            <a:r>
              <a:rPr lang="en-US" dirty="0" smtClean="0"/>
              <a:t>C</a:t>
            </a:r>
            <a:r>
              <a:rPr lang="ru-RU" baseline="-25000" dirty="0" smtClean="0"/>
              <a:t>5</a:t>
            </a:r>
            <a:r>
              <a:rPr lang="en-US" dirty="0" smtClean="0"/>
              <a:t>H</a:t>
            </a:r>
            <a:r>
              <a:rPr lang="ru-RU" baseline="-25000" dirty="0" smtClean="0"/>
              <a:t>11</a:t>
            </a:r>
            <a:r>
              <a:rPr lang="en-US" dirty="0" smtClean="0"/>
              <a:t>OH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с названиями.</a:t>
            </a:r>
          </a:p>
          <a:p>
            <a:endParaRPr lang="ru-RU" dirty="0"/>
          </a:p>
        </p:txBody>
      </p:sp>
      <p:pic>
        <p:nvPicPr>
          <p:cNvPr id="51203" name="Picture 3" descr="D:\ИЗОБРАЖЕНИЯ_2\для презентаций\Narab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859782"/>
            <a:ext cx="828675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72008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2 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(помощь)   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en-US" sz="1800" b="1" u="sng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en-US" sz="1600" b="1" u="sng" dirty="0" smtClean="0">
                <a:solidFill>
                  <a:schemeClr val="bg2">
                    <a:lumMod val="10000"/>
                  </a:schemeClr>
                </a:solidFill>
              </a:rPr>
              <a:t>11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OH</a:t>
            </a: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5059" y="1347614"/>
            <a:ext cx="6964511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2  (ответы)     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051720" y="1352550"/>
            <a:ext cx="6048672" cy="379094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Ответы:</a:t>
            </a:r>
            <a:r>
              <a:rPr lang="ru-RU" dirty="0" smtClean="0"/>
              <a:t> 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А. </a:t>
            </a:r>
            <a:r>
              <a:rPr lang="ru-RU" dirty="0" err="1" smtClean="0"/>
              <a:t>пентанол</a:t>
            </a:r>
            <a:r>
              <a:rPr lang="ru-RU" dirty="0" smtClean="0"/>
              <a:t> -1;           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Б.  3-метилбутанол – 1;     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В.  1-метилбутанол-1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Г.  2-метилбутанол-1;                                           Д.  2,2- диметилпропанол-1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Е.   1,1- диметилпропанол-1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3  а.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9702"/>
            <a:ext cx="4211960" cy="27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79512" y="1602471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Что за вещества  изображены на рисунках?         К какому классу они относятся? Запишите их формулы.  Какие вещества являются изомерами друг для друга?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15966"/>
            <a:ext cx="4216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r>
              <a:rPr lang="ru-RU" baseline="-25000" dirty="0" smtClean="0"/>
              <a:t>7</a:t>
            </a:r>
            <a:r>
              <a:rPr lang="en-US" dirty="0" smtClean="0"/>
              <a:t>H</a:t>
            </a:r>
            <a:r>
              <a:rPr lang="ru-RU" baseline="-25000" dirty="0" smtClean="0"/>
              <a:t>15</a:t>
            </a:r>
            <a:r>
              <a:rPr lang="en-US" dirty="0" smtClean="0"/>
              <a:t>OH</a:t>
            </a:r>
            <a:r>
              <a:rPr lang="ru-RU" dirty="0" smtClean="0"/>
              <a:t>, </a:t>
            </a:r>
            <a:r>
              <a:rPr lang="ru-RU" dirty="0" err="1" smtClean="0"/>
              <a:t>гептанол</a:t>
            </a:r>
            <a:r>
              <a:rPr lang="ru-RU" dirty="0" smtClean="0"/>
              <a:t> - 1, первичный спирт.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22793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Класс спирты.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3  б.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79512" y="1602471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Что за вещества  изображены на рисунках?         К какому классу они относятся? Запишите их формулы.  Какие вещества являются      изомерами друг для друга?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939902"/>
            <a:ext cx="417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r>
              <a:rPr lang="ru-RU" baseline="-25000" dirty="0" smtClean="0"/>
              <a:t>7</a:t>
            </a:r>
            <a:r>
              <a:rPr lang="en-US" dirty="0" smtClean="0"/>
              <a:t>H</a:t>
            </a:r>
            <a:r>
              <a:rPr lang="ru-RU" baseline="-25000" dirty="0" smtClean="0"/>
              <a:t>15</a:t>
            </a:r>
            <a:r>
              <a:rPr lang="en-US" dirty="0" smtClean="0"/>
              <a:t>OH</a:t>
            </a:r>
            <a:r>
              <a:rPr lang="ru-RU" dirty="0" smtClean="0"/>
              <a:t>, </a:t>
            </a:r>
            <a:r>
              <a:rPr lang="ru-RU" dirty="0" err="1" smtClean="0"/>
              <a:t>гептанол</a:t>
            </a:r>
            <a:r>
              <a:rPr lang="ru-RU" dirty="0" smtClean="0"/>
              <a:t> - 4, вторичный спирт.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65187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Класс спирты.</a:t>
            </a:r>
            <a:endParaRPr lang="ru-RU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69931"/>
            <a:ext cx="3769990" cy="275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9512" y="4587974"/>
            <a:ext cx="460851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Гептанол-1  и  гептанол-4   являются изомерами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24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3  в.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79512" y="1602471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Что за вещества  изображены на рисунках?         К какому классу они относятся? Запишите их формулы.  Какие вещества являются      изомерами друг для друга?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79588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Класс спирты.</a:t>
            </a:r>
            <a:endParaRPr lang="ru-RU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851" y="2211710"/>
            <a:ext cx="38179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4227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</a:t>
            </a:r>
            <a:r>
              <a:rPr lang="ru-RU" baseline="-25000" dirty="0" smtClean="0"/>
              <a:t>8</a:t>
            </a:r>
            <a:r>
              <a:rPr lang="en-US" dirty="0" smtClean="0"/>
              <a:t>H</a:t>
            </a:r>
            <a:r>
              <a:rPr lang="ru-RU" baseline="-25000" dirty="0" smtClean="0"/>
              <a:t>17</a:t>
            </a:r>
            <a:r>
              <a:rPr lang="en-US" dirty="0" smtClean="0"/>
              <a:t>OH</a:t>
            </a:r>
            <a:r>
              <a:rPr lang="ru-RU" dirty="0" smtClean="0"/>
              <a:t>, 4-метилгептанол -4, третичный спирт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Домашнее  задание: 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55576" y="1252958"/>
            <a:ext cx="7056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Читать § 20, выполнить задания 5-7 на стр. 88 (учебник Рудзитис)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Записать изомеры положения функциональной группы для вещества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11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OH.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Назвать их.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Подготовить сообщения (по желанию) об истории открытия спиртов и их изучении человеком.     Форма оформления любая (текст, презентация, видеофильм…)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3" name="Picture 3" descr="D:\ИЗОБРАЖЕНИЯ_2\Pictures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130675"/>
            <a:ext cx="1117600" cy="101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55576" y="2730285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611560" y="153138"/>
            <a:ext cx="79208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Литература: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«Уроки химии 10-11 класс» - Р.Г. Иванова, А.А. Каверина, А.С.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Корощенко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Издательство Просвещение.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«Химия. 10 класс» - Л.М.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Брейгер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 Издательство Учитель.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Материалы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Википедии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22793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102 467 801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/>
              <a:t>Создание презентаций 16:9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1809750"/>
            <a:ext cx="3657600" cy="19251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>
            <a:extLst/>
          </a:lstStyle>
          <a:p>
            <a:pPr>
              <a:lnSpc>
                <a:spcPct val="85000"/>
              </a:lnSpc>
            </a:pPr>
            <a:r>
              <a:rPr lang="ru-RU" sz="1400" b="1">
                <a:solidFill>
                  <a:schemeClr val="bg1"/>
                </a:solidFill>
              </a:rPr>
              <a:t>Важно! </a:t>
            </a:r>
            <a:r>
              <a:rPr lang="ru-RU" sz="1400">
                <a:solidFill>
                  <a:schemeClr val="bg1"/>
                </a:solidFill>
              </a:rPr>
              <a:t>Всегда начинайте с указания необходимого отношения ширины слайда к его высоте. Изменение размера существующих слайдов приведет к автоматическому изменению размера рисунков и прочей графики, в результате чего их вид может быть искажен.</a:t>
            </a:r>
          </a:p>
          <a:p>
            <a:pPr>
              <a:lnSpc>
                <a:spcPct val="85000"/>
              </a:lnSpc>
            </a:pP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09600" y="1428751"/>
            <a:ext cx="3962400" cy="3352799"/>
          </a:xfrm>
        </p:spPr>
        <p:txBody>
          <a:bodyPr>
            <a:normAutofit fontScale="70000" lnSpcReduction="20000"/>
          </a:bodyPr>
          <a:lstStyle>
            <a:extLst/>
          </a:lstStyle>
          <a:p>
            <a:pPr marL="0" indent="0">
              <a:buNone/>
            </a:pPr>
            <a:r>
              <a:rPr lang="ru-RU" sz="2200" dirty="0"/>
              <a:t>Для настройки широкоэкранной презентации выполните следующие действия:</a:t>
            </a:r>
          </a:p>
          <a:p>
            <a:pPr marL="274320" lvl="1">
              <a:buNone/>
            </a:pPr>
            <a:endParaRPr lang="ru-RU" sz="1900" dirty="0"/>
          </a:p>
          <a:p>
            <a:pPr marL="274320" lvl="1"/>
            <a:r>
              <a:rPr lang="ru-RU" dirty="0" smtClean="0"/>
              <a:t>перейдите </a:t>
            </a:r>
            <a:r>
              <a:rPr lang="ru-RU" dirty="0"/>
              <a:t>на вкладку </a:t>
            </a:r>
            <a:r>
              <a:rPr lang="ru-RU" b="1" dirty="0">
                <a:solidFill>
                  <a:schemeClr val="accent4"/>
                </a:solidFill>
              </a:rPr>
              <a:t>Конструктор</a:t>
            </a:r>
            <a:r>
              <a:rPr lang="ru-RU" dirty="0"/>
              <a:t> и откройте диалоговое окно </a:t>
            </a:r>
            <a:r>
              <a:rPr lang="ru-RU" b="1" dirty="0">
                <a:solidFill>
                  <a:schemeClr val="accent4"/>
                </a:solidFill>
              </a:rPr>
              <a:t>Параметры страницы</a:t>
            </a:r>
            <a:r>
              <a:rPr lang="ru-RU" dirty="0"/>
              <a:t>. Из списка </a:t>
            </a:r>
            <a:r>
              <a:rPr lang="ru-RU" b="1" dirty="0">
                <a:solidFill>
                  <a:schemeClr val="accent4"/>
                </a:solidFill>
              </a:rPr>
              <a:t>Размер слайда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/>
              <a:t> выберите размер </a:t>
            </a:r>
            <a:r>
              <a:rPr lang="ru-RU" b="1" dirty="0">
                <a:solidFill>
                  <a:schemeClr val="accent4"/>
                </a:solidFill>
              </a:rPr>
              <a:t>Экран (16:9)</a:t>
            </a:r>
            <a:r>
              <a:rPr lang="ru-RU" dirty="0"/>
              <a:t>. (Примечание. Также поддерживается типичное широкоэкранное разрешение переносного компьютера 16:10.)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8110"/>
            <a:ext cx="8424936" cy="869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Классы кислородсодержащих веществ.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352550"/>
            <a:ext cx="8568952" cy="3451447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Атом кислорода входит               в  состав разных функциональных групп и создаются  новые классы органических  веществ: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                 Например-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</a:t>
            </a:r>
          </a:p>
          <a:p>
            <a:pPr>
              <a:buNone/>
            </a:pPr>
            <a:endParaRPr lang="ru-RU" sz="2400" dirty="0" smtClean="0"/>
          </a:p>
          <a:p>
            <a:pPr algn="just"/>
            <a:r>
              <a:rPr lang="ru-RU" sz="2400" dirty="0" smtClean="0"/>
              <a:t>   Спирты		</a:t>
            </a:r>
          </a:p>
          <a:p>
            <a:pPr algn="just"/>
            <a:r>
              <a:rPr lang="ru-RU" sz="2400" dirty="0" smtClean="0"/>
              <a:t>   Альдегиды</a:t>
            </a:r>
          </a:p>
          <a:p>
            <a:pPr algn="just"/>
            <a:r>
              <a:rPr lang="ru-RU" sz="2400" dirty="0" smtClean="0"/>
              <a:t>   Карбоновые кислоты</a:t>
            </a:r>
          </a:p>
          <a:p>
            <a:pPr algn="just"/>
            <a:r>
              <a:rPr lang="ru-RU" sz="2400" dirty="0" smtClean="0"/>
              <a:t>   Фенолы   </a:t>
            </a:r>
          </a:p>
          <a:p>
            <a:pPr algn="just"/>
            <a:r>
              <a:rPr lang="ru-RU" sz="2400" dirty="0" smtClean="0"/>
              <a:t>   Углеводы</a:t>
            </a:r>
          </a:p>
          <a:p>
            <a:pPr algn="just"/>
            <a:r>
              <a:rPr lang="ru-RU" sz="2400" dirty="0" smtClean="0"/>
              <a:t>   Сложные эфиры</a:t>
            </a:r>
          </a:p>
          <a:p>
            <a:pPr algn="just">
              <a:buNone/>
            </a:pPr>
            <a:r>
              <a:rPr lang="ru-RU" sz="2400" dirty="0" smtClean="0"/>
              <a:t>и другие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8110"/>
            <a:ext cx="8424936" cy="869464"/>
          </a:xfrm>
        </p:spPr>
        <p:txBody>
          <a:bodyPr>
            <a:normAutofit/>
          </a:bodyPr>
          <a:lstStyle/>
          <a:p>
            <a:r>
              <a:rPr lang="ru-RU" dirty="0" smtClean="0"/>
              <a:t>Классы органических  веществ.</a:t>
            </a:r>
            <a:endParaRPr lang="ru-RU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75606"/>
            <a:ext cx="6408712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13476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Углеводороды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СПИРТЫ:   определения.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352551"/>
            <a:ext cx="8784976" cy="32686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Спирты </a:t>
            </a:r>
            <a:r>
              <a:rPr lang="ru-RU" sz="2400" dirty="0" smtClean="0"/>
              <a:t> можно рассматривать как производные углеводородов, в молекулах которых  один или несколько атомов водорода  замещены на гидроксильную группу (-ОН).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Спиртами</a:t>
            </a:r>
            <a:r>
              <a:rPr lang="ru-RU" sz="2400" dirty="0" smtClean="0"/>
              <a:t> называют  органические вещества, молекулы которых  содержат одну или несколько функциональных гидроксильных групп, соединенных с углеводородным радикалом.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СПИРТЫ:   функциональная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635646"/>
            <a:ext cx="8784976" cy="29855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Функциональная группа</a:t>
            </a:r>
            <a:r>
              <a:rPr lang="ru-RU" sz="2400" dirty="0" smtClean="0"/>
              <a:t> - это группа атомов, которая определяет характерные  химические  свойства данного  класса  веществ.  </a:t>
            </a:r>
          </a:p>
          <a:p>
            <a:pPr>
              <a:buNone/>
            </a:pPr>
            <a:r>
              <a:rPr lang="ru-RU" sz="2000" dirty="0" smtClean="0"/>
              <a:t>примеры : гидроксильная, карбоксильная, альдегидная группы</a:t>
            </a:r>
            <a:r>
              <a:rPr lang="ru-RU" sz="2400" dirty="0" smtClean="0"/>
              <a:t>…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Гидроксильная группа </a:t>
            </a:r>
            <a:r>
              <a:rPr lang="ru-RU" sz="2400" b="1" dirty="0" smtClean="0"/>
              <a:t>– ОН</a:t>
            </a:r>
            <a:r>
              <a:rPr lang="ru-RU" sz="2400" dirty="0" smtClean="0"/>
              <a:t>  является функциональной группой спиртов.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 спиртов: 1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62" y="1419622"/>
            <a:ext cx="8816626" cy="36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 спиртов: 2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42" y="1923678"/>
            <a:ext cx="8416204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 спиртов: 3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48" y="1491630"/>
            <a:ext cx="87647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 - коп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 - копия</Template>
  <TotalTime>0</TotalTime>
  <Words>671</Words>
  <Application>Microsoft Office PowerPoint</Application>
  <PresentationFormat>Экран (16:9)</PresentationFormat>
  <Paragraphs>149</Paragraphs>
  <Slides>29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WidescreenPresentation - копия</vt:lpstr>
      <vt:lpstr>Спирты. Классификация, Номенклатура, изомерия. Спирты в природе.</vt:lpstr>
      <vt:lpstr>Кислородсодержащие органические вещества.</vt:lpstr>
      <vt:lpstr>Классы кислородсодержащих веществ.</vt:lpstr>
      <vt:lpstr>Классы органических  веществ.</vt:lpstr>
      <vt:lpstr>СПИРТЫ:   определения.</vt:lpstr>
      <vt:lpstr>СПИРТЫ:   функциональная группа</vt:lpstr>
      <vt:lpstr>Классификация  спиртов: 1</vt:lpstr>
      <vt:lpstr>Классификация  спиртов: 2</vt:lpstr>
      <vt:lpstr>Классификация  спиртов: 3</vt:lpstr>
      <vt:lpstr>Классификация  спиртов: 4</vt:lpstr>
      <vt:lpstr>Предельные одноатомные спирты.</vt:lpstr>
      <vt:lpstr>Предельные одноатомные спирты.</vt:lpstr>
      <vt:lpstr>Предельные одноатомные спирты.</vt:lpstr>
      <vt:lpstr>Виды изомерии  спиртов: 1</vt:lpstr>
      <vt:lpstr>Виды изомерии  спиртов: 2</vt:lpstr>
      <vt:lpstr>Спирты  в  природе.</vt:lpstr>
      <vt:lpstr>   Очень широко представлены в растительном мире терпеновые спирты, многие из которых являются душистыми веществами.</vt:lpstr>
      <vt:lpstr>   </vt:lpstr>
      <vt:lpstr> Задание 1</vt:lpstr>
      <vt:lpstr> Задание 1      ответ:</vt:lpstr>
      <vt:lpstr> Задание 2 .     </vt:lpstr>
      <vt:lpstr> Задание 2   (помощь)   C5H11OH     </vt:lpstr>
      <vt:lpstr> Задание 2  (ответы)      </vt:lpstr>
      <vt:lpstr> Задание 3  а.</vt:lpstr>
      <vt:lpstr> Задание 3  б.</vt:lpstr>
      <vt:lpstr> Задание 3  в.</vt:lpstr>
      <vt:lpstr> Домашнее  задание:  </vt:lpstr>
      <vt:lpstr> </vt:lpstr>
      <vt:lpstr>Создание презентаций 16:9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2012-03-07T17:52:41Z</dcterms:created>
  <dcterms:modified xsi:type="dcterms:W3CDTF">2013-01-13T13:30:50Z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