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8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2438400"/>
            <a:ext cx="9144000" cy="457200"/>
          </a:xfrm>
          <a:prstGeom prst="rect">
            <a:avLst/>
          </a:prstGeom>
          <a:solidFill>
            <a:schemeClr val="accent1">
              <a:shade val="75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0" y="914400"/>
            <a:ext cx="9144000" cy="1524000"/>
          </a:xfrm>
          <a:prstGeom prst="rect">
            <a:avLst/>
          </a:prstGeom>
          <a:solidFill>
            <a:srgbClr val="000000">
              <a:alpha val="89800"/>
            </a:srgb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832F34B-D013-446C-8E61-269782815011}" type="datetimeFigureOut">
              <a:rPr lang="ru-RU" smtClean="0"/>
              <a:t>29.03.2012</a:t>
            </a:fld>
            <a:endParaRPr lang="ru-RU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E429784-BF17-4A69-8D81-8EF53AD5185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2476108"/>
            <a:ext cx="8305800" cy="381000"/>
          </a:xfrm>
        </p:spPr>
        <p:txBody>
          <a:bodyPr>
            <a:noAutofit/>
          </a:bodyPr>
          <a:lstStyle>
            <a:lvl1pPr marL="0" indent="0" algn="l">
              <a:buNone/>
              <a:defRPr sz="2000" spc="100" baseline="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066800"/>
            <a:ext cx="8305800" cy="1295400"/>
          </a:xfrm>
        </p:spPr>
        <p:txBody>
          <a:bodyPr anchor="ctr" anchorCtr="0">
            <a:noAutofit/>
          </a:bodyPr>
          <a:lstStyle>
            <a:lvl1pPr algn="l">
              <a:defRPr sz="4800" cap="all" spc="-100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2F34B-D013-446C-8E61-269782815011}" type="datetimeFigureOut">
              <a:rPr lang="ru-RU" smtClean="0"/>
              <a:t>29.03.2012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29784-BF17-4A69-8D81-8EF53AD51857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2F34B-D013-446C-8E61-269782815011}" type="datetimeFigureOut">
              <a:rPr lang="ru-RU" smtClean="0"/>
              <a:t>29.03.2012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29784-BF17-4A69-8D81-8EF53AD51857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1301926"/>
            <a:ext cx="9144000" cy="4572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832F34B-D013-446C-8E61-269782815011}" type="datetimeFigureOut">
              <a:rPr lang="ru-RU" smtClean="0"/>
              <a:t>29.03.2012</a:t>
            </a:fld>
            <a:endParaRPr lang="ru-RU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E429784-BF17-4A69-8D81-8EF53AD5185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8926"/>
            <a:ext cx="8229600" cy="1143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4958864"/>
            <a:ext cx="9144000" cy="457200"/>
          </a:xfrm>
          <a:prstGeom prst="rect">
            <a:avLst/>
          </a:prstGeom>
          <a:solidFill>
            <a:schemeClr val="accent1">
              <a:shade val="75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0" y="3429000"/>
            <a:ext cx="9144000" cy="1527048"/>
          </a:xfrm>
          <a:prstGeom prst="rect">
            <a:avLst/>
          </a:prstGeom>
          <a:solidFill>
            <a:srgbClr val="000000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2F34B-D013-446C-8E61-269782815011}" type="datetimeFigureOut">
              <a:rPr lang="ru-RU" smtClean="0"/>
              <a:t>29.03.2012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29784-BF17-4A69-8D81-8EF53AD5185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>
              <a:buNone/>
              <a:defRPr sz="4200" b="0" cap="all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457200"/>
          </a:xfrm>
        </p:spPr>
        <p:txBody>
          <a:bodyPr anchor="ctr"/>
          <a:lstStyle>
            <a:lvl1pPr>
              <a:buNone/>
              <a:defRPr sz="2000" spc="100" baseline="0">
                <a:solidFill>
                  <a:srgbClr val="FFFFFF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301926"/>
            <a:ext cx="9144000" cy="4572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2F34B-D013-446C-8E61-269782815011}" type="datetimeFigureOut">
              <a:rPr lang="ru-RU" smtClean="0"/>
              <a:t>29.03.2012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29784-BF17-4A69-8D81-8EF53AD5185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29784-BF17-4A69-8D81-8EF53AD5185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2F34B-D013-446C-8E61-269782815011}" type="datetimeFigureOut">
              <a:rPr lang="ru-RU" smtClean="0"/>
              <a:t>29.03.2012</a:t>
            </a:fld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4040188" cy="838200"/>
          </a:xfrm>
          <a:solidFill>
            <a:schemeClr val="accent1">
              <a:alpha val="83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182880" tIns="91440" bIns="9144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2400" b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quarter" idx="2"/>
          </p:nvPr>
        </p:nvSpPr>
        <p:spPr>
          <a:xfrm>
            <a:off x="457200" y="2220558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20558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71600"/>
            <a:ext cx="4040188" cy="838200"/>
          </a:xfrm>
          <a:solidFill>
            <a:schemeClr val="accent2">
              <a:alpha val="83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182880" tIns="91440" bIns="9144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2400" b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1301926"/>
            <a:ext cx="9144000" cy="4572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2F34B-D013-446C-8E61-269782815011}" type="datetimeFigureOut">
              <a:rPr lang="ru-RU" smtClean="0"/>
              <a:t>29.03.2012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29784-BF17-4A69-8D81-8EF53AD5185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2F34B-D013-446C-8E61-269782815011}" type="datetimeFigureOut">
              <a:rPr lang="ru-RU" smtClean="0"/>
              <a:t>29.03.2012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29784-BF17-4A69-8D81-8EF53AD51857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2590800" cy="685800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7" name="Oval 16"/>
          <p:cNvSpPr/>
          <p:nvPr/>
        </p:nvSpPr>
        <p:spPr>
          <a:xfrm>
            <a:off x="1563892" y="4337173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0" y="381000"/>
            <a:ext cx="2133600" cy="2388889"/>
          </a:xfrm>
          <a:prstGeom prst="rect">
            <a:avLst/>
          </a:prstGeom>
          <a:solidFill>
            <a:schemeClr val="accent1">
              <a:tint val="90000"/>
              <a:satMod val="200000"/>
              <a:alpha val="7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447800" y="0"/>
            <a:ext cx="1175303" cy="633656"/>
          </a:xfrm>
          <a:prstGeom prst="rect">
            <a:avLst/>
          </a:prstGeom>
          <a:solidFill>
            <a:schemeClr val="accent1">
              <a:tint val="60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59403" y="0"/>
            <a:ext cx="2302797" cy="2378511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0" y="3276600"/>
            <a:ext cx="891076" cy="886968"/>
          </a:xfrm>
          <a:prstGeom prst="ellipse">
            <a:avLst/>
          </a:prstGeom>
          <a:solidFill>
            <a:schemeClr val="tx2"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2" name="Oval 21"/>
          <p:cNvSpPr/>
          <p:nvPr/>
        </p:nvSpPr>
        <p:spPr>
          <a:xfrm>
            <a:off x="793097" y="1721630"/>
            <a:ext cx="1402570" cy="140257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609600" y="4038600"/>
            <a:ext cx="1554480" cy="1554480"/>
          </a:xfrm>
          <a:prstGeom prst="ellipse">
            <a:avLst/>
          </a:prstGeom>
          <a:solidFill>
            <a:schemeClr val="tx2"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26" name="Oval 25"/>
          <p:cNvSpPr/>
          <p:nvPr/>
        </p:nvSpPr>
        <p:spPr>
          <a:xfrm>
            <a:off x="152400" y="2362200"/>
            <a:ext cx="457200" cy="45720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1752600" y="381000"/>
            <a:ext cx="457200" cy="457200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579120" y="2514600"/>
            <a:ext cx="2011680" cy="2011680"/>
          </a:xfrm>
          <a:prstGeom prst="ellipse">
            <a:avLst/>
          </a:prstGeom>
          <a:solidFill>
            <a:schemeClr val="bg2"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0" y="5715000"/>
            <a:ext cx="1600200" cy="1143000"/>
          </a:xfrm>
          <a:prstGeom prst="rect">
            <a:avLst/>
          </a:prstGeom>
          <a:solidFill>
            <a:schemeClr val="accent1">
              <a:shade val="75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1323393" y="5875179"/>
            <a:ext cx="731520" cy="73152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8" name="Oval 27"/>
          <p:cNvSpPr/>
          <p:nvPr/>
        </p:nvSpPr>
        <p:spPr>
          <a:xfrm>
            <a:off x="30970" y="5212570"/>
            <a:ext cx="1645430" cy="164543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2F34B-D013-446C-8E61-269782815011}" type="datetimeFigureOut">
              <a:rPr lang="ru-RU" smtClean="0"/>
              <a:t>29.03.2012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86000" y="6357144"/>
            <a:ext cx="3429000" cy="38404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5448" y="6318504"/>
            <a:ext cx="1188720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E429784-BF17-4A69-8D81-8EF53AD5185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2743200" y="228600"/>
            <a:ext cx="6248400" cy="5867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01752" y="1600200"/>
            <a:ext cx="2057400" cy="3733800"/>
          </a:xfrm>
        </p:spPr>
        <p:txBody>
          <a:bodyPr tIns="45720" bIns="45720" anchor="t" anchorCtr="0"/>
          <a:lstStyle>
            <a:lvl1pPr marL="0" indent="0">
              <a:lnSpc>
                <a:spcPts val="2400"/>
              </a:lnSpc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301752" y="384048"/>
            <a:ext cx="2057400" cy="11430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solidFill>
                  <a:srgbClr val="FFFFFF"/>
                </a:solidFill>
                <a:latin typeface="+mn-lt"/>
                <a:ea typeface="+mn-lt"/>
                <a:cs typeface="+mn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0"/>
            <a:ext cx="2590800" cy="685800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6" name="Oval 25"/>
          <p:cNvSpPr/>
          <p:nvPr/>
        </p:nvSpPr>
        <p:spPr>
          <a:xfrm>
            <a:off x="1563892" y="4337173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0" y="381000"/>
            <a:ext cx="2133600" cy="2388889"/>
          </a:xfrm>
          <a:prstGeom prst="rect">
            <a:avLst/>
          </a:prstGeom>
          <a:solidFill>
            <a:schemeClr val="accent1">
              <a:tint val="90000"/>
              <a:satMod val="200000"/>
              <a:alpha val="7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1447800" y="0"/>
            <a:ext cx="1175303" cy="633656"/>
          </a:xfrm>
          <a:prstGeom prst="rect">
            <a:avLst/>
          </a:prstGeom>
          <a:solidFill>
            <a:schemeClr val="accent1">
              <a:tint val="60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59403" y="0"/>
            <a:ext cx="2302797" cy="2378511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30" name="Oval 29"/>
          <p:cNvSpPr/>
          <p:nvPr/>
        </p:nvSpPr>
        <p:spPr>
          <a:xfrm>
            <a:off x="0" y="3276600"/>
            <a:ext cx="891076" cy="886968"/>
          </a:xfrm>
          <a:prstGeom prst="ellipse">
            <a:avLst/>
          </a:prstGeom>
          <a:solidFill>
            <a:schemeClr val="tx2"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1" name="Oval 30"/>
          <p:cNvSpPr/>
          <p:nvPr/>
        </p:nvSpPr>
        <p:spPr>
          <a:xfrm>
            <a:off x="793097" y="1721630"/>
            <a:ext cx="1402570" cy="140257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2" name="Oval 31"/>
          <p:cNvSpPr/>
          <p:nvPr/>
        </p:nvSpPr>
        <p:spPr>
          <a:xfrm>
            <a:off x="609600" y="4038600"/>
            <a:ext cx="1554480" cy="1554480"/>
          </a:xfrm>
          <a:prstGeom prst="ellipse">
            <a:avLst/>
          </a:prstGeom>
          <a:solidFill>
            <a:schemeClr val="tx2"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34" name="Oval 33"/>
          <p:cNvSpPr/>
          <p:nvPr/>
        </p:nvSpPr>
        <p:spPr>
          <a:xfrm>
            <a:off x="1752600" y="381000"/>
            <a:ext cx="457200" cy="457200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5" name="Oval 34"/>
          <p:cNvSpPr/>
          <p:nvPr/>
        </p:nvSpPr>
        <p:spPr>
          <a:xfrm>
            <a:off x="579120" y="2514600"/>
            <a:ext cx="2011680" cy="2011680"/>
          </a:xfrm>
          <a:prstGeom prst="ellipse">
            <a:avLst/>
          </a:prstGeom>
          <a:solidFill>
            <a:schemeClr val="bg2"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0" y="5715000"/>
            <a:ext cx="1600200" cy="1143000"/>
          </a:xfrm>
          <a:prstGeom prst="rect">
            <a:avLst/>
          </a:prstGeom>
          <a:solidFill>
            <a:schemeClr val="accent1">
              <a:shade val="75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7" name="Oval 36"/>
          <p:cNvSpPr/>
          <p:nvPr/>
        </p:nvSpPr>
        <p:spPr>
          <a:xfrm>
            <a:off x="1323393" y="5875179"/>
            <a:ext cx="731520" cy="73152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8" name="Oval 37"/>
          <p:cNvSpPr/>
          <p:nvPr/>
        </p:nvSpPr>
        <p:spPr>
          <a:xfrm>
            <a:off x="30970" y="5212570"/>
            <a:ext cx="1645430" cy="164543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152400" y="2362200"/>
            <a:ext cx="457200" cy="45720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2F34B-D013-446C-8E61-269782815011}" type="datetimeFigureOut">
              <a:rPr lang="ru-RU" smtClean="0"/>
              <a:t>29.03.2012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5448" y="6318504"/>
            <a:ext cx="1188720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E429784-BF17-4A69-8D81-8EF53AD5185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2057400" cy="11430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solidFill>
                  <a:srgbClr val="FFFFFF"/>
                </a:solidFill>
                <a:latin typeface="+mn-lt"/>
                <a:ea typeface="+mn-lt"/>
                <a:cs typeface="+mn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90800" y="0"/>
            <a:ext cx="6553200" cy="5943600"/>
          </a:xfrm>
          <a:solidFill>
            <a:schemeClr val="bg2"/>
          </a:solidFill>
        </p:spPr>
        <p:txBody>
          <a:bodyPr/>
          <a:lstStyle>
            <a:lvl1pPr>
              <a:buNone/>
              <a:defRPr sz="3200"/>
            </a:lvl1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1600200"/>
            <a:ext cx="2057400" cy="4267200"/>
          </a:xfrm>
        </p:spPr>
        <p:txBody>
          <a:bodyPr anchor="t" anchorCtr="0"/>
          <a:lstStyle>
            <a:lvl1pPr marL="0" indent="0">
              <a:lnSpc>
                <a:spcPts val="2400"/>
              </a:lnSpc>
              <a:spcAft>
                <a:spcPts val="1000"/>
              </a:spcAft>
              <a:buFontTx/>
              <a:buNone/>
              <a:defRPr sz="1600" b="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914400" y="2292526"/>
            <a:ext cx="2743200" cy="2127074"/>
          </a:xfrm>
          <a:prstGeom prst="rect">
            <a:avLst/>
          </a:prstGeom>
          <a:solidFill>
            <a:schemeClr val="accent1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2977827" y="5072066"/>
            <a:ext cx="1758141" cy="1739481"/>
          </a:xfrm>
          <a:prstGeom prst="ellipse">
            <a:avLst/>
          </a:prstGeom>
          <a:solidFill>
            <a:schemeClr val="accent1">
              <a:tint val="90000"/>
              <a:shade val="45000"/>
              <a:satMod val="200000"/>
              <a:alpha val="13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257800" y="0"/>
            <a:ext cx="3886200" cy="3048000"/>
          </a:xfrm>
          <a:prstGeom prst="rect">
            <a:avLst/>
          </a:prstGeom>
          <a:solidFill>
            <a:schemeClr val="accent1"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0" y="4114800"/>
            <a:ext cx="2362200" cy="2463018"/>
          </a:xfrm>
          <a:prstGeom prst="rect">
            <a:avLst/>
          </a:prstGeom>
          <a:solidFill>
            <a:schemeClr val="bg2">
              <a:tint val="60000"/>
              <a:alpha val="7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4178687" y="2389810"/>
            <a:ext cx="2174118" cy="2174118"/>
          </a:xfrm>
          <a:prstGeom prst="ellipse">
            <a:avLst/>
          </a:prstGeom>
          <a:solidFill>
            <a:schemeClr val="accent1">
              <a:tint val="75000"/>
              <a:shade val="50000"/>
              <a:satMod val="200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6384588" y="5842728"/>
            <a:ext cx="1011260" cy="101126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7" name="Oval 16"/>
          <p:cNvSpPr/>
          <p:nvPr/>
        </p:nvSpPr>
        <p:spPr>
          <a:xfrm>
            <a:off x="6322493" y="1427132"/>
            <a:ext cx="2047390" cy="2047390"/>
          </a:xfrm>
          <a:prstGeom prst="ellipse">
            <a:avLst/>
          </a:prstGeom>
          <a:solidFill>
            <a:srgbClr val="C1E8E4">
              <a:alpha val="10980"/>
            </a:srgb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114300" y="4803322"/>
            <a:ext cx="1959428" cy="1959428"/>
          </a:xfrm>
          <a:prstGeom prst="ellipse">
            <a:avLst/>
          </a:prstGeom>
          <a:solidFill>
            <a:srgbClr val="C1E8E4">
              <a:alpha val="12157"/>
            </a:srgb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2021092" y="4578526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4172385" y="4626825"/>
            <a:ext cx="1515880" cy="1394583"/>
          </a:xfrm>
          <a:prstGeom prst="ellipse">
            <a:avLst/>
          </a:prstGeom>
          <a:solidFill>
            <a:schemeClr val="accent1">
              <a:tint val="100000"/>
              <a:satMod val="275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906" y="361813"/>
            <a:ext cx="2512694" cy="2388889"/>
          </a:xfrm>
          <a:prstGeom prst="rect">
            <a:avLst/>
          </a:prstGeom>
          <a:solidFill>
            <a:schemeClr val="accent1">
              <a:tint val="90000"/>
              <a:satMod val="200000"/>
              <a:alpha val="7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1295400" y="0"/>
            <a:ext cx="1524000" cy="609600"/>
          </a:xfrm>
          <a:prstGeom prst="rect">
            <a:avLst/>
          </a:prstGeom>
          <a:solidFill>
            <a:schemeClr val="accent1">
              <a:tint val="60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59403" y="212289"/>
            <a:ext cx="2022300" cy="2022300"/>
          </a:xfrm>
          <a:prstGeom prst="ellipse">
            <a:avLst/>
          </a:prstGeom>
          <a:solidFill>
            <a:schemeClr val="accent1">
              <a:tint val="100000"/>
              <a:satMod val="275000"/>
              <a:alpha val="15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26" name="Oval 25"/>
          <p:cNvSpPr/>
          <p:nvPr/>
        </p:nvSpPr>
        <p:spPr>
          <a:xfrm>
            <a:off x="76200" y="3962400"/>
            <a:ext cx="891076" cy="886968"/>
          </a:xfrm>
          <a:prstGeom prst="ellipse">
            <a:avLst/>
          </a:prstGeom>
          <a:solidFill>
            <a:schemeClr val="accent1">
              <a:tint val="75000"/>
              <a:satMod val="200000"/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2121357" y="1507438"/>
            <a:ext cx="1402570" cy="140257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8" name="Oval 27"/>
          <p:cNvSpPr/>
          <p:nvPr/>
        </p:nvSpPr>
        <p:spPr>
          <a:xfrm>
            <a:off x="3369253" y="466436"/>
            <a:ext cx="1595105" cy="1595105"/>
          </a:xfrm>
          <a:prstGeom prst="ellipse">
            <a:avLst/>
          </a:prstGeom>
          <a:solidFill>
            <a:schemeClr val="accent1">
              <a:tint val="100000"/>
              <a:satMod val="275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5189756" y="2967572"/>
            <a:ext cx="3234945" cy="3234944"/>
          </a:xfrm>
          <a:prstGeom prst="ellipse">
            <a:avLst/>
          </a:prstGeom>
          <a:solidFill>
            <a:schemeClr val="accent1">
              <a:tint val="100000"/>
              <a:satMod val="180000"/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0" name="Oval 29"/>
          <p:cNvSpPr/>
          <p:nvPr/>
        </p:nvSpPr>
        <p:spPr>
          <a:xfrm>
            <a:off x="5562600" y="6526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4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2" name="Oval 31"/>
          <p:cNvSpPr/>
          <p:nvPr/>
        </p:nvSpPr>
        <p:spPr>
          <a:xfrm>
            <a:off x="6951220" y="4665220"/>
            <a:ext cx="2192780" cy="2192780"/>
          </a:xfrm>
          <a:prstGeom prst="ellipse">
            <a:avLst/>
          </a:prstGeom>
          <a:solidFill>
            <a:schemeClr val="accent1">
              <a:tint val="75000"/>
              <a:shade val="50000"/>
              <a:satMod val="200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3" name="Oval 32"/>
          <p:cNvSpPr/>
          <p:nvPr/>
        </p:nvSpPr>
        <p:spPr>
          <a:xfrm>
            <a:off x="1600200" y="3705807"/>
            <a:ext cx="1195876" cy="1198294"/>
          </a:xfrm>
          <a:prstGeom prst="ellipse">
            <a:avLst/>
          </a:prstGeom>
          <a:solidFill>
            <a:schemeClr val="accent1">
              <a:tint val="75000"/>
              <a:satMod val="200000"/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4" name="Oval 33"/>
          <p:cNvSpPr/>
          <p:nvPr/>
        </p:nvSpPr>
        <p:spPr>
          <a:xfrm>
            <a:off x="6324600" y="228600"/>
            <a:ext cx="822960" cy="822960"/>
          </a:xfrm>
          <a:prstGeom prst="ellipse">
            <a:avLst/>
          </a:prstGeom>
          <a:solidFill>
            <a:schemeClr val="accent1">
              <a:tint val="90000"/>
              <a:satMod val="275000"/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5" name="Oval 34"/>
          <p:cNvSpPr/>
          <p:nvPr/>
        </p:nvSpPr>
        <p:spPr>
          <a:xfrm>
            <a:off x="8077200" y="6526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4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5410200" y="6324600"/>
            <a:ext cx="1524000" cy="533400"/>
          </a:xfrm>
          <a:prstGeom prst="rect">
            <a:avLst/>
          </a:prstGeom>
          <a:solidFill>
            <a:schemeClr val="accent1"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7" name="Oval 36"/>
          <p:cNvSpPr/>
          <p:nvPr/>
        </p:nvSpPr>
        <p:spPr>
          <a:xfrm>
            <a:off x="3011692" y="6526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4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357144"/>
            <a:ext cx="2974848" cy="384048"/>
          </a:xfrm>
          <a:prstGeom prst="rect">
            <a:avLst/>
          </a:prstGeom>
        </p:spPr>
        <p:txBody>
          <a:bodyPr vert="horz" anchor="ctr" anchorCtr="0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fld id="{2832F34B-D013-446C-8E61-269782815011}" type="datetimeFigureOut">
              <a:rPr lang="ru-RU" smtClean="0"/>
              <a:t>29.03.2012</a:t>
            </a:fld>
            <a:endParaRPr lang="ru-RU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357144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55448" y="6315075"/>
            <a:ext cx="1188720" cy="457200"/>
          </a:xfrm>
          <a:prstGeom prst="rect">
            <a:avLst/>
          </a:prstGeom>
          <a:noFill/>
        </p:spPr>
        <p:txBody>
          <a:bodyPr vert="horz" lIns="0" tIns="0" rIns="0" bIns="0" anchor="ctr" anchorCtr="1">
            <a:normAutofit/>
          </a:bodyPr>
          <a:lstStyle>
            <a:lvl1pPr algn="ctr">
              <a:defRPr sz="2800">
                <a:solidFill>
                  <a:schemeClr val="tx2"/>
                </a:solidFill>
              </a:defRPr>
            </a:lvl1pPr>
          </a:lstStyle>
          <a:p>
            <a:fld id="{CE429784-BF17-4A69-8D81-8EF53AD5185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sz="38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700"/>
        </a:spcBef>
        <a:buClr>
          <a:schemeClr val="accent2"/>
        </a:buClr>
        <a:buSzPct val="85000"/>
        <a:buFont typeface="Wingdings 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600"/>
        </a:spcBef>
        <a:buClr>
          <a:schemeClr val="accent1"/>
        </a:buClr>
        <a:buSzPct val="85000"/>
        <a:buFont typeface="Wingdings 2"/>
        <a:buChar char="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500"/>
        </a:spcBef>
        <a:buClr>
          <a:schemeClr val="accent3"/>
        </a:buClr>
        <a:buSzPct val="85000"/>
        <a:buFont typeface="Wingdings 2"/>
        <a:buChar char="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400"/>
        </a:spcBef>
        <a:buClr>
          <a:schemeClr val="accent4"/>
        </a:buClr>
        <a:buFont typeface="Wingdings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ct val="20000"/>
        </a:spcBef>
        <a:buClr>
          <a:schemeClr val="accent5"/>
        </a:buClr>
        <a:buFont typeface="Wingdings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ct val="20000"/>
        </a:spcBef>
        <a:buClr>
          <a:schemeClr val="accent5"/>
        </a:buClr>
        <a:buFont typeface="Wingdings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6"/>
        </a:buClr>
        <a:buFont typeface="Wingdings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http://www.zaitseva-irina.ru/archiv/snap/snap3045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http://www.zaitseva-irina.ru/archiv/snap/snap3045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2550072"/>
            <a:ext cx="7992888" cy="4191296"/>
          </a:xfrm>
        </p:spPr>
        <p:txBody>
          <a:bodyPr/>
          <a:lstStyle/>
          <a:p>
            <a:pPr algn="r"/>
            <a:endParaRPr lang="ru-RU" dirty="0" smtClean="0"/>
          </a:p>
          <a:p>
            <a:pPr algn="r"/>
            <a:endParaRPr lang="ru-RU" dirty="0"/>
          </a:p>
          <a:p>
            <a:pPr algn="r"/>
            <a:endParaRPr lang="ru-RU" dirty="0" smtClean="0"/>
          </a:p>
          <a:p>
            <a:pPr algn="r"/>
            <a:endParaRPr lang="ru-RU" dirty="0"/>
          </a:p>
          <a:p>
            <a:pPr algn="r"/>
            <a:endParaRPr lang="ru-RU" dirty="0" smtClean="0"/>
          </a:p>
          <a:p>
            <a:pPr algn="r"/>
            <a:endParaRPr lang="ru-RU" dirty="0"/>
          </a:p>
          <a:p>
            <a:pPr algn="r"/>
            <a:endParaRPr lang="ru-RU" dirty="0" smtClean="0"/>
          </a:p>
          <a:p>
            <a:pPr algn="r"/>
            <a:endParaRPr lang="ru-RU" dirty="0"/>
          </a:p>
          <a:p>
            <a:pPr algn="r"/>
            <a:endParaRPr lang="ru-RU" dirty="0" smtClean="0"/>
          </a:p>
          <a:p>
            <a:pPr algn="r"/>
            <a:r>
              <a:rPr lang="ru-RU" dirty="0" smtClean="0"/>
              <a:t>Федулова Ж.В.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проект</a:t>
            </a:r>
            <a:br>
              <a:rPr lang="ru-RU" dirty="0" smtClean="0"/>
            </a:br>
            <a:r>
              <a:rPr lang="ru-RU" dirty="0" smtClean="0"/>
              <a:t>Задачи на переливания</a:t>
            </a:r>
            <a:endParaRPr lang="ru-RU" dirty="0"/>
          </a:p>
        </p:txBody>
      </p:sp>
      <p:pic>
        <p:nvPicPr>
          <p:cNvPr id="4" name="Рисунок 3" descr="Бидоны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575560"/>
            <a:ext cx="4720287" cy="37337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52627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«Особые» задачи.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916832"/>
            <a:ext cx="8229600" cy="3672408"/>
          </a:xfrm>
        </p:spPr>
        <p:txBody>
          <a:bodyPr/>
          <a:lstStyle/>
          <a:p>
            <a:r>
              <a:rPr lang="ru-RU" dirty="0" smtClean="0"/>
              <a:t>Задачи на переливания относятся к особому типу задач. Решать их «по стандарту» не получается.</a:t>
            </a:r>
          </a:p>
          <a:p>
            <a:r>
              <a:rPr lang="ru-RU" dirty="0" smtClean="0"/>
              <a:t>Эти задачи решаются логически, рассуждениями.</a:t>
            </a:r>
          </a:p>
          <a:p>
            <a:r>
              <a:rPr lang="ru-RU" dirty="0" smtClean="0"/>
              <a:t>Рассмотрим пример такой задачи.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8079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Задача № 1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3995936" y="1524000"/>
            <a:ext cx="4712200" cy="4572000"/>
          </a:xfrm>
        </p:spPr>
        <p:txBody>
          <a:bodyPr/>
          <a:lstStyle/>
          <a:p>
            <a:r>
              <a:rPr lang="ru-RU" dirty="0"/>
              <a:t>Бидон емкостью 10 л наполнен парным молоком. Требуется перелить из этого бидона 5 л молока в семилитровый бидон, используя при этом трехлитровый бидон.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" name="Объект 4" descr="Бидоны"/>
          <p:cNvPicPr>
            <a:picLocks noGrp="1"/>
          </p:cNvPicPr>
          <p:nvPr>
            <p:ph sz="quarter" idx="1"/>
          </p:nvPr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700808"/>
            <a:ext cx="3173438" cy="2273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76277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spcAft>
                <a:spcPts val="0"/>
              </a:spcAft>
            </a:pPr>
            <a:r>
              <a:rPr lang="ru-RU" sz="4000" b="1" dirty="0">
                <a:latin typeface="Times New Roman"/>
                <a:ea typeface="Times New Roman"/>
              </a:rPr>
              <a:t>Решение:</a:t>
            </a:r>
            <a:r>
              <a:rPr lang="ru-RU" sz="4000" dirty="0">
                <a:latin typeface="Times New Roman"/>
                <a:ea typeface="Times New Roman"/>
              </a:rPr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Будем "шаги" переливаний записывать в виде строки из трех чисел.</a:t>
            </a:r>
          </a:p>
          <a:p>
            <a:r>
              <a:rPr lang="ru-RU" dirty="0"/>
              <a:t>При этом сосуды размещены слева направо по мере убывания их вместимости:</a:t>
            </a:r>
          </a:p>
          <a:p>
            <a:r>
              <a:rPr lang="ru-RU" dirty="0"/>
              <a:t>Шаги	Бидон</a:t>
            </a:r>
          </a:p>
          <a:p>
            <a:r>
              <a:rPr lang="ru-RU" dirty="0"/>
              <a:t>	10 л	7 л	3 л</a:t>
            </a:r>
          </a:p>
          <a:p>
            <a:r>
              <a:rPr lang="ru-RU" dirty="0"/>
              <a:t>1-й	3	7	0</a:t>
            </a:r>
          </a:p>
          <a:p>
            <a:r>
              <a:rPr lang="ru-RU" dirty="0"/>
              <a:t>2-й	3	4	3</a:t>
            </a:r>
          </a:p>
          <a:p>
            <a:r>
              <a:rPr lang="ru-RU" dirty="0"/>
              <a:t>3-й	6	4	0</a:t>
            </a:r>
          </a:p>
          <a:p>
            <a:r>
              <a:rPr lang="ru-RU" dirty="0"/>
              <a:t>4-й	6	1	3</a:t>
            </a:r>
          </a:p>
          <a:p>
            <a:r>
              <a:rPr lang="ru-RU" dirty="0"/>
              <a:t>5-й	9	1	0</a:t>
            </a:r>
          </a:p>
          <a:p>
            <a:r>
              <a:rPr lang="ru-RU" dirty="0"/>
              <a:t>6-й	9	0	1</a:t>
            </a:r>
          </a:p>
          <a:p>
            <a:r>
              <a:rPr lang="ru-RU" dirty="0"/>
              <a:t>7-й	2	7	1</a:t>
            </a:r>
          </a:p>
          <a:p>
            <a:r>
              <a:rPr lang="ru-RU" dirty="0"/>
              <a:t>8-й	2	5	3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374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Головоломная задача на переливания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555776" y="1524000"/>
            <a:ext cx="6152360" cy="4572000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Предание гласит, что много лет назад два славных парня, Билли </a:t>
            </a:r>
            <a:r>
              <a:rPr lang="ru-RU" dirty="0" err="1"/>
              <a:t>Бонс</a:t>
            </a:r>
            <a:r>
              <a:rPr lang="ru-RU" dirty="0"/>
              <a:t> и Питер Пью, затеяли спор в винной лавке Бобби </a:t>
            </a:r>
            <a:r>
              <a:rPr lang="ru-RU" dirty="0" err="1"/>
              <a:t>о'Блада</a:t>
            </a:r>
            <a:r>
              <a:rPr lang="ru-RU" dirty="0"/>
              <a:t>. В этот день Билл пришел в лавку с пустым бочонком на пять галлонов и попросил Питера налить туда четыре галлона отборного ямайского рома. К несчастью, единственным сосудом для измерения был старый оловянный кувшин на три галлона. Как ни старались приятели, они не смогли найти способа точно отмерить четыре галлона с помощью тех двух емкостей, что были в их распоряжении. Вскоре их спор перерос в драку. А вы смогли бы помочь им? </a:t>
            </a:r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556792"/>
            <a:ext cx="1560711" cy="1420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43491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Как решать?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Решать такие задачи подбором зачастую затруднительно.</a:t>
            </a:r>
          </a:p>
          <a:p>
            <a:r>
              <a:rPr lang="ru-RU" dirty="0"/>
              <a:t>Поэтому логично найти общий метод решения задач данного типа.</a:t>
            </a:r>
          </a:p>
          <a:p>
            <a:r>
              <a:rPr lang="ru-RU" dirty="0"/>
              <a:t>Диаграмма </a:t>
            </a:r>
            <a:r>
              <a:rPr lang="ru-RU" dirty="0" smtClean="0"/>
              <a:t>Гиббса-</a:t>
            </a:r>
            <a:r>
              <a:rPr lang="ru-RU" dirty="0" err="1" smtClean="0"/>
              <a:t>Розебума</a:t>
            </a:r>
            <a:r>
              <a:rPr lang="ru-RU" dirty="0" smtClean="0"/>
              <a:t> позволяет решать задачи на переливания проще.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4014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rrency">
  <a:themeElements>
    <a:clrScheme name="Currency">
      <a:dk1>
        <a:sysClr val="windowText" lastClr="000000"/>
      </a:dk1>
      <a:lt1>
        <a:sysClr val="window" lastClr="FFFFFF"/>
      </a:lt1>
      <a:dk2>
        <a:srgbClr val="4A606E"/>
      </a:dk2>
      <a:lt2>
        <a:srgbClr val="D1E1E3"/>
      </a:lt2>
      <a:accent1>
        <a:srgbClr val="79B5B0"/>
      </a:accent1>
      <a:accent2>
        <a:srgbClr val="B4BC4C"/>
      </a:accent2>
      <a:accent3>
        <a:srgbClr val="B77851"/>
      </a:accent3>
      <a:accent4>
        <a:srgbClr val="776A5B"/>
      </a:accent4>
      <a:accent5>
        <a:srgbClr val="B6AD76"/>
      </a:accent5>
      <a:accent6>
        <a:srgbClr val="95AEB1"/>
      </a:accent6>
      <a:hlink>
        <a:srgbClr val="3ECCED"/>
      </a:hlink>
      <a:folHlink>
        <a:srgbClr val="2C6C93"/>
      </a:folHlink>
    </a:clrScheme>
    <a:fontScheme name="Currency">
      <a:majorFont>
        <a:latin typeface="Constantia"/>
        <a:ea typeface=""/>
        <a:cs typeface=""/>
        <a:font script="Jpan" typeface="HGS明朝E"/>
        <a:font script="Hang" typeface="맑은 고딕"/>
        <a:font script="Hans" typeface="华文楷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S明朝E"/>
        <a:font script="Hang" typeface="맑은 고딕"/>
        <a:font script="Hans" typeface="华文楷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rrency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10000"/>
              </a:schemeClr>
            </a:gs>
            <a:gs pos="47500">
              <a:schemeClr val="phClr">
                <a:tint val="35000"/>
                <a:satMod val="110000"/>
              </a:schemeClr>
            </a:gs>
            <a:gs pos="58500">
              <a:schemeClr val="phClr">
                <a:tint val="35000"/>
                <a:satMod val="110000"/>
              </a:schemeClr>
            </a:gs>
            <a:gs pos="100000">
              <a:schemeClr val="phClr">
                <a:tint val="80000"/>
                <a:satMod val="110000"/>
              </a:schemeClr>
            </a:gs>
          </a:gsLst>
          <a:lin ang="3600000" scaled="1"/>
        </a:gradFill>
        <a:gradFill rotWithShape="1">
          <a:gsLst>
            <a:gs pos="0">
              <a:schemeClr val="phClr">
                <a:shade val="52000"/>
                <a:satMod val="105000"/>
              </a:schemeClr>
            </a:gs>
            <a:gs pos="47500">
              <a:schemeClr val="phClr">
                <a:shade val="89000"/>
                <a:satMod val="105000"/>
              </a:schemeClr>
            </a:gs>
            <a:gs pos="58500">
              <a:schemeClr val="phClr">
                <a:shade val="89000"/>
                <a:satMod val="105000"/>
              </a:schemeClr>
            </a:gs>
            <a:gs pos="100000">
              <a:schemeClr val="phClr">
                <a:shade val="52000"/>
                <a:satMod val="105000"/>
              </a:schemeClr>
            </a:gs>
          </a:gsLst>
          <a:lin ang="36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60000" cap="flat" cmpd="thickThin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8100" dir="5400000" algn="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38100" dir="5400000" algn="r" rotWithShape="0">
              <a:srgbClr val="000000">
                <a:alpha val="60000"/>
              </a:srgbClr>
            </a:outerShdw>
          </a:effectLst>
          <a:scene3d>
            <a:camera prst="isometricLeftDown" fov="0">
              <a:rot lat="0" lon="0" rev="0"/>
            </a:camera>
            <a:lightRig rig="harsh" dir="tl">
              <a:rot lat="0" lon="0" rev="8400000"/>
            </a:lightRig>
          </a:scene3d>
          <a:sp3d prstMaterial="flat">
            <a:bevelT w="38100" h="50800" prst="softRound"/>
          </a:sp3d>
        </a:effectStyle>
        <a:effectStyle>
          <a:effectLst>
            <a:outerShdw blurRad="50800" dist="63500" dir="5400000" algn="r" rotWithShape="0">
              <a:srgbClr val="000000">
                <a:alpha val="65000"/>
              </a:srgbClr>
            </a:outerShdw>
          </a:effectLst>
          <a:scene3d>
            <a:camera prst="isometricLeftDown" fov="0">
              <a:rot lat="0" lon="0" rev="0"/>
            </a:camera>
            <a:lightRig rig="harsh" dir="tl">
              <a:rot lat="0" lon="0" rev="8400000"/>
            </a:lightRig>
          </a:scene3d>
          <a:sp3d extrusionH="63500" contourW="38100" prstMaterial="flat">
            <a:bevelT w="50800" h="635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20000"/>
                <a:satMod val="3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8000"/>
                <a:shade val="98000"/>
                <a:satMod val="120000"/>
              </a:schemeClr>
              <a:schemeClr val="phClr">
                <a:tint val="86000"/>
                <a:shade val="92000"/>
                <a:satMod val="150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TC010205600[[fn=Финансовая тема]]</Template>
  <TotalTime>98</TotalTime>
  <Words>233</Words>
  <Application>Microsoft Office PowerPoint</Application>
  <PresentationFormat>Экран 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Currency</vt:lpstr>
      <vt:lpstr>проект Задачи на переливания</vt:lpstr>
      <vt:lpstr>«Особые» задачи.</vt:lpstr>
      <vt:lpstr>Задача № 1</vt:lpstr>
      <vt:lpstr>Решение: </vt:lpstr>
      <vt:lpstr>Головоломная задача на переливания</vt:lpstr>
      <vt:lpstr>Как решать?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Задачи на переливания</dc:title>
  <dc:creator>партизан</dc:creator>
  <cp:lastModifiedBy>партизан</cp:lastModifiedBy>
  <cp:revision>6</cp:revision>
  <dcterms:created xsi:type="dcterms:W3CDTF">2012-03-29T16:52:20Z</dcterms:created>
  <dcterms:modified xsi:type="dcterms:W3CDTF">2012-03-29T18:31:01Z</dcterms:modified>
</cp:coreProperties>
</file>