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0" r:id="rId4"/>
    <p:sldId id="262" r:id="rId5"/>
    <p:sldId id="261" r:id="rId6"/>
    <p:sldId id="263" r:id="rId7"/>
    <p:sldId id="259" r:id="rId8"/>
    <p:sldId id="25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EAEAEA"/>
    <a:srgbClr val="C0C0C0"/>
    <a:srgbClr val="5F5F5F"/>
    <a:srgbClr val="969696"/>
    <a:srgbClr val="3C605F"/>
    <a:srgbClr val="85BA68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DAD9DF-80B1-44BA-B6E8-4F18D73799B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177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77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177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D5C326-55BF-4242-9E6B-5B509B4B83C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A1BA33-7763-4F6F-81DA-0C1F16488EF2}" type="slidenum">
              <a:rPr lang="ru-RU"/>
              <a:pPr/>
              <a:t>1</a:t>
            </a:fld>
            <a:endParaRPr lang="ru-RU"/>
          </a:p>
        </p:txBody>
      </p:sp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16042C-8018-4E11-BAB5-FDBD5766D266}" type="slidenum">
              <a:rPr lang="ru-RU"/>
              <a:pPr/>
              <a:t>2</a:t>
            </a:fld>
            <a:endParaRPr lang="ru-RU"/>
          </a:p>
        </p:txBody>
      </p:sp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7924800" cy="94773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972050"/>
            <a:ext cx="7924800" cy="89535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DECB7F7-822E-4D39-A3A0-7B4AA58491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C1F22-EA58-40E9-BDA3-4603469F7E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67550" y="76200"/>
            <a:ext cx="1847850" cy="6477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76200"/>
            <a:ext cx="5391150" cy="6477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C8B35-36D3-4EB2-B9F1-B65E85242F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55216-A112-4AFC-9255-8B4166A430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E1CA6-930B-4193-B689-86278EF406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0" y="1295400"/>
            <a:ext cx="36195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95900" y="1295400"/>
            <a:ext cx="36195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B5BD4-DC66-461B-94CA-BDD8A8161F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89AAB-64A5-4393-8BCE-EA6A3A0909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99B2D-BC98-4AA0-A887-2EC2BD2B64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25807-40B0-484B-916B-AC4FDEB731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7C46F-B03D-4077-8510-EE7EDE81A9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7FE94-CB87-4C8E-8B7F-48FDF128BBE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76200"/>
            <a:ext cx="73818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Заголовок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white">
          <a:xfrm>
            <a:off x="1524000" y="1295400"/>
            <a:ext cx="7391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79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2080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DE9DC0-49A6-481A-B9A3-5ADCE12510A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C605F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C605F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C605F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C605F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C605F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3C605F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3C605F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3C605F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3C605F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0" name="Picture 2"/>
          <p:cNvPicPr>
            <a:picLocks noChangeAspect="1" noChangeArrowheads="1"/>
          </p:cNvPicPr>
          <p:nvPr>
            <p:ph type="ctrTitle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79388" y="188913"/>
            <a:ext cx="2400300" cy="3527425"/>
          </a:xfrm>
        </p:spPr>
      </p:pic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221163"/>
            <a:ext cx="8515350" cy="1646237"/>
          </a:xfrm>
        </p:spPr>
        <p:txBody>
          <a:bodyPr/>
          <a:lstStyle/>
          <a:p>
            <a:pPr algn="ctr"/>
            <a:r>
              <a:rPr lang="ru-RU" b="1">
                <a:solidFill>
                  <a:srgbClr val="000066"/>
                </a:solidFill>
              </a:rPr>
              <a:t>Ляпунов Алексей Андреевич</a:t>
            </a:r>
            <a:r>
              <a:rPr lang="ru-RU">
                <a:solidFill>
                  <a:srgbClr val="000066"/>
                </a:solidFill>
              </a:rPr>
              <a:t> </a:t>
            </a:r>
          </a:p>
          <a:p>
            <a:pPr algn="ctr"/>
            <a:r>
              <a:rPr lang="ru-RU">
                <a:solidFill>
                  <a:srgbClr val="000066"/>
                </a:solidFill>
              </a:rPr>
              <a:t>25.09 (08.10) 1911 г. — 23.06.1973 г.</a:t>
            </a:r>
            <a:r>
              <a:rPr lang="ru-RU">
                <a:latin typeface="Arial" charset="0"/>
              </a:rPr>
              <a:t> </a:t>
            </a:r>
            <a:endParaRPr lang="nl-NL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  <p:bldP spid="11469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4" name="Picture 2"/>
          <p:cNvPicPr>
            <a:picLocks noChangeAspect="1" noChangeArrowheads="1"/>
          </p:cNvPicPr>
          <p:nvPr>
            <p:ph type="title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79388" y="333375"/>
            <a:ext cx="3600450" cy="2598738"/>
          </a:xfrm>
        </p:spPr>
      </p:pic>
      <p:sp>
        <p:nvSpPr>
          <p:cNvPr id="120835" name="AutoShape 3"/>
          <p:cNvSpPr>
            <a:spLocks noChangeAspect="1" noChangeArrowheads="1"/>
          </p:cNvSpPr>
          <p:nvPr>
            <p:ph type="body" idx="1"/>
          </p:nvPr>
        </p:nvSpPr>
        <p:spPr>
          <a:xfrm>
            <a:off x="1403350" y="1341438"/>
            <a:ext cx="7921625" cy="5256212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                           </a:t>
            </a:r>
            <a:r>
              <a:rPr lang="ru-RU" sz="2400">
                <a:solidFill>
                  <a:srgbClr val="000066"/>
                </a:solidFill>
              </a:rPr>
              <a:t>Член-корреспондент АН СССР 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ru-RU" sz="2400">
              <a:solidFill>
                <a:srgbClr val="000066"/>
              </a:solidFill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                         </a:t>
            </a:r>
            <a:r>
              <a:rPr lang="ru-RU" sz="2400" b="1">
                <a:solidFill>
                  <a:srgbClr val="000066"/>
                </a:solidFill>
              </a:rPr>
              <a:t>Алексей Андреевич Ляпунов</a:t>
            </a:r>
            <a:r>
              <a:rPr lang="ru-RU" sz="2400">
                <a:solidFill>
                  <a:srgbClr val="000066"/>
                </a:solidFill>
              </a:rPr>
              <a:t> –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ru-RU" sz="2400">
              <a:solidFill>
                <a:srgbClr val="000066"/>
              </a:solidFill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                         выдающийся математик и педагог,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один из основоположников отечественной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кибернетики, биоматематики и математической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лингвистики.</a:t>
            </a:r>
            <a:endParaRPr lang="ru-RU" sz="2800">
              <a:solidFill>
                <a:srgbClr val="000066"/>
              </a:solidFill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Основные направления его исследований — теория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множеств, математическая логика, машинный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перевод, программирование, разработка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управляющих (кибернетических) систем.</a:t>
            </a:r>
            <a:r>
              <a:rPr lang="ru-RU" sz="2400"/>
              <a:t> 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0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0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0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/>
      <p:bldP spid="1208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6" name="Picture 2"/>
          <p:cNvPicPr>
            <a:picLocks noChangeAspect="1" noChangeArrowheads="1"/>
          </p:cNvPicPr>
          <p:nvPr>
            <p:ph type="title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9388" y="333375"/>
            <a:ext cx="1657350" cy="2420938"/>
          </a:xfrm>
        </p:spPr>
      </p:pic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0" y="1412875"/>
            <a:ext cx="7524750" cy="482441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     </a:t>
            </a:r>
            <a:r>
              <a:rPr lang="ru-RU" sz="2400">
                <a:solidFill>
                  <a:srgbClr val="000066"/>
                </a:solidFill>
              </a:rPr>
              <a:t>Семья Алексея Андреевича принадлежала к  известному роду Ляпуновых, в котором были и знаменитые ученые, и известные деятели русской культуры. Ляпуновы имели родственные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связи с семьями выдающихся русских ученых —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И. М. Сеченова, А. Н. Крылова, П. Л. Капицы и др.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Увлечение математикой пробудил у него отец.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В 1928 году Алексей Андреевич закончил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специальную среднюю школу N 42 и поступил на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физико-математический факультет Московского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университета, но через полтора года покинул его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«как лицо дворянского происхождения».</a:t>
            </a:r>
            <a:r>
              <a:rPr lang="ru-RU" sz="2800"/>
              <a:t> </a:t>
            </a:r>
            <a:endParaRPr lang="ru-RU" sz="2400"/>
          </a:p>
        </p:txBody>
      </p:sp>
      <p:pic>
        <p:nvPicPr>
          <p:cNvPr id="123908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549275"/>
            <a:ext cx="17145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2339975" y="1052513"/>
            <a:ext cx="604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23910" name="Text Box 6"/>
          <p:cNvSpPr txBox="1">
            <a:spLocks noChangeArrowheads="1"/>
          </p:cNvSpPr>
          <p:nvPr/>
        </p:nvSpPr>
        <p:spPr bwMode="auto">
          <a:xfrm>
            <a:off x="2195513" y="2349500"/>
            <a:ext cx="6624637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>
                <a:solidFill>
                  <a:srgbClr val="000066"/>
                </a:solidFill>
                <a:latin typeface="Tahoma" pitchFamily="34" charset="0"/>
              </a:rPr>
              <a:t>С 1932 года Алексей Андреевич становится учеником академика Н. Н. Лузина. Под его руководством и по составленным им программам  получает математическое образование. Сдав экстерном экзамены по университетским курсам в МГУ, он получает высшее образование и включается в исследования в области теории множеств</a:t>
            </a:r>
          </a:p>
        </p:txBody>
      </p:sp>
      <p:pic>
        <p:nvPicPr>
          <p:cNvPr id="123911" name="Picture 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24750" y="549275"/>
            <a:ext cx="1441450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3912" name="Text Box 8"/>
          <p:cNvSpPr txBox="1">
            <a:spLocks noChangeArrowheads="1"/>
          </p:cNvSpPr>
          <p:nvPr/>
        </p:nvSpPr>
        <p:spPr bwMode="auto">
          <a:xfrm>
            <a:off x="1619250" y="3141663"/>
            <a:ext cx="75247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66"/>
                </a:solidFill>
                <a:latin typeface="Tahoma" pitchFamily="34" charset="0"/>
              </a:rPr>
              <a:t>С 1943 по 1945 год он в должности командира топографического взвода в артиллерии принимает участие в боях.</a:t>
            </a:r>
            <a:r>
              <a:rPr lang="ru-RU">
                <a:solidFill>
                  <a:srgbClr val="000066"/>
                </a:solidFill>
              </a:rPr>
              <a:t> 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Работы А. А. Ляпунова по теории стрельбы появились сразу после войны. Это результат его размышлений в военное время.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1" presetClass="exit" presetSubtype="0" fill="hold" grpId="1" nodeType="afterEffect" nodePh="1">
                                  <p:stCondLst>
                                    <p:cond delay="1200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75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500"/>
                            </p:stCondLst>
                            <p:childTnLst>
                              <p:par>
                                <p:cTn id="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5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0"/>
                            </p:stCondLst>
                            <p:childTnLst>
                              <p:par>
                                <p:cTn id="5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75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50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7500"/>
                            </p:stCondLst>
                            <p:childTnLst>
                              <p:par>
                                <p:cTn id="6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7500"/>
                            </p:stCondLst>
                            <p:childTnLst>
                              <p:par>
                                <p:cTn id="74" presetID="1" presetClass="entr" presetSubtype="0" fill="hold" grpId="0" nodeType="after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7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10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1" presetClass="exit" presetSubtype="0" fill="hold" grpId="1" nodeType="afterEffect" nodePh="1">
                                  <p:stCondLst>
                                    <p:cond delay="10000"/>
                                  </p:stCondLst>
                                  <p:endCondLst>
                                    <p:cond evt="begin" delay="0">
                                      <p:tn val="8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1500"/>
                            </p:stCondLst>
                            <p:childTnLst>
                              <p:par>
                                <p:cTn id="9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10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2500"/>
                            </p:stCondLst>
                            <p:childTnLst>
                              <p:par>
                                <p:cTn id="94" presetID="1" presetClass="exit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2500"/>
                            </p:stCondLst>
                            <p:childTnLst>
                              <p:par>
                                <p:cTn id="9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123906" grpId="1"/>
      <p:bldP spid="123907" grpId="0" uiExpand="1" build="p"/>
      <p:bldP spid="123907" grpId="1" uiExpand="1" build="p"/>
      <p:bldP spid="123908" grpId="0"/>
      <p:bldP spid="123908" grpId="1"/>
      <p:bldP spid="123910" grpId="0"/>
      <p:bldP spid="123910" grpId="1"/>
      <p:bldP spid="123912" grpId="0"/>
      <p:bldP spid="12391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196975"/>
            <a:ext cx="7885112" cy="1943100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   </a:t>
            </a:r>
            <a:r>
              <a:rPr lang="ru-RU" sz="2400" b="1">
                <a:solidFill>
                  <a:srgbClr val="000066"/>
                </a:solidFill>
              </a:rPr>
              <a:t>1945 г. - 1951 г. </a:t>
            </a:r>
            <a:r>
              <a:rPr lang="ru-RU" sz="2400">
                <a:solidFill>
                  <a:srgbClr val="000066"/>
                </a:solidFill>
              </a:rPr>
              <a:t>- лаборант кафедры артиллерийской инструментальной разведки, преподаватель, старший преподаватель,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  с </a:t>
            </a:r>
            <a:r>
              <a:rPr lang="ru-RU" sz="2400" b="1">
                <a:solidFill>
                  <a:srgbClr val="000066"/>
                </a:solidFill>
              </a:rPr>
              <a:t>1950 г.</a:t>
            </a:r>
            <a:r>
              <a:rPr lang="ru-RU" sz="2400">
                <a:solidFill>
                  <a:srgbClr val="000066"/>
                </a:solidFill>
              </a:rPr>
              <a:t> профессор кафедры математики Артиллерийской академии им. Ф.Э.Дзержинского.</a:t>
            </a:r>
            <a:r>
              <a:rPr lang="ru-RU">
                <a:solidFill>
                  <a:srgbClr val="000066"/>
                </a:solidFill>
              </a:rPr>
              <a:t> </a:t>
            </a:r>
            <a:r>
              <a:rPr lang="ru-RU" sz="2800">
                <a:solidFill>
                  <a:srgbClr val="000066"/>
                </a:solidFill>
              </a:rPr>
              <a:t>  </a:t>
            </a:r>
          </a:p>
        </p:txBody>
      </p:sp>
      <p:pic>
        <p:nvPicPr>
          <p:cNvPr id="125957" name="Picture 5"/>
          <p:cNvPicPr>
            <a:picLocks noChangeAspect="1" noChangeArrowheads="1"/>
          </p:cNvPicPr>
          <p:nvPr>
            <p:ph type="title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434263" y="0"/>
            <a:ext cx="1709737" cy="2303463"/>
          </a:xfrm>
        </p:spPr>
      </p:pic>
      <p:pic>
        <p:nvPicPr>
          <p:cNvPr id="125959" name="Picture 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333375"/>
            <a:ext cx="12763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1619250" y="2565400"/>
            <a:ext cx="76676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66"/>
                </a:solidFill>
                <a:latin typeface="Tahoma" pitchFamily="34" charset="0"/>
              </a:rPr>
              <a:t>1950 г. 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- Присуждена ученая степень доктора физико-математических наук. Утвержден в звании профессора по кафедре математики Артиллерийской академии им. Ф.Э.Дзержинского.</a:t>
            </a:r>
            <a:r>
              <a:rPr lang="ru-RU"/>
              <a:t> 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1692275" y="3644900"/>
            <a:ext cx="72374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66"/>
                </a:solidFill>
                <a:latin typeface="Tahoma" pitchFamily="34" charset="0"/>
              </a:rPr>
              <a:t>1951 г. – 1953 г. (июнь)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 – Старший научный сотрудник МИАН СССР. </a:t>
            </a:r>
          </a:p>
        </p:txBody>
      </p:sp>
      <p:sp>
        <p:nvSpPr>
          <p:cNvPr id="125962" name="Text Box 10"/>
          <p:cNvSpPr txBox="1">
            <a:spLocks noChangeArrowheads="1"/>
          </p:cNvSpPr>
          <p:nvPr/>
        </p:nvSpPr>
        <p:spPr bwMode="auto">
          <a:xfrm>
            <a:off x="2268538" y="3789363"/>
            <a:ext cx="61928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66"/>
                </a:solidFill>
                <a:latin typeface="Tahoma" pitchFamily="34" charset="0"/>
              </a:rPr>
              <a:t>1952 г. - 1961 г. 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- Профессор кафедры вычислительной математики механико-математического факультета МГУ </a:t>
            </a:r>
          </a:p>
        </p:txBody>
      </p:sp>
      <p:sp>
        <p:nvSpPr>
          <p:cNvPr id="125963" name="Text Box 11"/>
          <p:cNvSpPr txBox="1">
            <a:spLocks noChangeArrowheads="1"/>
          </p:cNvSpPr>
          <p:nvPr/>
        </p:nvSpPr>
        <p:spPr bwMode="auto">
          <a:xfrm>
            <a:off x="1476375" y="4149725"/>
            <a:ext cx="74517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66"/>
                </a:solidFill>
                <a:latin typeface="Tahoma" pitchFamily="34" charset="0"/>
              </a:rPr>
              <a:t>С </a:t>
            </a:r>
            <a:r>
              <a:rPr lang="ru-RU" b="1">
                <a:solidFill>
                  <a:srgbClr val="000066"/>
                </a:solidFill>
                <a:latin typeface="Tahoma" pitchFamily="34" charset="0"/>
              </a:rPr>
              <a:t>1954 г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. старший научный сотрудник отдела программирования, с </a:t>
            </a:r>
            <a:r>
              <a:rPr lang="ru-RU" b="1">
                <a:solidFill>
                  <a:srgbClr val="000066"/>
                </a:solidFill>
                <a:latin typeface="Tahoma" pitchFamily="34" charset="0"/>
              </a:rPr>
              <a:t>1958 г.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 старший научный сотрудник отдела кибернетики Отделения прикладной математики (впоследствии Института прикладной математики).</a:t>
            </a:r>
          </a:p>
        </p:txBody>
      </p:sp>
      <p:sp>
        <p:nvSpPr>
          <p:cNvPr id="125964" name="Text Box 12"/>
          <p:cNvSpPr txBox="1">
            <a:spLocks noChangeArrowheads="1"/>
          </p:cNvSpPr>
          <p:nvPr/>
        </p:nvSpPr>
        <p:spPr bwMode="auto">
          <a:xfrm>
            <a:off x="1476375" y="4868863"/>
            <a:ext cx="766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25965" name="Text Box 13"/>
          <p:cNvSpPr txBox="1">
            <a:spLocks noChangeArrowheads="1"/>
          </p:cNvSpPr>
          <p:nvPr/>
        </p:nvSpPr>
        <p:spPr bwMode="auto">
          <a:xfrm>
            <a:off x="1258888" y="5805488"/>
            <a:ext cx="7885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Tahoma" pitchFamily="34" charset="0"/>
            </a:endParaRPr>
          </a:p>
        </p:txBody>
      </p:sp>
      <p:sp>
        <p:nvSpPr>
          <p:cNvPr id="125966" name="Text Box 14"/>
          <p:cNvSpPr txBox="1">
            <a:spLocks noChangeArrowheads="1"/>
          </p:cNvSpPr>
          <p:nvPr/>
        </p:nvSpPr>
        <p:spPr bwMode="auto">
          <a:xfrm>
            <a:off x="395288" y="404813"/>
            <a:ext cx="7380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Tahoma" pitchFamily="34" charset="0"/>
            </a:endParaRPr>
          </a:p>
        </p:txBody>
      </p:sp>
      <p:sp>
        <p:nvSpPr>
          <p:cNvPr id="125967" name="Text Box 15"/>
          <p:cNvSpPr txBox="1">
            <a:spLocks noChangeArrowheads="1"/>
          </p:cNvSpPr>
          <p:nvPr/>
        </p:nvSpPr>
        <p:spPr bwMode="auto">
          <a:xfrm>
            <a:off x="1619250" y="2276475"/>
            <a:ext cx="7345363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000066"/>
                </a:solidFill>
                <a:latin typeface="Tahoma" pitchFamily="34" charset="0"/>
              </a:rPr>
              <a:t>1964 г. 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- Избран членом-корреспондентом Академии наук СССР. </a:t>
            </a:r>
            <a:r>
              <a:rPr lang="ru-RU" b="1">
                <a:solidFill>
                  <a:srgbClr val="000066"/>
                </a:solidFill>
                <a:latin typeface="Tahoma" pitchFamily="34" charset="0"/>
              </a:rPr>
              <a:t>1968 г. - 1973 г. 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- Член Ученого совета Института кибернетики АН УССР. </a:t>
            </a:r>
          </a:p>
          <a:p>
            <a:r>
              <a:rPr lang="ru-RU" b="1">
                <a:solidFill>
                  <a:srgbClr val="000066"/>
                </a:solidFill>
                <a:latin typeface="Tahoma" pitchFamily="34" charset="0"/>
              </a:rPr>
              <a:t>1955 г. - 1964 г. 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- Руководитель созданного им общемосковского семинара по кибернетике, в работе которого принимали участие математики, биологи, экономисты, инженеры, военные, лингвисты, философы.</a:t>
            </a:r>
          </a:p>
          <a:p>
            <a:r>
              <a:rPr lang="ru-RU" b="1">
                <a:solidFill>
                  <a:srgbClr val="000066"/>
                </a:solidFill>
                <a:latin typeface="Tahoma" pitchFamily="34" charset="0"/>
              </a:rPr>
              <a:t>1961 г. - 1970 г. </a:t>
            </a:r>
            <a:r>
              <a:rPr lang="ru-RU">
                <a:solidFill>
                  <a:srgbClr val="000066"/>
                </a:solidFill>
                <a:latin typeface="Tahoma" pitchFamily="34" charset="0"/>
              </a:rPr>
              <a:t>- Заведующий отделом математической логики и кибернетики Института математики СО АН СССР.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5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0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3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4000"/>
                            </p:stCondLst>
                            <p:childTnLst>
                              <p:par>
                                <p:cTn id="39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0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10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0"/>
                            </p:stCondLst>
                            <p:childTnLst>
                              <p:par>
                                <p:cTn id="46" presetID="1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75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7500"/>
                            </p:stCondLst>
                            <p:childTnLst>
                              <p:par>
                                <p:cTn id="52" presetID="1" presetClass="entr" presetSubtype="0" fill="hold" grpId="0" nodeType="after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8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1000"/>
                                        <p:tgtEl>
                                          <p:spTgt spid="125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0"/>
                            </p:stCondLst>
                            <p:childTnLst>
                              <p:par>
                                <p:cTn id="59" presetID="1" presetClass="exit" presetSubtype="0" fill="hold" grpId="1" nodeType="afterEffect" nodePh="1">
                                  <p:stCondLst>
                                    <p:cond delay="1300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30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/>
      <p:bldP spid="125955" grpId="1" uiExpand="1" build="p"/>
      <p:bldP spid="125957" grpId="0"/>
      <p:bldP spid="125957" grpId="1"/>
      <p:bldP spid="125960" grpId="0"/>
      <p:bldP spid="125960" grpId="1"/>
      <p:bldP spid="125961" grpId="0"/>
      <p:bldP spid="125961" grpId="1"/>
      <p:bldP spid="125962" grpId="0"/>
      <p:bldP spid="125962" grpId="1"/>
      <p:bldP spid="125963" grpId="0"/>
      <p:bldP spid="125963" grpId="1"/>
      <p:bldP spid="125967" grpId="0"/>
      <p:bldP spid="12596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9144000" y="-76200"/>
            <a:ext cx="95250" cy="7620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268413"/>
            <a:ext cx="7812087" cy="525780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kumimoji="0" lang="ru-RU" sz="2000"/>
              <a:t>     </a:t>
            </a:r>
            <a:r>
              <a:rPr lang="ru-RU" sz="2400">
                <a:solidFill>
                  <a:srgbClr val="000066"/>
                </a:solidFill>
              </a:rPr>
              <a:t>Еще в середине 50-х годов, когда кибернетика в СССР считалась "буржуазной лженаукой", ученый активно выступил в защиту этого перспективного научного направления. Под его руководством в стране начались первые исследования в области кибернетики</a:t>
            </a:r>
            <a:endParaRPr lang="ru-RU" sz="240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kumimoji="0" lang="ru-RU" sz="2400">
                <a:solidFill>
                  <a:srgbClr val="000066"/>
                </a:solidFill>
              </a:rPr>
              <a:t>     С 1961 года Алексей Андреевич работал в Институте математики Сибирского отделения АН СССР, где фактически создал отделение кибернетики. В Новосибирске он также основал кафедру теоретической кибернетики Новосибирского университета и лабораторию кибернетики Института гидродинамики СО АН СССР, которыми руководил до конца своей жизни</a:t>
            </a:r>
            <a:endParaRPr kumimoji="0" lang="ru-RU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 flipH="1" flipV="1">
            <a:off x="9144000" y="-38100"/>
            <a:ext cx="120650" cy="7620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196975"/>
            <a:ext cx="7956550" cy="5084763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    </a:t>
            </a:r>
            <a:r>
              <a:rPr lang="ru-RU" sz="2200">
                <a:solidFill>
                  <a:srgbClr val="000066"/>
                </a:solidFill>
              </a:rPr>
              <a:t>К настоящему времени мы располагаем доступными публикациями основных трудов Алексея Андреевича. Они относятся к различным областям знания. В числе их необходимо, в первую очередь, отметить труды по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200">
                <a:solidFill>
                  <a:srgbClr val="000066"/>
                </a:solidFill>
              </a:rPr>
              <a:t>     — теории множеств,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200">
                <a:solidFill>
                  <a:srgbClr val="000066"/>
                </a:solidFill>
              </a:rPr>
              <a:t>     — общим вопросам кибернетики,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200">
                <a:solidFill>
                  <a:srgbClr val="000066"/>
                </a:solidFill>
              </a:rPr>
              <a:t>     — программированию и его теории,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200">
                <a:solidFill>
                  <a:srgbClr val="000066"/>
                </a:solidFill>
              </a:rPr>
              <a:t>     — машинному переводу и математической лингвистике,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200">
                <a:solidFill>
                  <a:srgbClr val="000066"/>
                </a:solidFill>
              </a:rPr>
              <a:t>     — кибернетическим вопросам биологии,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200">
                <a:solidFill>
                  <a:srgbClr val="000066"/>
                </a:solidFill>
              </a:rPr>
              <a:t>    — философским и методологическим проблемам науки.</a:t>
            </a:r>
            <a:r>
              <a:rPr lang="ru-RU" sz="2200"/>
              <a:t> </a:t>
            </a:r>
            <a:r>
              <a:rPr lang="ru-RU" sz="2200">
                <a:solidFill>
                  <a:srgbClr val="000066"/>
                </a:solidFill>
              </a:rPr>
              <a:t/>
            </a:r>
            <a:br>
              <a:rPr lang="ru-RU" sz="2200">
                <a:solidFill>
                  <a:srgbClr val="000066"/>
                </a:solidFill>
              </a:rPr>
            </a:br>
            <a:r>
              <a:rPr lang="ru-RU" sz="2200">
                <a:solidFill>
                  <a:srgbClr val="000066"/>
                </a:solidFill>
              </a:rPr>
              <a:t>Большое внимание А. А. Ляпунов уделял пропаганде и распространению идей кибернетики. Он основал издание серии сборников «Проблемы кибернетики», создал и редактировал серию книг «Кибернетика в монографиях», организовал публикацию переводов лучших работ зарубежных авторов в серии «Кибернетический сборник».</a:t>
            </a:r>
            <a:r>
              <a:rPr lang="ru-RU" sz="2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9324975" y="-58738"/>
            <a:ext cx="107950" cy="115888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2349500"/>
            <a:ext cx="7391400" cy="4149725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/>
              <a:t>      </a:t>
            </a:r>
            <a:r>
              <a:rPr lang="ru-RU" sz="2400">
                <a:solidFill>
                  <a:srgbClr val="000066"/>
                </a:solidFill>
              </a:rPr>
              <a:t>А. А. Ляпунов был ярким педагогом и пропагандистом научных знаний. Он был одним из инициаторов создания в 1962 г. первой в нашей стране физико-математической школы-интерната при Новосибирском университете, первым председателем ее Ученого совета и активным лектором. Он был также одним из организаторов Всесибирских математических олимпиад и летних физматшкол в Академгородке.</a:t>
            </a:r>
            <a:r>
              <a:rPr lang="ru-RU" sz="280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22885" name="Text Box 5"/>
          <p:cNvSpPr txBox="1">
            <a:spLocks noChangeArrowheads="1"/>
          </p:cNvSpPr>
          <p:nvPr/>
        </p:nvSpPr>
        <p:spPr bwMode="auto">
          <a:xfrm>
            <a:off x="1692275" y="1484313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22886" name="Text Box 6"/>
          <p:cNvSpPr txBox="1">
            <a:spLocks noChangeArrowheads="1"/>
          </p:cNvSpPr>
          <p:nvPr/>
        </p:nvSpPr>
        <p:spPr bwMode="auto">
          <a:xfrm>
            <a:off x="1476375" y="2708275"/>
            <a:ext cx="76676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1" lang="ru-RU">
                <a:solidFill>
                  <a:srgbClr val="000066"/>
                </a:solidFill>
                <a:latin typeface="Tahoma" pitchFamily="34" charset="0"/>
              </a:rPr>
              <a:t>Алексей Андреевич Ляпунов оставил после себя много учеников нескольких поколений: от докторов наук и членов-корреспондентов АН СССР до вчерашних и сегодняшних школьников. Для них его жизненный путь является примером рыцарского служения науке и народу нашей страны.</a:t>
            </a:r>
          </a:p>
        </p:txBody>
      </p:sp>
      <p:pic>
        <p:nvPicPr>
          <p:cNvPr id="122887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84888" y="188913"/>
            <a:ext cx="2824162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889" name="Picture 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404813"/>
            <a:ext cx="22479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890" name="Picture 1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40425" y="476250"/>
            <a:ext cx="26003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6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6000"/>
                            </p:stCondLst>
                            <p:childTnLst>
                              <p:par>
                                <p:cTn id="34" presetID="3" presetClass="exit" presetSubtype="1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/>
      <p:bldP spid="122883" grpId="1" build="p"/>
      <p:bldP spid="122886" grpId="0"/>
      <p:bldP spid="12288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58" name="Picture 2"/>
          <p:cNvPicPr>
            <a:picLocks noChangeAspect="1" noChangeArrowheads="1"/>
          </p:cNvPicPr>
          <p:nvPr>
            <p:ph type="title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9388" y="188913"/>
            <a:ext cx="2014537" cy="2232025"/>
          </a:xfrm>
        </p:spPr>
      </p:pic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1268413"/>
            <a:ext cx="7812087" cy="5040312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         Заслуги Алексея Андреевича Ляпунова  </a:t>
            </a:r>
          </a:p>
          <a:p>
            <a:pPr algn="just"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         в    области науки и воспитании научных</a:t>
            </a:r>
          </a:p>
          <a:p>
            <a:pPr algn="just">
              <a:buFont typeface="Wingdings" pitchFamily="2" charset="2"/>
              <a:buNone/>
            </a:pPr>
            <a:r>
              <a:rPr lang="ru-RU" sz="2400">
                <a:solidFill>
                  <a:srgbClr val="000066"/>
                </a:solidFill>
              </a:rPr>
              <a:t>           кадров были отмечены многими правительственными наградами. В </a:t>
            </a:r>
            <a:r>
              <a:rPr lang="ru-RU" sz="2400" b="1">
                <a:solidFill>
                  <a:srgbClr val="000066"/>
                </a:solidFill>
              </a:rPr>
              <a:t>1996</a:t>
            </a:r>
            <a:r>
              <a:rPr lang="ru-RU" sz="2400">
                <a:solidFill>
                  <a:srgbClr val="000066"/>
                </a:solidFill>
              </a:rPr>
              <a:t> году одной из самых авторитетных организаций в области высоких технологий — IEEE Computer Society А. А. Ляпунов посмертно был удостоен медали </a:t>
            </a:r>
            <a:r>
              <a:rPr lang="ru-RU" sz="2400" b="1">
                <a:solidFill>
                  <a:srgbClr val="000066"/>
                </a:solidFill>
              </a:rPr>
              <a:t>"Computer Pioneer"</a:t>
            </a:r>
            <a:r>
              <a:rPr lang="ru-RU" sz="2400">
                <a:solidFill>
                  <a:srgbClr val="000066"/>
                </a:solidFill>
              </a:rPr>
              <a:t>. На обратной стороне медали надпись: «</a:t>
            </a:r>
            <a:r>
              <a:rPr lang="ru-RU" sz="2400" i="1">
                <a:solidFill>
                  <a:srgbClr val="000066"/>
                </a:solidFill>
              </a:rPr>
              <a:t>Компьютерное общество признало Алексея Андреевича Ляпунова основателем советской кибернетики и программирования</a:t>
            </a:r>
            <a:r>
              <a:rPr lang="ru-RU" sz="2400">
                <a:solidFill>
                  <a:srgbClr val="000066"/>
                </a:solidFill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build="p"/>
    </p:bldLst>
  </p:timing>
</p:sld>
</file>

<file path=ppt/theme/theme1.xml><?xml version="1.0" encoding="utf-8"?>
<a:theme xmlns:a="http://schemas.openxmlformats.org/drawingml/2006/main" name="01140834">
  <a:themeElements>
    <a:clrScheme name="01140834 1">
      <a:dk1>
        <a:srgbClr val="080808"/>
      </a:dk1>
      <a:lt1>
        <a:srgbClr val="7AA6B0"/>
      </a:lt1>
      <a:dk2>
        <a:srgbClr val="000000"/>
      </a:dk2>
      <a:lt2>
        <a:srgbClr val="080808"/>
      </a:lt2>
      <a:accent1>
        <a:srgbClr val="917AA4"/>
      </a:accent1>
      <a:accent2>
        <a:srgbClr val="76669A"/>
      </a:accent2>
      <a:accent3>
        <a:srgbClr val="BED0D4"/>
      </a:accent3>
      <a:accent4>
        <a:srgbClr val="060606"/>
      </a:accent4>
      <a:accent5>
        <a:srgbClr val="C7BECF"/>
      </a:accent5>
      <a:accent6>
        <a:srgbClr val="6A5C8B"/>
      </a:accent6>
      <a:hlink>
        <a:srgbClr val="377B89"/>
      </a:hlink>
      <a:folHlink>
        <a:srgbClr val="1A4E54"/>
      </a:folHlink>
    </a:clrScheme>
    <a:fontScheme name="01140834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01140834 1">
        <a:dk1>
          <a:srgbClr val="080808"/>
        </a:dk1>
        <a:lt1>
          <a:srgbClr val="7AA6B0"/>
        </a:lt1>
        <a:dk2>
          <a:srgbClr val="000000"/>
        </a:dk2>
        <a:lt2>
          <a:srgbClr val="080808"/>
        </a:lt2>
        <a:accent1>
          <a:srgbClr val="917AA4"/>
        </a:accent1>
        <a:accent2>
          <a:srgbClr val="76669A"/>
        </a:accent2>
        <a:accent3>
          <a:srgbClr val="BED0D4"/>
        </a:accent3>
        <a:accent4>
          <a:srgbClr val="060606"/>
        </a:accent4>
        <a:accent5>
          <a:srgbClr val="C7BECF"/>
        </a:accent5>
        <a:accent6>
          <a:srgbClr val="6A5C8B"/>
        </a:accent6>
        <a:hlink>
          <a:srgbClr val="377B89"/>
        </a:hlink>
        <a:folHlink>
          <a:srgbClr val="1A4E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01140834</Template>
  <TotalTime>318</TotalTime>
  <Words>554</Words>
  <Application>Microsoft Office PowerPoint</Application>
  <PresentationFormat>Экран (4:3)</PresentationFormat>
  <Paragraphs>50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Times New Roman</vt:lpstr>
      <vt:lpstr>Arial</vt:lpstr>
      <vt:lpstr>Tahoma</vt:lpstr>
      <vt:lpstr>Wingdings</vt:lpstr>
      <vt:lpstr>01140834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Manager/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Наталья</dc:creator>
  <cp:keywords/>
  <dc:description/>
  <cp:lastModifiedBy>revaz</cp:lastModifiedBy>
  <cp:revision>19</cp:revision>
  <dcterms:created xsi:type="dcterms:W3CDTF">2011-10-16T10:42:05Z</dcterms:created>
  <dcterms:modified xsi:type="dcterms:W3CDTF">2013-03-16T16:41:54Z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TC011408341049</vt:lpwstr>
  </property>
</Properties>
</file>