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20"/>
  </p:notesMasterIdLst>
  <p:sldIdLst>
    <p:sldId id="256" r:id="rId2"/>
    <p:sldId id="302" r:id="rId3"/>
    <p:sldId id="300" r:id="rId4"/>
    <p:sldId id="301" r:id="rId5"/>
    <p:sldId id="287" r:id="rId6"/>
    <p:sldId id="313" r:id="rId7"/>
    <p:sldId id="306" r:id="rId8"/>
    <p:sldId id="314" r:id="rId9"/>
    <p:sldId id="293" r:id="rId10"/>
    <p:sldId id="262" r:id="rId11"/>
    <p:sldId id="263" r:id="rId12"/>
    <p:sldId id="265" r:id="rId13"/>
    <p:sldId id="294" r:id="rId14"/>
    <p:sldId id="267" r:id="rId15"/>
    <p:sldId id="309" r:id="rId16"/>
    <p:sldId id="310" r:id="rId17"/>
    <p:sldId id="295" r:id="rId18"/>
    <p:sldId id="30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0917C-35BF-46ED-970B-16D1882B20B5}" type="datetimeFigureOut">
              <a:rPr lang="ru-RU" smtClean="0"/>
              <a:t>27.10.2012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C8E3E-122C-4041-9992-040CC5667B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66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D9DEF-9C15-45F4-8796-88660E3BE930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A2897-F504-4351-BC09-97A9B229C777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Администратор\Рабочий стол\Электронка\7552c1e89b7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88"/>
          <p:cNvGrpSpPr>
            <a:grpSpLocks/>
          </p:cNvGrpSpPr>
          <p:nvPr/>
        </p:nvGrpSpPr>
        <p:grpSpPr bwMode="auto">
          <a:xfrm rot="-5400000">
            <a:off x="4933950" y="2209800"/>
            <a:ext cx="5662613" cy="2386013"/>
            <a:chOff x="3048000" y="4038600"/>
            <a:chExt cx="5662613" cy="2385225"/>
          </a:xfrm>
        </p:grpSpPr>
        <p:sp>
          <p:nvSpPr>
            <p:cNvPr id="7" name="Line 33"/>
            <p:cNvSpPr>
              <a:spLocks noChangeShapeType="1"/>
            </p:cNvSpPr>
            <p:nvPr/>
          </p:nvSpPr>
          <p:spPr bwMode="ltGray">
            <a:xfrm rot="10800000" flipH="1">
              <a:off x="6276975" y="6287345"/>
              <a:ext cx="2433638" cy="476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8" name="Line 34"/>
            <p:cNvSpPr>
              <a:spLocks noChangeShapeType="1"/>
            </p:cNvSpPr>
            <p:nvPr/>
          </p:nvSpPr>
          <p:spPr bwMode="ltGray">
            <a:xfrm rot="10800000">
              <a:off x="8491538" y="4038600"/>
              <a:ext cx="0" cy="2367768"/>
            </a:xfrm>
            <a:prstGeom prst="line">
              <a:avLst/>
            </a:prstGeom>
            <a:ln>
              <a:solidFill>
                <a:srgbClr val="0070C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9" name="Arc 35"/>
            <p:cNvSpPr>
              <a:spLocks/>
            </p:cNvSpPr>
            <p:nvPr/>
          </p:nvSpPr>
          <p:spPr bwMode="ltGray">
            <a:xfrm rot="5400000" flipH="1">
              <a:off x="8370928" y="6161933"/>
              <a:ext cx="247568" cy="250825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10" name="Arc 36"/>
            <p:cNvSpPr>
              <a:spLocks/>
            </p:cNvSpPr>
            <p:nvPr userDrawn="1"/>
          </p:nvSpPr>
          <p:spPr bwMode="ltGray">
            <a:xfrm rot="10800000">
              <a:off x="7602539" y="6049299"/>
              <a:ext cx="423862" cy="331677"/>
            </a:xfrm>
            <a:custGeom>
              <a:avLst/>
              <a:gdLst>
                <a:gd name="G0" fmla="+- 16787 0 0"/>
                <a:gd name="G1" fmla="+- 8563 0 0"/>
                <a:gd name="G2" fmla="+- 21600 0 0"/>
                <a:gd name="T0" fmla="*/ 36617 w 38387"/>
                <a:gd name="T1" fmla="*/ 0 h 30163"/>
                <a:gd name="T2" fmla="*/ 0 w 38387"/>
                <a:gd name="T3" fmla="*/ 22156 h 30163"/>
                <a:gd name="T4" fmla="*/ 16787 w 38387"/>
                <a:gd name="T5" fmla="*/ 8563 h 30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387" h="30163" fill="none" extrusionOk="0">
                  <a:moveTo>
                    <a:pt x="36617" y="-1"/>
                  </a:moveTo>
                  <a:cubicBezTo>
                    <a:pt x="37784" y="2703"/>
                    <a:pt x="38387" y="5617"/>
                    <a:pt x="38387" y="8563"/>
                  </a:cubicBezTo>
                  <a:cubicBezTo>
                    <a:pt x="38387" y="20492"/>
                    <a:pt x="28716" y="30163"/>
                    <a:pt x="16787" y="30163"/>
                  </a:cubicBezTo>
                  <a:cubicBezTo>
                    <a:pt x="10269" y="30163"/>
                    <a:pt x="4101" y="27220"/>
                    <a:pt x="0" y="22155"/>
                  </a:cubicBezTo>
                </a:path>
                <a:path w="38387" h="30163" stroke="0" extrusionOk="0">
                  <a:moveTo>
                    <a:pt x="36617" y="-1"/>
                  </a:moveTo>
                  <a:cubicBezTo>
                    <a:pt x="37784" y="2703"/>
                    <a:pt x="38387" y="5617"/>
                    <a:pt x="38387" y="8563"/>
                  </a:cubicBezTo>
                  <a:cubicBezTo>
                    <a:pt x="38387" y="20492"/>
                    <a:pt x="28716" y="30163"/>
                    <a:pt x="16787" y="30163"/>
                  </a:cubicBezTo>
                  <a:cubicBezTo>
                    <a:pt x="10269" y="30163"/>
                    <a:pt x="4101" y="27220"/>
                    <a:pt x="0" y="22155"/>
                  </a:cubicBezTo>
                  <a:lnTo>
                    <a:pt x="16787" y="8563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11" name="Arc 37"/>
            <p:cNvSpPr>
              <a:spLocks/>
            </p:cNvSpPr>
            <p:nvPr userDrawn="1"/>
          </p:nvSpPr>
          <p:spPr bwMode="ltGray">
            <a:xfrm rot="10800000" flipV="1">
              <a:off x="7318376" y="5873144"/>
              <a:ext cx="457200" cy="511006"/>
            </a:xfrm>
            <a:custGeom>
              <a:avLst/>
              <a:gdLst>
                <a:gd name="G0" fmla="+- 21600 0 0"/>
                <a:gd name="G1" fmla="+- 5361 0 0"/>
                <a:gd name="G2" fmla="+- 21600 0 0"/>
                <a:gd name="T0" fmla="*/ 10995 w 21600"/>
                <a:gd name="T1" fmla="*/ 24179 h 24179"/>
                <a:gd name="T2" fmla="*/ 676 w 21600"/>
                <a:gd name="T3" fmla="*/ 0 h 24179"/>
                <a:gd name="T4" fmla="*/ 21600 w 21600"/>
                <a:gd name="T5" fmla="*/ 5361 h 24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179" fill="none" extrusionOk="0">
                  <a:moveTo>
                    <a:pt x="10995" y="24178"/>
                  </a:moveTo>
                  <a:cubicBezTo>
                    <a:pt x="4202" y="20350"/>
                    <a:pt x="0" y="13158"/>
                    <a:pt x="0" y="5361"/>
                  </a:cubicBezTo>
                  <a:cubicBezTo>
                    <a:pt x="-1" y="3552"/>
                    <a:pt x="227" y="1751"/>
                    <a:pt x="675" y="-1"/>
                  </a:cubicBezTo>
                </a:path>
                <a:path w="21600" h="24179" stroke="0" extrusionOk="0">
                  <a:moveTo>
                    <a:pt x="10995" y="24178"/>
                  </a:moveTo>
                  <a:cubicBezTo>
                    <a:pt x="4202" y="20350"/>
                    <a:pt x="0" y="13158"/>
                    <a:pt x="0" y="5361"/>
                  </a:cubicBezTo>
                  <a:cubicBezTo>
                    <a:pt x="-1" y="3552"/>
                    <a:pt x="227" y="1751"/>
                    <a:pt x="675" y="-1"/>
                  </a:cubicBezTo>
                  <a:lnTo>
                    <a:pt x="21600" y="5361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12" name="Arc 38"/>
            <p:cNvSpPr>
              <a:spLocks/>
            </p:cNvSpPr>
            <p:nvPr userDrawn="1"/>
          </p:nvSpPr>
          <p:spPr bwMode="ltGray">
            <a:xfrm rot="10800000" flipV="1">
              <a:off x="6858000" y="5869970"/>
              <a:ext cx="457200" cy="522116"/>
            </a:xfrm>
            <a:custGeom>
              <a:avLst/>
              <a:gdLst>
                <a:gd name="G0" fmla="+- 0 0 0"/>
                <a:gd name="G1" fmla="+- 4933 0 0"/>
                <a:gd name="G2" fmla="+- 21600 0 0"/>
                <a:gd name="T0" fmla="*/ 21029 w 21600"/>
                <a:gd name="T1" fmla="*/ 0 h 24653"/>
                <a:gd name="T2" fmla="*/ 8813 w 21600"/>
                <a:gd name="T3" fmla="*/ 24653 h 24653"/>
                <a:gd name="T4" fmla="*/ 0 w 21600"/>
                <a:gd name="T5" fmla="*/ 4933 h 24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653" fill="none" extrusionOk="0">
                  <a:moveTo>
                    <a:pt x="21029" y="-1"/>
                  </a:moveTo>
                  <a:cubicBezTo>
                    <a:pt x="21408" y="1616"/>
                    <a:pt x="21600" y="3272"/>
                    <a:pt x="21600" y="4933"/>
                  </a:cubicBezTo>
                  <a:cubicBezTo>
                    <a:pt x="21600" y="13452"/>
                    <a:pt x="16591" y="21176"/>
                    <a:pt x="8813" y="24653"/>
                  </a:cubicBezTo>
                </a:path>
                <a:path w="21600" h="24653" stroke="0" extrusionOk="0">
                  <a:moveTo>
                    <a:pt x="21029" y="-1"/>
                  </a:moveTo>
                  <a:cubicBezTo>
                    <a:pt x="21408" y="1616"/>
                    <a:pt x="21600" y="3272"/>
                    <a:pt x="21600" y="4933"/>
                  </a:cubicBezTo>
                  <a:cubicBezTo>
                    <a:pt x="21600" y="13452"/>
                    <a:pt x="16591" y="21176"/>
                    <a:pt x="8813" y="24653"/>
                  </a:cubicBezTo>
                  <a:lnTo>
                    <a:pt x="0" y="4933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13" name="Line 39"/>
            <p:cNvSpPr>
              <a:spLocks noChangeShapeType="1"/>
            </p:cNvSpPr>
            <p:nvPr userDrawn="1"/>
          </p:nvSpPr>
          <p:spPr bwMode="ltGray">
            <a:xfrm rot="10800000" flipV="1">
              <a:off x="6772276" y="5904884"/>
              <a:ext cx="661988" cy="51894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14" name="Line 40"/>
            <p:cNvSpPr>
              <a:spLocks noChangeShapeType="1"/>
            </p:cNvSpPr>
            <p:nvPr userDrawn="1"/>
          </p:nvSpPr>
          <p:spPr bwMode="ltGray">
            <a:xfrm rot="10800000">
              <a:off x="7818438" y="5833470"/>
              <a:ext cx="476250" cy="51418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15" name="Arc 41"/>
            <p:cNvSpPr>
              <a:spLocks/>
            </p:cNvSpPr>
            <p:nvPr userDrawn="1"/>
          </p:nvSpPr>
          <p:spPr bwMode="ltGray">
            <a:xfrm rot="10800000" flipV="1">
              <a:off x="3810000" y="5257397"/>
              <a:ext cx="1154113" cy="982338"/>
            </a:xfrm>
            <a:custGeom>
              <a:avLst/>
              <a:gdLst>
                <a:gd name="G0" fmla="+- 18917 0 0"/>
                <a:gd name="G1" fmla="+- 0 0 0"/>
                <a:gd name="G2" fmla="+- 21600 0 0"/>
                <a:gd name="T0" fmla="*/ 4536 w 18917"/>
                <a:gd name="T1" fmla="*/ 16117 h 16117"/>
                <a:gd name="T2" fmla="*/ 0 w 18917"/>
                <a:gd name="T3" fmla="*/ 10426 h 16117"/>
                <a:gd name="T4" fmla="*/ 18917 w 18917"/>
                <a:gd name="T5" fmla="*/ 0 h 16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17" h="16117" fill="none" extrusionOk="0">
                  <a:moveTo>
                    <a:pt x="4536" y="16116"/>
                  </a:moveTo>
                  <a:cubicBezTo>
                    <a:pt x="2713" y="14490"/>
                    <a:pt x="1179" y="12565"/>
                    <a:pt x="-1" y="10426"/>
                  </a:cubicBezTo>
                </a:path>
                <a:path w="18917" h="16117" stroke="0" extrusionOk="0">
                  <a:moveTo>
                    <a:pt x="4536" y="16116"/>
                  </a:moveTo>
                  <a:cubicBezTo>
                    <a:pt x="2713" y="14490"/>
                    <a:pt x="1179" y="12565"/>
                    <a:pt x="-1" y="10426"/>
                  </a:cubicBezTo>
                  <a:lnTo>
                    <a:pt x="18917" y="0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16" name="Arc 42"/>
            <p:cNvSpPr>
              <a:spLocks/>
            </p:cNvSpPr>
            <p:nvPr userDrawn="1"/>
          </p:nvSpPr>
          <p:spPr bwMode="ltGray">
            <a:xfrm rot="10800000">
              <a:off x="3567113" y="5996928"/>
              <a:ext cx="674687" cy="341200"/>
            </a:xfrm>
            <a:custGeom>
              <a:avLst/>
              <a:gdLst>
                <a:gd name="G0" fmla="+- 21430 0 0"/>
                <a:gd name="G1" fmla="+- 0 0 0"/>
                <a:gd name="G2" fmla="+- 21600 0 0"/>
                <a:gd name="T0" fmla="*/ 42771 w 42771"/>
                <a:gd name="T1" fmla="*/ 3334 h 21600"/>
                <a:gd name="T2" fmla="*/ 0 w 42771"/>
                <a:gd name="T3" fmla="*/ 2703 h 21600"/>
                <a:gd name="T4" fmla="*/ 21430 w 4277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71" h="21600" fill="none" extrusionOk="0">
                  <a:moveTo>
                    <a:pt x="42771" y="3334"/>
                  </a:moveTo>
                  <a:cubicBezTo>
                    <a:pt x="41128" y="13848"/>
                    <a:pt x="32072" y="21599"/>
                    <a:pt x="21430" y="21600"/>
                  </a:cubicBezTo>
                  <a:cubicBezTo>
                    <a:pt x="10545" y="21600"/>
                    <a:pt x="1361" y="13501"/>
                    <a:pt x="-1" y="2703"/>
                  </a:cubicBezTo>
                </a:path>
                <a:path w="42771" h="21600" stroke="0" extrusionOk="0">
                  <a:moveTo>
                    <a:pt x="42771" y="3334"/>
                  </a:moveTo>
                  <a:cubicBezTo>
                    <a:pt x="41128" y="13848"/>
                    <a:pt x="32072" y="21599"/>
                    <a:pt x="21430" y="21600"/>
                  </a:cubicBezTo>
                  <a:cubicBezTo>
                    <a:pt x="10545" y="21600"/>
                    <a:pt x="1361" y="13501"/>
                    <a:pt x="-1" y="2703"/>
                  </a:cubicBezTo>
                  <a:lnTo>
                    <a:pt x="21430" y="0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17" name="Arc 43"/>
            <p:cNvSpPr>
              <a:spLocks/>
            </p:cNvSpPr>
            <p:nvPr userDrawn="1"/>
          </p:nvSpPr>
          <p:spPr bwMode="ltGray">
            <a:xfrm rot="10800000" flipH="1" flipV="1">
              <a:off x="3179763" y="5927101"/>
              <a:ext cx="457200" cy="228525"/>
            </a:xfrm>
            <a:custGeom>
              <a:avLst/>
              <a:gdLst>
                <a:gd name="G0" fmla="+- 21571 0 0"/>
                <a:gd name="G1" fmla="+- 0 0 0"/>
                <a:gd name="G2" fmla="+- 21600 0 0"/>
                <a:gd name="T0" fmla="*/ 43129 w 43129"/>
                <a:gd name="T1" fmla="*/ 1348 h 21600"/>
                <a:gd name="T2" fmla="*/ 0 w 43129"/>
                <a:gd name="T3" fmla="*/ 1115 h 21600"/>
                <a:gd name="T4" fmla="*/ 21571 w 431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29" h="21600" fill="none" extrusionOk="0">
                  <a:moveTo>
                    <a:pt x="43128" y="1347"/>
                  </a:moveTo>
                  <a:cubicBezTo>
                    <a:pt x="42417" y="12731"/>
                    <a:pt x="32976" y="21599"/>
                    <a:pt x="21571" y="21600"/>
                  </a:cubicBezTo>
                  <a:cubicBezTo>
                    <a:pt x="10074" y="21600"/>
                    <a:pt x="593" y="12595"/>
                    <a:pt x="-1" y="1115"/>
                  </a:cubicBezTo>
                </a:path>
                <a:path w="43129" h="21600" stroke="0" extrusionOk="0">
                  <a:moveTo>
                    <a:pt x="43128" y="1347"/>
                  </a:moveTo>
                  <a:cubicBezTo>
                    <a:pt x="42417" y="12731"/>
                    <a:pt x="32976" y="21599"/>
                    <a:pt x="21571" y="21600"/>
                  </a:cubicBezTo>
                  <a:cubicBezTo>
                    <a:pt x="10074" y="21600"/>
                    <a:pt x="593" y="12595"/>
                    <a:pt x="-1" y="1115"/>
                  </a:cubicBezTo>
                  <a:lnTo>
                    <a:pt x="21571" y="0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18" name="Arc 44"/>
            <p:cNvSpPr>
              <a:spLocks/>
            </p:cNvSpPr>
            <p:nvPr userDrawn="1"/>
          </p:nvSpPr>
          <p:spPr bwMode="ltGray">
            <a:xfrm rot="10800000" flipH="1" flipV="1">
              <a:off x="4448176" y="5936623"/>
              <a:ext cx="319088" cy="206307"/>
            </a:xfrm>
            <a:custGeom>
              <a:avLst/>
              <a:gdLst>
                <a:gd name="G0" fmla="+- 21600 0 0"/>
                <a:gd name="G1" fmla="+- 6405 0 0"/>
                <a:gd name="G2" fmla="+- 21600 0 0"/>
                <a:gd name="T0" fmla="*/ 42229 w 43200"/>
                <a:gd name="T1" fmla="*/ 0 h 28005"/>
                <a:gd name="T2" fmla="*/ 764 w 43200"/>
                <a:gd name="T3" fmla="*/ 710 h 28005"/>
                <a:gd name="T4" fmla="*/ 21600 w 43200"/>
                <a:gd name="T5" fmla="*/ 6405 h 28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8005" fill="none" extrusionOk="0">
                  <a:moveTo>
                    <a:pt x="42228" y="0"/>
                  </a:moveTo>
                  <a:cubicBezTo>
                    <a:pt x="42872" y="2074"/>
                    <a:pt x="43200" y="4233"/>
                    <a:pt x="43200" y="6405"/>
                  </a:cubicBezTo>
                  <a:cubicBezTo>
                    <a:pt x="43200" y="18334"/>
                    <a:pt x="33529" y="28005"/>
                    <a:pt x="21600" y="28005"/>
                  </a:cubicBezTo>
                  <a:cubicBezTo>
                    <a:pt x="9670" y="28005"/>
                    <a:pt x="0" y="18334"/>
                    <a:pt x="0" y="6405"/>
                  </a:cubicBezTo>
                  <a:cubicBezTo>
                    <a:pt x="-1" y="4481"/>
                    <a:pt x="257" y="2565"/>
                    <a:pt x="764" y="710"/>
                  </a:cubicBezTo>
                </a:path>
                <a:path w="43200" h="28005" stroke="0" extrusionOk="0">
                  <a:moveTo>
                    <a:pt x="42228" y="0"/>
                  </a:moveTo>
                  <a:cubicBezTo>
                    <a:pt x="42872" y="2074"/>
                    <a:pt x="43200" y="4233"/>
                    <a:pt x="43200" y="6405"/>
                  </a:cubicBezTo>
                  <a:cubicBezTo>
                    <a:pt x="43200" y="18334"/>
                    <a:pt x="33529" y="28005"/>
                    <a:pt x="21600" y="28005"/>
                  </a:cubicBezTo>
                  <a:cubicBezTo>
                    <a:pt x="9670" y="28005"/>
                    <a:pt x="0" y="18334"/>
                    <a:pt x="0" y="6405"/>
                  </a:cubicBezTo>
                  <a:cubicBezTo>
                    <a:pt x="-1" y="4481"/>
                    <a:pt x="257" y="2565"/>
                    <a:pt x="764" y="710"/>
                  </a:cubicBezTo>
                  <a:lnTo>
                    <a:pt x="21600" y="6405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19" name="Line 45"/>
            <p:cNvSpPr>
              <a:spLocks noChangeShapeType="1"/>
            </p:cNvSpPr>
            <p:nvPr userDrawn="1"/>
          </p:nvSpPr>
          <p:spPr bwMode="ltGray">
            <a:xfrm rot="10800000">
              <a:off x="4357688" y="5935036"/>
              <a:ext cx="347662" cy="342787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20" name="Line 46"/>
            <p:cNvSpPr>
              <a:spLocks noChangeShapeType="1"/>
            </p:cNvSpPr>
            <p:nvPr userDrawn="1"/>
          </p:nvSpPr>
          <p:spPr bwMode="ltGray">
            <a:xfrm rot="10800000">
              <a:off x="3413126" y="5939797"/>
              <a:ext cx="476250" cy="352309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21" name="Line 47"/>
            <p:cNvSpPr>
              <a:spLocks noChangeShapeType="1"/>
            </p:cNvSpPr>
            <p:nvPr userDrawn="1"/>
          </p:nvSpPr>
          <p:spPr bwMode="ltGray">
            <a:xfrm rot="10800000" flipH="1">
              <a:off x="3898901" y="5939797"/>
              <a:ext cx="476250" cy="352309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22" name="Line 48"/>
            <p:cNvSpPr>
              <a:spLocks noChangeShapeType="1"/>
            </p:cNvSpPr>
            <p:nvPr userDrawn="1"/>
          </p:nvSpPr>
          <p:spPr bwMode="ltGray">
            <a:xfrm rot="10800000">
              <a:off x="3894139" y="5935037"/>
              <a:ext cx="0" cy="357069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23" name="Line 49"/>
            <p:cNvSpPr>
              <a:spLocks noChangeShapeType="1"/>
            </p:cNvSpPr>
            <p:nvPr userDrawn="1"/>
          </p:nvSpPr>
          <p:spPr bwMode="ltGray">
            <a:xfrm rot="10800000">
              <a:off x="3417889" y="5820775"/>
              <a:ext cx="0" cy="47133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24" name="Line 50"/>
            <p:cNvSpPr>
              <a:spLocks noChangeShapeType="1"/>
            </p:cNvSpPr>
            <p:nvPr userDrawn="1"/>
          </p:nvSpPr>
          <p:spPr bwMode="ltGray">
            <a:xfrm rot="10800000">
              <a:off x="3022600" y="5935036"/>
              <a:ext cx="5619750" cy="0"/>
            </a:xfrm>
            <a:prstGeom prst="line">
              <a:avLst/>
            </a:prstGeom>
            <a:ln>
              <a:solidFill>
                <a:srgbClr val="0070C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</p:grpSp>
      <p:grpSp>
        <p:nvGrpSpPr>
          <p:cNvPr id="25" name="Группа 68"/>
          <p:cNvGrpSpPr>
            <a:grpSpLocks/>
          </p:cNvGrpSpPr>
          <p:nvPr/>
        </p:nvGrpSpPr>
        <p:grpSpPr bwMode="auto">
          <a:xfrm rot="5400000">
            <a:off x="-1427956" y="2428082"/>
            <a:ext cx="5664200" cy="2379662"/>
            <a:chOff x="3048000" y="4037014"/>
            <a:chExt cx="5664200" cy="237888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6" name="Line 33"/>
            <p:cNvSpPr>
              <a:spLocks noChangeShapeType="1"/>
            </p:cNvSpPr>
            <p:nvPr/>
          </p:nvSpPr>
          <p:spPr bwMode="ltGray">
            <a:xfrm rot="10800000" flipH="1">
              <a:off x="6278562" y="6287351"/>
              <a:ext cx="2433638" cy="476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27" name="Line 34"/>
            <p:cNvSpPr>
              <a:spLocks noChangeShapeType="1"/>
            </p:cNvSpPr>
            <p:nvPr/>
          </p:nvSpPr>
          <p:spPr bwMode="ltGray">
            <a:xfrm rot="10800000">
              <a:off x="8516937" y="4032253"/>
              <a:ext cx="0" cy="2367774"/>
            </a:xfrm>
            <a:prstGeom prst="line">
              <a:avLst/>
            </a:prstGeom>
            <a:ln>
              <a:solidFill>
                <a:srgbClr val="0070C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28" name="Arc 35"/>
            <p:cNvSpPr>
              <a:spLocks/>
            </p:cNvSpPr>
            <p:nvPr/>
          </p:nvSpPr>
          <p:spPr bwMode="ltGray">
            <a:xfrm rot="5400000" flipH="1">
              <a:off x="8396328" y="6155591"/>
              <a:ext cx="247569" cy="250825"/>
            </a:xfrm>
            <a:custGeom>
              <a:avLst/>
              <a:gdLst>
                <a:gd name="G0" fmla="+- 21595 0 0"/>
                <a:gd name="G1" fmla="+- 21600 0 0"/>
                <a:gd name="G2" fmla="+- 21600 0 0"/>
                <a:gd name="T0" fmla="*/ 21114 w 43195"/>
                <a:gd name="T1" fmla="*/ 5 h 43200"/>
                <a:gd name="T2" fmla="*/ 0 w 43195"/>
                <a:gd name="T3" fmla="*/ 22056 h 43200"/>
                <a:gd name="T4" fmla="*/ 21595 w 4319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5" h="43200" fill="none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</a:path>
                <a:path w="43195" h="43200" stroke="0" extrusionOk="0">
                  <a:moveTo>
                    <a:pt x="21114" y="5"/>
                  </a:moveTo>
                  <a:cubicBezTo>
                    <a:pt x="21274" y="1"/>
                    <a:pt x="21434" y="-1"/>
                    <a:pt x="21595" y="0"/>
                  </a:cubicBezTo>
                  <a:cubicBezTo>
                    <a:pt x="33524" y="0"/>
                    <a:pt x="43195" y="9670"/>
                    <a:pt x="43195" y="21600"/>
                  </a:cubicBezTo>
                  <a:cubicBezTo>
                    <a:pt x="43195" y="33529"/>
                    <a:pt x="33524" y="43200"/>
                    <a:pt x="21595" y="43200"/>
                  </a:cubicBezTo>
                  <a:cubicBezTo>
                    <a:pt x="9843" y="43200"/>
                    <a:pt x="247" y="33805"/>
                    <a:pt x="-1" y="22056"/>
                  </a:cubicBezTo>
                  <a:lnTo>
                    <a:pt x="21595" y="21600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29" name="Arc 36"/>
            <p:cNvSpPr>
              <a:spLocks/>
            </p:cNvSpPr>
            <p:nvPr/>
          </p:nvSpPr>
          <p:spPr bwMode="ltGray">
            <a:xfrm rot="10800000">
              <a:off x="7604125" y="6049304"/>
              <a:ext cx="423862" cy="331678"/>
            </a:xfrm>
            <a:custGeom>
              <a:avLst/>
              <a:gdLst>
                <a:gd name="G0" fmla="+- 16787 0 0"/>
                <a:gd name="G1" fmla="+- 8563 0 0"/>
                <a:gd name="G2" fmla="+- 21600 0 0"/>
                <a:gd name="T0" fmla="*/ 36617 w 38387"/>
                <a:gd name="T1" fmla="*/ 0 h 30163"/>
                <a:gd name="T2" fmla="*/ 0 w 38387"/>
                <a:gd name="T3" fmla="*/ 22156 h 30163"/>
                <a:gd name="T4" fmla="*/ 16787 w 38387"/>
                <a:gd name="T5" fmla="*/ 8563 h 30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387" h="30163" fill="none" extrusionOk="0">
                  <a:moveTo>
                    <a:pt x="36617" y="-1"/>
                  </a:moveTo>
                  <a:cubicBezTo>
                    <a:pt x="37784" y="2703"/>
                    <a:pt x="38387" y="5617"/>
                    <a:pt x="38387" y="8563"/>
                  </a:cubicBezTo>
                  <a:cubicBezTo>
                    <a:pt x="38387" y="20492"/>
                    <a:pt x="28716" y="30163"/>
                    <a:pt x="16787" y="30163"/>
                  </a:cubicBezTo>
                  <a:cubicBezTo>
                    <a:pt x="10269" y="30163"/>
                    <a:pt x="4101" y="27220"/>
                    <a:pt x="0" y="22155"/>
                  </a:cubicBezTo>
                </a:path>
                <a:path w="38387" h="30163" stroke="0" extrusionOk="0">
                  <a:moveTo>
                    <a:pt x="36617" y="-1"/>
                  </a:moveTo>
                  <a:cubicBezTo>
                    <a:pt x="37784" y="2703"/>
                    <a:pt x="38387" y="5617"/>
                    <a:pt x="38387" y="8563"/>
                  </a:cubicBezTo>
                  <a:cubicBezTo>
                    <a:pt x="38387" y="20492"/>
                    <a:pt x="28716" y="30163"/>
                    <a:pt x="16787" y="30163"/>
                  </a:cubicBezTo>
                  <a:cubicBezTo>
                    <a:pt x="10269" y="30163"/>
                    <a:pt x="4101" y="27220"/>
                    <a:pt x="0" y="22155"/>
                  </a:cubicBezTo>
                  <a:lnTo>
                    <a:pt x="16787" y="8563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30" name="Arc 37"/>
            <p:cNvSpPr>
              <a:spLocks/>
            </p:cNvSpPr>
            <p:nvPr/>
          </p:nvSpPr>
          <p:spPr bwMode="ltGray">
            <a:xfrm rot="10800000" flipV="1">
              <a:off x="7343775" y="5866801"/>
              <a:ext cx="457200" cy="511007"/>
            </a:xfrm>
            <a:custGeom>
              <a:avLst/>
              <a:gdLst>
                <a:gd name="G0" fmla="+- 21600 0 0"/>
                <a:gd name="G1" fmla="+- 5361 0 0"/>
                <a:gd name="G2" fmla="+- 21600 0 0"/>
                <a:gd name="T0" fmla="*/ 10995 w 21600"/>
                <a:gd name="T1" fmla="*/ 24179 h 24179"/>
                <a:gd name="T2" fmla="*/ 676 w 21600"/>
                <a:gd name="T3" fmla="*/ 0 h 24179"/>
                <a:gd name="T4" fmla="*/ 21600 w 21600"/>
                <a:gd name="T5" fmla="*/ 5361 h 24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179" fill="none" extrusionOk="0">
                  <a:moveTo>
                    <a:pt x="10995" y="24178"/>
                  </a:moveTo>
                  <a:cubicBezTo>
                    <a:pt x="4202" y="20350"/>
                    <a:pt x="0" y="13158"/>
                    <a:pt x="0" y="5361"/>
                  </a:cubicBezTo>
                  <a:cubicBezTo>
                    <a:pt x="-1" y="3552"/>
                    <a:pt x="227" y="1751"/>
                    <a:pt x="675" y="-1"/>
                  </a:cubicBezTo>
                </a:path>
                <a:path w="21600" h="24179" stroke="0" extrusionOk="0">
                  <a:moveTo>
                    <a:pt x="10995" y="24178"/>
                  </a:moveTo>
                  <a:cubicBezTo>
                    <a:pt x="4202" y="20350"/>
                    <a:pt x="0" y="13158"/>
                    <a:pt x="0" y="5361"/>
                  </a:cubicBezTo>
                  <a:cubicBezTo>
                    <a:pt x="-1" y="3552"/>
                    <a:pt x="227" y="1751"/>
                    <a:pt x="675" y="-1"/>
                  </a:cubicBezTo>
                  <a:lnTo>
                    <a:pt x="21600" y="5361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31" name="Arc 38"/>
            <p:cNvSpPr>
              <a:spLocks/>
            </p:cNvSpPr>
            <p:nvPr/>
          </p:nvSpPr>
          <p:spPr bwMode="ltGray">
            <a:xfrm rot="10800000" flipV="1">
              <a:off x="6883400" y="5869975"/>
              <a:ext cx="457200" cy="522117"/>
            </a:xfrm>
            <a:custGeom>
              <a:avLst/>
              <a:gdLst>
                <a:gd name="G0" fmla="+- 0 0 0"/>
                <a:gd name="G1" fmla="+- 4933 0 0"/>
                <a:gd name="G2" fmla="+- 21600 0 0"/>
                <a:gd name="T0" fmla="*/ 21029 w 21600"/>
                <a:gd name="T1" fmla="*/ 0 h 24653"/>
                <a:gd name="T2" fmla="*/ 8813 w 21600"/>
                <a:gd name="T3" fmla="*/ 24653 h 24653"/>
                <a:gd name="T4" fmla="*/ 0 w 21600"/>
                <a:gd name="T5" fmla="*/ 4933 h 24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653" fill="none" extrusionOk="0">
                  <a:moveTo>
                    <a:pt x="21029" y="-1"/>
                  </a:moveTo>
                  <a:cubicBezTo>
                    <a:pt x="21408" y="1616"/>
                    <a:pt x="21600" y="3272"/>
                    <a:pt x="21600" y="4933"/>
                  </a:cubicBezTo>
                  <a:cubicBezTo>
                    <a:pt x="21600" y="13452"/>
                    <a:pt x="16591" y="21176"/>
                    <a:pt x="8813" y="24653"/>
                  </a:cubicBezTo>
                </a:path>
                <a:path w="21600" h="24653" stroke="0" extrusionOk="0">
                  <a:moveTo>
                    <a:pt x="21029" y="-1"/>
                  </a:moveTo>
                  <a:cubicBezTo>
                    <a:pt x="21408" y="1616"/>
                    <a:pt x="21600" y="3272"/>
                    <a:pt x="21600" y="4933"/>
                  </a:cubicBezTo>
                  <a:cubicBezTo>
                    <a:pt x="21600" y="13452"/>
                    <a:pt x="16591" y="21176"/>
                    <a:pt x="8813" y="24653"/>
                  </a:cubicBezTo>
                  <a:lnTo>
                    <a:pt x="0" y="4933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32" name="Line 39"/>
            <p:cNvSpPr>
              <a:spLocks noChangeShapeType="1"/>
            </p:cNvSpPr>
            <p:nvPr/>
          </p:nvSpPr>
          <p:spPr bwMode="ltGray">
            <a:xfrm rot="10800000" flipV="1">
              <a:off x="6843712" y="5896954"/>
              <a:ext cx="661988" cy="518942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33" name="Line 40"/>
            <p:cNvSpPr>
              <a:spLocks noChangeShapeType="1"/>
            </p:cNvSpPr>
            <p:nvPr/>
          </p:nvSpPr>
          <p:spPr bwMode="ltGray">
            <a:xfrm rot="10800000">
              <a:off x="7815262" y="5825540"/>
              <a:ext cx="476250" cy="514181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34" name="Arc 41"/>
            <p:cNvSpPr>
              <a:spLocks/>
            </p:cNvSpPr>
            <p:nvPr/>
          </p:nvSpPr>
          <p:spPr bwMode="ltGray">
            <a:xfrm rot="10800000" flipV="1">
              <a:off x="3810000" y="5257400"/>
              <a:ext cx="1154112" cy="982341"/>
            </a:xfrm>
            <a:custGeom>
              <a:avLst/>
              <a:gdLst>
                <a:gd name="G0" fmla="+- 18917 0 0"/>
                <a:gd name="G1" fmla="+- 0 0 0"/>
                <a:gd name="G2" fmla="+- 21600 0 0"/>
                <a:gd name="T0" fmla="*/ 4536 w 18917"/>
                <a:gd name="T1" fmla="*/ 16117 h 16117"/>
                <a:gd name="T2" fmla="*/ 0 w 18917"/>
                <a:gd name="T3" fmla="*/ 10426 h 16117"/>
                <a:gd name="T4" fmla="*/ 18917 w 18917"/>
                <a:gd name="T5" fmla="*/ 0 h 16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917" h="16117" fill="none" extrusionOk="0">
                  <a:moveTo>
                    <a:pt x="4536" y="16116"/>
                  </a:moveTo>
                  <a:cubicBezTo>
                    <a:pt x="2713" y="14490"/>
                    <a:pt x="1179" y="12565"/>
                    <a:pt x="-1" y="10426"/>
                  </a:cubicBezTo>
                </a:path>
                <a:path w="18917" h="16117" stroke="0" extrusionOk="0">
                  <a:moveTo>
                    <a:pt x="4536" y="16116"/>
                  </a:moveTo>
                  <a:cubicBezTo>
                    <a:pt x="2713" y="14490"/>
                    <a:pt x="1179" y="12565"/>
                    <a:pt x="-1" y="10426"/>
                  </a:cubicBezTo>
                  <a:lnTo>
                    <a:pt x="18917" y="0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35" name="Arc 42"/>
            <p:cNvSpPr>
              <a:spLocks/>
            </p:cNvSpPr>
            <p:nvPr/>
          </p:nvSpPr>
          <p:spPr bwMode="ltGray">
            <a:xfrm rot="10800000">
              <a:off x="3568700" y="5996933"/>
              <a:ext cx="674687" cy="341201"/>
            </a:xfrm>
            <a:custGeom>
              <a:avLst/>
              <a:gdLst>
                <a:gd name="G0" fmla="+- 21430 0 0"/>
                <a:gd name="G1" fmla="+- 0 0 0"/>
                <a:gd name="G2" fmla="+- 21600 0 0"/>
                <a:gd name="T0" fmla="*/ 42771 w 42771"/>
                <a:gd name="T1" fmla="*/ 3334 h 21600"/>
                <a:gd name="T2" fmla="*/ 0 w 42771"/>
                <a:gd name="T3" fmla="*/ 2703 h 21600"/>
                <a:gd name="T4" fmla="*/ 21430 w 4277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771" h="21600" fill="none" extrusionOk="0">
                  <a:moveTo>
                    <a:pt x="42771" y="3334"/>
                  </a:moveTo>
                  <a:cubicBezTo>
                    <a:pt x="41128" y="13848"/>
                    <a:pt x="32072" y="21599"/>
                    <a:pt x="21430" y="21600"/>
                  </a:cubicBezTo>
                  <a:cubicBezTo>
                    <a:pt x="10545" y="21600"/>
                    <a:pt x="1361" y="13501"/>
                    <a:pt x="-1" y="2703"/>
                  </a:cubicBezTo>
                </a:path>
                <a:path w="42771" h="21600" stroke="0" extrusionOk="0">
                  <a:moveTo>
                    <a:pt x="42771" y="3334"/>
                  </a:moveTo>
                  <a:cubicBezTo>
                    <a:pt x="41128" y="13848"/>
                    <a:pt x="32072" y="21599"/>
                    <a:pt x="21430" y="21600"/>
                  </a:cubicBezTo>
                  <a:cubicBezTo>
                    <a:pt x="10545" y="21600"/>
                    <a:pt x="1361" y="13501"/>
                    <a:pt x="-1" y="2703"/>
                  </a:cubicBezTo>
                  <a:lnTo>
                    <a:pt x="21430" y="0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36" name="Arc 43"/>
            <p:cNvSpPr>
              <a:spLocks/>
            </p:cNvSpPr>
            <p:nvPr/>
          </p:nvSpPr>
          <p:spPr bwMode="ltGray">
            <a:xfrm rot="10800000" flipH="1" flipV="1">
              <a:off x="3209925" y="5930280"/>
              <a:ext cx="457200" cy="228525"/>
            </a:xfrm>
            <a:custGeom>
              <a:avLst/>
              <a:gdLst>
                <a:gd name="G0" fmla="+- 21571 0 0"/>
                <a:gd name="G1" fmla="+- 0 0 0"/>
                <a:gd name="G2" fmla="+- 21600 0 0"/>
                <a:gd name="T0" fmla="*/ 43129 w 43129"/>
                <a:gd name="T1" fmla="*/ 1348 h 21600"/>
                <a:gd name="T2" fmla="*/ 0 w 43129"/>
                <a:gd name="T3" fmla="*/ 1115 h 21600"/>
                <a:gd name="T4" fmla="*/ 21571 w 43129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29" h="21600" fill="none" extrusionOk="0">
                  <a:moveTo>
                    <a:pt x="43128" y="1347"/>
                  </a:moveTo>
                  <a:cubicBezTo>
                    <a:pt x="42417" y="12731"/>
                    <a:pt x="32976" y="21599"/>
                    <a:pt x="21571" y="21600"/>
                  </a:cubicBezTo>
                  <a:cubicBezTo>
                    <a:pt x="10074" y="21600"/>
                    <a:pt x="593" y="12595"/>
                    <a:pt x="-1" y="1115"/>
                  </a:cubicBezTo>
                </a:path>
                <a:path w="43129" h="21600" stroke="0" extrusionOk="0">
                  <a:moveTo>
                    <a:pt x="43128" y="1347"/>
                  </a:moveTo>
                  <a:cubicBezTo>
                    <a:pt x="42417" y="12731"/>
                    <a:pt x="32976" y="21599"/>
                    <a:pt x="21571" y="21600"/>
                  </a:cubicBezTo>
                  <a:cubicBezTo>
                    <a:pt x="10074" y="21600"/>
                    <a:pt x="593" y="12595"/>
                    <a:pt x="-1" y="1115"/>
                  </a:cubicBezTo>
                  <a:lnTo>
                    <a:pt x="21571" y="0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37" name="Arc 44"/>
            <p:cNvSpPr>
              <a:spLocks/>
            </p:cNvSpPr>
            <p:nvPr/>
          </p:nvSpPr>
          <p:spPr bwMode="ltGray">
            <a:xfrm rot="10800000" flipH="1" flipV="1">
              <a:off x="4449762" y="5930280"/>
              <a:ext cx="319088" cy="206307"/>
            </a:xfrm>
            <a:custGeom>
              <a:avLst/>
              <a:gdLst>
                <a:gd name="G0" fmla="+- 21600 0 0"/>
                <a:gd name="G1" fmla="+- 6405 0 0"/>
                <a:gd name="G2" fmla="+- 21600 0 0"/>
                <a:gd name="T0" fmla="*/ 42229 w 43200"/>
                <a:gd name="T1" fmla="*/ 0 h 28005"/>
                <a:gd name="T2" fmla="*/ 764 w 43200"/>
                <a:gd name="T3" fmla="*/ 710 h 28005"/>
                <a:gd name="T4" fmla="*/ 21600 w 43200"/>
                <a:gd name="T5" fmla="*/ 6405 h 280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8005" fill="none" extrusionOk="0">
                  <a:moveTo>
                    <a:pt x="42228" y="0"/>
                  </a:moveTo>
                  <a:cubicBezTo>
                    <a:pt x="42872" y="2074"/>
                    <a:pt x="43200" y="4233"/>
                    <a:pt x="43200" y="6405"/>
                  </a:cubicBezTo>
                  <a:cubicBezTo>
                    <a:pt x="43200" y="18334"/>
                    <a:pt x="33529" y="28005"/>
                    <a:pt x="21600" y="28005"/>
                  </a:cubicBezTo>
                  <a:cubicBezTo>
                    <a:pt x="9670" y="28005"/>
                    <a:pt x="0" y="18334"/>
                    <a:pt x="0" y="6405"/>
                  </a:cubicBezTo>
                  <a:cubicBezTo>
                    <a:pt x="-1" y="4481"/>
                    <a:pt x="257" y="2565"/>
                    <a:pt x="764" y="710"/>
                  </a:cubicBezTo>
                </a:path>
                <a:path w="43200" h="28005" stroke="0" extrusionOk="0">
                  <a:moveTo>
                    <a:pt x="42228" y="0"/>
                  </a:moveTo>
                  <a:cubicBezTo>
                    <a:pt x="42872" y="2074"/>
                    <a:pt x="43200" y="4233"/>
                    <a:pt x="43200" y="6405"/>
                  </a:cubicBezTo>
                  <a:cubicBezTo>
                    <a:pt x="43200" y="18334"/>
                    <a:pt x="33529" y="28005"/>
                    <a:pt x="21600" y="28005"/>
                  </a:cubicBezTo>
                  <a:cubicBezTo>
                    <a:pt x="9670" y="28005"/>
                    <a:pt x="0" y="18334"/>
                    <a:pt x="0" y="6405"/>
                  </a:cubicBezTo>
                  <a:cubicBezTo>
                    <a:pt x="-1" y="4481"/>
                    <a:pt x="257" y="2565"/>
                    <a:pt x="764" y="710"/>
                  </a:cubicBezTo>
                  <a:lnTo>
                    <a:pt x="21600" y="6405"/>
                  </a:lnTo>
                  <a:close/>
                </a:path>
              </a:pathLst>
            </a:custGeom>
            <a:noFill/>
            <a:ln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38" name="Line 45"/>
            <p:cNvSpPr>
              <a:spLocks noChangeShapeType="1"/>
            </p:cNvSpPr>
            <p:nvPr/>
          </p:nvSpPr>
          <p:spPr bwMode="ltGray">
            <a:xfrm rot="10800000">
              <a:off x="4359275" y="5928694"/>
              <a:ext cx="347662" cy="342788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39" name="Line 46"/>
            <p:cNvSpPr>
              <a:spLocks noChangeShapeType="1"/>
            </p:cNvSpPr>
            <p:nvPr/>
          </p:nvSpPr>
          <p:spPr bwMode="ltGray">
            <a:xfrm rot="10800000">
              <a:off x="3443286" y="5942976"/>
              <a:ext cx="476250" cy="352309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40" name="Line 47"/>
            <p:cNvSpPr>
              <a:spLocks noChangeShapeType="1"/>
            </p:cNvSpPr>
            <p:nvPr/>
          </p:nvSpPr>
          <p:spPr bwMode="ltGray">
            <a:xfrm rot="10800000" flipH="1">
              <a:off x="3929061" y="5938215"/>
              <a:ext cx="476250" cy="352309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41" name="Line 48"/>
            <p:cNvSpPr>
              <a:spLocks noChangeShapeType="1"/>
            </p:cNvSpPr>
            <p:nvPr/>
          </p:nvSpPr>
          <p:spPr bwMode="ltGray">
            <a:xfrm rot="10800000">
              <a:off x="3919536" y="5935041"/>
              <a:ext cx="0" cy="357070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42" name="Line 49"/>
            <p:cNvSpPr>
              <a:spLocks noChangeShapeType="1"/>
            </p:cNvSpPr>
            <p:nvPr/>
          </p:nvSpPr>
          <p:spPr bwMode="ltGray">
            <a:xfrm rot="10800000">
              <a:off x="3443287" y="5825540"/>
              <a:ext cx="0" cy="471333"/>
            </a:xfrm>
            <a:prstGeom prst="line">
              <a:avLst/>
            </a:prstGeom>
            <a:ln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  <p:sp>
          <p:nvSpPr>
            <p:cNvPr id="43" name="Line 50"/>
            <p:cNvSpPr>
              <a:spLocks noChangeShapeType="1"/>
            </p:cNvSpPr>
            <p:nvPr/>
          </p:nvSpPr>
          <p:spPr bwMode="ltGray">
            <a:xfrm rot="10800000">
              <a:off x="3048000" y="5928694"/>
              <a:ext cx="5619750" cy="0"/>
            </a:xfrm>
            <a:prstGeom prst="line">
              <a:avLst/>
            </a:prstGeom>
            <a:ln>
              <a:solidFill>
                <a:srgbClr val="0070C0"/>
              </a:solidFill>
              <a:headEnd/>
              <a:tailEnd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/>
            </a:p>
          </p:txBody>
        </p:sp>
      </p:grpSp>
      <p:pic>
        <p:nvPicPr>
          <p:cNvPr id="44" name="Picture 27" descr="31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2910" y="142852"/>
            <a:ext cx="1214446" cy="121444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" descr="C:\Documents and Settings\Администратор\Рабочий стол\Электронка\84d20d3ce56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1611313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30425"/>
            <a:ext cx="71438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714752"/>
            <a:ext cx="6400800" cy="61437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6001-B838-4C37-9B21-B2900BC4E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47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DDEBE8-263F-4954-B19D-C30CCD5AB4DE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48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7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137-2FBF-4D21-922A-40D2D7317A98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99005-5863-4911-82FC-4ABFA95D96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7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71101-7E7D-44A9-95F5-7CA7BE09F239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D4A30-D247-49C8-A65F-C53D83A10C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30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4E7C-23A5-43FD-99A6-7EE54A957A63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4A5C-E476-437E-9DD9-01F672F7E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46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4E7C-23A5-43FD-99A6-7EE54A957A63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4A5C-E476-437E-9DD9-01F672F7E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398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4E7C-23A5-43FD-99A6-7EE54A957A63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4A5C-E476-437E-9DD9-01F672F7E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6293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14E7C-23A5-43FD-99A6-7EE54A957A63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4A5C-E476-437E-9DD9-01F672F7E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5508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1582D-6364-497F-885C-92004B02D281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4CC3-7821-4CEB-A9D8-58AA932449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16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693E-F295-4EC1-85F8-176E26969CCF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110F2-3BC0-4C97-968B-604FAF8BF7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674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EED0F-7F6A-402E-B3D5-1924A3768218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ACC1-2351-4044-979E-21B9C454E7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5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B0781-24F0-4789-A4EB-6C2E1E841181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69F9-5AA8-42DE-8F7B-983C1C3494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0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74310-FE86-4763-9C7E-AF7A4444BB6E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9DAB-D048-418C-9E3F-199AE0795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D0270-E2FB-48D4-BCF5-68332BA447B5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92EAA-0493-4D74-9437-4271172C8D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0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18B2-7044-4628-9CBF-619147B0CE2A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6C92-7094-4153-ACCF-5E0A8E35FD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645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3D20-D985-4850-A2F0-DC7C4E4B4A68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A48C5-5BB8-4E35-BABB-FB06FC8FE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92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Электронка\84d20d3ce56b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1611313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C:\Documents and Settings\Администратор\Рабочий стол\Электронка\7552c1e89b7f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52400" y="142875"/>
            <a:ext cx="8839200" cy="6562725"/>
          </a:xfrm>
          <a:prstGeom prst="round2DiagRect">
            <a:avLst>
              <a:gd name="adj1" fmla="val 8032"/>
              <a:gd name="adj2" fmla="val 0"/>
            </a:avLst>
          </a:prstGeom>
          <a:solidFill>
            <a:schemeClr val="lt1">
              <a:alpha val="54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7F14E7C-23A5-43FD-99A6-7EE54A957A63}" type="datetimeFigureOut">
              <a:rPr lang="ru-RU" smtClean="0"/>
              <a:pPr>
                <a:defRPr/>
              </a:pPr>
              <a:t>27.10.2012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6384A5C-E476-437E-9DD9-01F672F7EA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54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49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49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49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549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143800" cy="1470025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/>
                </a:solidFill>
              </a:rPr>
              <a:t>АРИФМЕТИЧЕСКАЯ ПРОГРЕССИЯ</a:t>
            </a:r>
            <a:endParaRPr lang="ru-RU" sz="6000" dirty="0">
              <a:solidFill>
                <a:schemeClr val="tx2"/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501008"/>
            <a:ext cx="7854950" cy="1176536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R="0" algn="l" eaLnBrk="1" hangingPunct="1"/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ГБОУ СОШ № 3 им. С. П. Королева </a:t>
            </a:r>
          </a:p>
          <a:p>
            <a:pPr marR="0" algn="l" eaLnBrk="1" hangingPunct="1"/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Учитель  О. В. Бондаренко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ru-RU" b="1" dirty="0" smtClean="0"/>
              <a:t>Арифметическая прогрессия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136904" cy="1851025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ru-RU" b="1" dirty="0" smtClean="0"/>
              <a:t>Арифметической прогрессией называется последовательность, каждый член которой, начиная со второго, равен предыдущему, сложенному с одним и тем же числом.</a:t>
            </a:r>
          </a:p>
          <a:p>
            <a:pPr eaLnBrk="1" hangingPunct="1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4214818"/>
            <a:ext cx="5976664" cy="1200329"/>
          </a:xfrm>
          <a:prstGeom prst="rect">
            <a:avLst/>
          </a:prstGeom>
          <a:ln w="28575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</a:t>
            </a:r>
            <a:r>
              <a:rPr lang="ru-RU" sz="2400" b="1" dirty="0"/>
              <a:t>(</a:t>
            </a:r>
            <a:r>
              <a:rPr lang="en-US" sz="2400" b="1" i="1" dirty="0"/>
              <a:t>a</a:t>
            </a:r>
            <a:r>
              <a:rPr lang="en-US" sz="2400" b="1" i="1" baseline="-25000" dirty="0"/>
              <a:t>n</a:t>
            </a:r>
            <a:r>
              <a:rPr lang="ru-RU" sz="2400" b="1" dirty="0"/>
              <a:t>) - арифметическая прогрессия, </a:t>
            </a:r>
            <a:r>
              <a:rPr lang="en-US" sz="2400" b="1" dirty="0"/>
              <a:t>     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         </a:t>
            </a:r>
            <a:r>
              <a:rPr lang="ru-RU" sz="2400" b="1" dirty="0" smtClean="0"/>
              <a:t>если </a:t>
            </a:r>
            <a:r>
              <a:rPr lang="en-US" sz="2400" b="1" i="1" dirty="0" smtClean="0"/>
              <a:t>a</a:t>
            </a:r>
            <a:r>
              <a:rPr lang="en-US" sz="2400" b="1" i="1" baseline="-25000" dirty="0" smtClean="0"/>
              <a:t>n+1 </a:t>
            </a:r>
            <a:r>
              <a:rPr lang="en-US" sz="2400" b="1" dirty="0" smtClean="0"/>
              <a:t>=</a:t>
            </a:r>
            <a:r>
              <a:rPr lang="en-US" sz="2400" b="1" i="1" dirty="0" smtClean="0"/>
              <a:t> a</a:t>
            </a:r>
            <a:r>
              <a:rPr lang="en-US" sz="2400" b="1" i="1" baseline="-25000" dirty="0" smtClean="0"/>
              <a:t>n</a:t>
            </a:r>
            <a:r>
              <a:rPr lang="en-US" sz="2400" b="1" i="1" dirty="0" smtClean="0"/>
              <a:t>+d</a:t>
            </a:r>
            <a:r>
              <a:rPr lang="ru-RU" sz="2400" b="1" dirty="0" smtClean="0"/>
              <a:t> , </a:t>
            </a:r>
            <a:r>
              <a:rPr lang="en-US" sz="2400" b="1" dirty="0" smtClean="0"/>
              <a:t>                                          </a:t>
            </a:r>
            <a:endParaRPr lang="en-U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       </a:t>
            </a:r>
            <a:r>
              <a:rPr lang="ru-RU" sz="2400" b="1" dirty="0" smtClean="0"/>
              <a:t>где </a:t>
            </a:r>
            <a:r>
              <a:rPr lang="en-US" sz="2400" b="1" i="1" dirty="0"/>
              <a:t>d</a:t>
            </a:r>
            <a:r>
              <a:rPr lang="ru-RU" sz="2400" b="1" dirty="0"/>
              <a:t>-некоторое число.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943480"/>
                <a:ext cx="8136904" cy="5365839"/>
              </a:xfrm>
            </p:spPr>
            <p:txBody>
              <a:bodyPr/>
              <a:lstStyle/>
              <a:p>
                <a:pPr eaLnBrk="1" hangingPunct="1">
                  <a:buNone/>
                </a:pPr>
                <a:r>
                  <a:rPr lang="ru-RU" sz="2800" b="1" dirty="0" smtClean="0"/>
                  <a:t>Разность </a:t>
                </a:r>
                <a:r>
                  <a:rPr lang="ru-RU" sz="2800" b="1" dirty="0"/>
                  <a:t>между любым </a:t>
                </a:r>
                <a:r>
                  <a:rPr lang="ru-RU" sz="2800" b="1" dirty="0" smtClean="0"/>
                  <a:t> членом арифметической </a:t>
                </a:r>
              </a:p>
              <a:p>
                <a:pPr eaLnBrk="1" hangingPunct="1">
                  <a:buNone/>
                </a:pPr>
                <a:r>
                  <a:rPr lang="ru-RU" sz="2800" b="1" dirty="0" smtClean="0"/>
                  <a:t>прогрессии, </a:t>
                </a:r>
                <a:r>
                  <a:rPr lang="ru-RU" sz="2800" b="1" dirty="0"/>
                  <a:t>начиная со второго, и предыдущим </a:t>
                </a:r>
                <a:endParaRPr lang="ru-RU" sz="2800" b="1" dirty="0" smtClean="0"/>
              </a:p>
              <a:p>
                <a:pPr eaLnBrk="1" hangingPunct="1">
                  <a:buNone/>
                </a:pPr>
                <a:r>
                  <a:rPr lang="ru-RU" sz="2800" b="1" dirty="0" smtClean="0"/>
                  <a:t>членом </a:t>
                </a:r>
                <a:r>
                  <a:rPr lang="ru-RU" sz="2800" b="1" dirty="0"/>
                  <a:t>равна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𝒅</m:t>
                    </m:r>
                  </m:oMath>
                </a14:m>
                <a:r>
                  <a:rPr lang="ru-RU" sz="2800" b="1" i="1" dirty="0" smtClean="0"/>
                  <a:t>.</a:t>
                </a:r>
              </a:p>
              <a:p>
                <a:pPr algn="ctr" eaLnBrk="1" hangingPunct="1">
                  <a:buFont typeface="Wingdings 2" pitchFamily="18" charset="2"/>
                  <a:buNone/>
                </a:pPr>
                <a:endParaRPr lang="ru-RU" sz="4000" b="1" i="1" dirty="0"/>
              </a:p>
              <a:p>
                <a:pPr marL="0" indent="0" eaLnBrk="1" hangingPunct="1">
                  <a:buNone/>
                </a:pPr>
                <a:endParaRPr lang="ru-RU" dirty="0" smtClean="0"/>
              </a:p>
              <a:p>
                <a:pPr marL="0" indent="0" eaLnBrk="1" hangingPunct="1">
                  <a:buNone/>
                </a:pPr>
                <a:endParaRPr lang="ru-RU" dirty="0" smtClean="0"/>
              </a:p>
              <a:p>
                <a:pPr marL="0" indent="0" eaLnBrk="1" hangingPunct="1">
                  <a:buNone/>
                </a:pPr>
                <a:endParaRPr lang="ru-RU" sz="2400" dirty="0" smtClean="0"/>
              </a:p>
              <a:p>
                <a:pPr marL="0" indent="0" eaLnBrk="1" hangingPunct="1">
                  <a:buNone/>
                </a:pPr>
                <a:endParaRPr lang="ru-RU" sz="2400" dirty="0" smtClean="0"/>
              </a:p>
              <a:p>
                <a:pPr marL="0" indent="0" eaLnBrk="1" hangingPunct="1">
                  <a:buNone/>
                </a:pPr>
                <a:endParaRPr lang="ru-RU" sz="2200" b="1" dirty="0" smtClean="0"/>
              </a:p>
              <a:p>
                <a:pPr marL="0" indent="0" algn="ctr" eaLnBrk="1" hangingPunct="1">
                  <a:buNone/>
                </a:pPr>
                <a:r>
                  <a:rPr lang="ru-RU" sz="2000" b="1" dirty="0" smtClean="0"/>
                  <a:t>Число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𝒅</m:t>
                    </m:r>
                  </m:oMath>
                </a14:m>
                <a:r>
                  <a:rPr lang="ru-RU" sz="2000" b="1" dirty="0" smtClean="0"/>
                  <a:t> называют разностью арифметической прогрессии.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11267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943480"/>
                <a:ext cx="8136904" cy="5365839"/>
              </a:xfrm>
              <a:blipFill rotWithShape="1">
                <a:blip r:embed="rId2"/>
                <a:stretch>
                  <a:fillRect l="-1498" t="-1023" r="-5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68" name="Группа 32"/>
          <p:cNvGrpSpPr>
            <a:grpSpLocks/>
          </p:cNvGrpSpPr>
          <p:nvPr/>
        </p:nvGrpSpPr>
        <p:grpSpPr bwMode="auto">
          <a:xfrm>
            <a:off x="1517650" y="3974346"/>
            <a:ext cx="5822950" cy="1001986"/>
            <a:chOff x="785786" y="4714884"/>
            <a:chExt cx="5822197" cy="940836"/>
          </a:xfrm>
        </p:grpSpPr>
        <p:sp>
          <p:nvSpPr>
            <p:cNvPr id="11269" name="TextBox 20"/>
            <p:cNvSpPr txBox="1">
              <a:spLocks noChangeArrowheads="1"/>
            </p:cNvSpPr>
            <p:nvPr/>
          </p:nvSpPr>
          <p:spPr bwMode="auto">
            <a:xfrm>
              <a:off x="1571604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nstantia" pitchFamily="18" charset="0"/>
                </a:rPr>
                <a:t>+</a:t>
              </a:r>
              <a:r>
                <a:rPr lang="en-US" i="1">
                  <a:latin typeface="Constantia" pitchFamily="18" charset="0"/>
                </a:rPr>
                <a:t>d</a:t>
              </a:r>
              <a:endParaRPr lang="ru-RU" i="1">
                <a:latin typeface="Constantia" pitchFamily="18" charset="0"/>
              </a:endParaRPr>
            </a:p>
          </p:txBody>
        </p:sp>
        <p:sp>
          <p:nvSpPr>
            <p:cNvPr id="11270" name="TextBox 21"/>
            <p:cNvSpPr txBox="1">
              <a:spLocks noChangeArrowheads="1"/>
            </p:cNvSpPr>
            <p:nvPr/>
          </p:nvSpPr>
          <p:spPr bwMode="auto">
            <a:xfrm>
              <a:off x="2285984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nstantia" pitchFamily="18" charset="0"/>
                </a:rPr>
                <a:t>+</a:t>
              </a:r>
              <a:r>
                <a:rPr lang="en-US" i="1">
                  <a:latin typeface="Constantia" pitchFamily="18" charset="0"/>
                </a:rPr>
                <a:t>d</a:t>
              </a:r>
              <a:endParaRPr lang="ru-RU" i="1">
                <a:latin typeface="Constantia" pitchFamily="18" charset="0"/>
              </a:endParaRPr>
            </a:p>
          </p:txBody>
        </p:sp>
        <p:sp>
          <p:nvSpPr>
            <p:cNvPr id="11271" name="TextBox 22"/>
            <p:cNvSpPr txBox="1">
              <a:spLocks noChangeArrowheads="1"/>
            </p:cNvSpPr>
            <p:nvPr/>
          </p:nvSpPr>
          <p:spPr bwMode="auto">
            <a:xfrm>
              <a:off x="3857620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nstantia" pitchFamily="18" charset="0"/>
                </a:rPr>
                <a:t>+</a:t>
              </a:r>
              <a:r>
                <a:rPr lang="en-US" i="1">
                  <a:latin typeface="Constantia" pitchFamily="18" charset="0"/>
                </a:rPr>
                <a:t>d</a:t>
              </a:r>
              <a:endParaRPr lang="ru-RU" i="1">
                <a:latin typeface="Constantia" pitchFamily="18" charset="0"/>
              </a:endParaRPr>
            </a:p>
          </p:txBody>
        </p:sp>
        <p:sp>
          <p:nvSpPr>
            <p:cNvPr id="11272" name="TextBox 23"/>
            <p:cNvSpPr txBox="1">
              <a:spLocks noChangeArrowheads="1"/>
            </p:cNvSpPr>
            <p:nvPr/>
          </p:nvSpPr>
          <p:spPr bwMode="auto">
            <a:xfrm>
              <a:off x="4429124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Constantia" pitchFamily="18" charset="0"/>
                </a:rPr>
                <a:t>+</a:t>
              </a:r>
              <a:r>
                <a:rPr lang="en-US" i="1" dirty="0">
                  <a:latin typeface="Constantia" pitchFamily="18" charset="0"/>
                </a:rPr>
                <a:t>d</a:t>
              </a:r>
              <a:endParaRPr lang="ru-RU" i="1" dirty="0">
                <a:latin typeface="Constantia" pitchFamily="18" charset="0"/>
              </a:endParaRPr>
            </a:p>
          </p:txBody>
        </p:sp>
        <p:sp>
          <p:nvSpPr>
            <p:cNvPr id="11273" name="TextBox 24"/>
            <p:cNvSpPr txBox="1">
              <a:spLocks noChangeArrowheads="1"/>
            </p:cNvSpPr>
            <p:nvPr/>
          </p:nvSpPr>
          <p:spPr bwMode="auto">
            <a:xfrm>
              <a:off x="5214942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nstantia" pitchFamily="18" charset="0"/>
                </a:rPr>
                <a:t>+</a:t>
              </a:r>
              <a:r>
                <a:rPr lang="en-US" i="1">
                  <a:latin typeface="Constantia" pitchFamily="18" charset="0"/>
                </a:rPr>
                <a:t>d</a:t>
              </a:r>
              <a:endParaRPr lang="ru-RU" i="1">
                <a:latin typeface="Constantia" pitchFamily="18" charset="0"/>
              </a:endParaRPr>
            </a:p>
          </p:txBody>
        </p:sp>
        <p:sp>
          <p:nvSpPr>
            <p:cNvPr id="11274" name="TextBox 25"/>
            <p:cNvSpPr txBox="1">
              <a:spLocks noChangeArrowheads="1"/>
            </p:cNvSpPr>
            <p:nvPr/>
          </p:nvSpPr>
          <p:spPr bwMode="auto">
            <a:xfrm>
              <a:off x="6072198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nstantia" pitchFamily="18" charset="0"/>
                </a:rPr>
                <a:t>+</a:t>
              </a:r>
              <a:r>
                <a:rPr lang="en-US" i="1">
                  <a:latin typeface="Constantia" pitchFamily="18" charset="0"/>
                </a:rPr>
                <a:t>d</a:t>
              </a:r>
              <a:endParaRPr lang="ru-RU" i="1">
                <a:latin typeface="Constantia" pitchFamily="18" charset="0"/>
              </a:endParaRPr>
            </a:p>
          </p:txBody>
        </p:sp>
        <p:sp>
          <p:nvSpPr>
            <p:cNvPr id="11275" name="TextBox 19"/>
            <p:cNvSpPr txBox="1">
              <a:spLocks noChangeArrowheads="1"/>
            </p:cNvSpPr>
            <p:nvPr/>
          </p:nvSpPr>
          <p:spPr bwMode="auto">
            <a:xfrm>
              <a:off x="928662" y="5286388"/>
              <a:ext cx="500066" cy="369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onstantia" pitchFamily="18" charset="0"/>
                </a:rPr>
                <a:t>+</a:t>
              </a:r>
              <a:r>
                <a:rPr lang="en-US" i="1">
                  <a:latin typeface="Constantia" pitchFamily="18" charset="0"/>
                </a:rPr>
                <a:t>d</a:t>
              </a:r>
              <a:endParaRPr lang="ru-RU" i="1">
                <a:latin typeface="Constanti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57290" y="4714884"/>
              <a:ext cx="428628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n-lt"/>
                  <a:cs typeface="+mn-cs"/>
                </a:rPr>
                <a:t>a</a:t>
              </a:r>
              <a:r>
                <a:rPr lang="en-US" i="1" baseline="-25000" dirty="0">
                  <a:latin typeface="+mn-lt"/>
                  <a:cs typeface="+mn-cs"/>
                </a:rPr>
                <a:t>2</a:t>
              </a:r>
              <a:endParaRPr lang="ru-RU" i="1" baseline="-25000" dirty="0">
                <a:latin typeface="+mn-lt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786" y="4714884"/>
              <a:ext cx="428628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n-lt"/>
                  <a:cs typeface="+mn-cs"/>
                </a:rPr>
                <a:t>a</a:t>
              </a:r>
              <a:r>
                <a:rPr lang="en-US" i="1" baseline="-25000" dirty="0">
                  <a:latin typeface="+mn-lt"/>
                  <a:cs typeface="+mn-cs"/>
                </a:rPr>
                <a:t>1</a:t>
              </a:r>
              <a:endParaRPr lang="ru-RU" i="1" baseline="-25000" dirty="0">
                <a:latin typeface="+mn-lt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8794" y="4714884"/>
              <a:ext cx="428628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n-lt"/>
                  <a:cs typeface="+mn-cs"/>
                </a:rPr>
                <a:t>a</a:t>
              </a:r>
              <a:r>
                <a:rPr lang="en-US" i="1" baseline="-25000" dirty="0">
                  <a:latin typeface="+mn-lt"/>
                  <a:cs typeface="+mn-cs"/>
                </a:rPr>
                <a:t>3</a:t>
              </a:r>
              <a:endParaRPr lang="ru-RU" i="1" baseline="-25000" dirty="0">
                <a:latin typeface="+mn-lt"/>
                <a:cs typeface="+mn-cs"/>
              </a:endParaRPr>
            </a:p>
          </p:txBody>
        </p:sp>
        <p:cxnSp>
          <p:nvCxnSpPr>
            <p:cNvPr id="9" name="Shape 8"/>
            <p:cNvCxnSpPr/>
            <p:nvPr/>
          </p:nvCxnSpPr>
          <p:spPr>
            <a:xfrm rot="16200000" flipH="1">
              <a:off x="1231817" y="4768688"/>
              <a:ext cx="1586" cy="607934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hape 8"/>
            <p:cNvCxnSpPr/>
            <p:nvPr/>
          </p:nvCxnSpPr>
          <p:spPr>
            <a:xfrm rot="16200000" flipH="1">
              <a:off x="1874671" y="4768689"/>
              <a:ext cx="1586" cy="607933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000628" y="4714884"/>
              <a:ext cx="428628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n-lt"/>
                  <a:cs typeface="+mn-cs"/>
                </a:rPr>
                <a:t>a</a:t>
              </a:r>
              <a:r>
                <a:rPr lang="en-US" i="1" baseline="-25000" dirty="0">
                  <a:latin typeface="+mn-lt"/>
                  <a:cs typeface="+mn-cs"/>
                </a:rPr>
                <a:t>n</a:t>
              </a:r>
              <a:endParaRPr lang="ru-RU" i="1" baseline="-25000" dirty="0">
                <a:latin typeface="+mn-lt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86248" y="4714884"/>
              <a:ext cx="500066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n-lt"/>
                  <a:cs typeface="+mn-cs"/>
                </a:rPr>
                <a:t>a</a:t>
              </a:r>
              <a:r>
                <a:rPr lang="en-US" i="1" baseline="-25000" dirty="0">
                  <a:latin typeface="+mn-lt"/>
                  <a:cs typeface="+mn-cs"/>
                </a:rPr>
                <a:t>n-1</a:t>
              </a:r>
              <a:endParaRPr lang="ru-RU" i="1" baseline="-25000" dirty="0">
                <a:latin typeface="+mn-lt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15008" y="4714884"/>
              <a:ext cx="571504" cy="36933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i="1" dirty="0">
                  <a:latin typeface="+mn-lt"/>
                  <a:cs typeface="+mn-cs"/>
                </a:rPr>
                <a:t>a</a:t>
              </a:r>
              <a:r>
                <a:rPr lang="en-US" i="1" baseline="-25000" dirty="0">
                  <a:latin typeface="+mn-lt"/>
                  <a:cs typeface="+mn-cs"/>
                </a:rPr>
                <a:t>n+1</a:t>
              </a:r>
              <a:endParaRPr lang="ru-RU" i="1" baseline="-25000" dirty="0">
                <a:latin typeface="+mn-lt"/>
                <a:cs typeface="+mn-cs"/>
              </a:endParaRPr>
            </a:p>
          </p:txBody>
        </p:sp>
        <p:cxnSp>
          <p:nvCxnSpPr>
            <p:cNvPr id="15" name="Shape 8"/>
            <p:cNvCxnSpPr/>
            <p:nvPr/>
          </p:nvCxnSpPr>
          <p:spPr>
            <a:xfrm rot="16200000" flipH="1">
              <a:off x="2517525" y="4768688"/>
              <a:ext cx="1586" cy="607934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hape 8"/>
            <p:cNvCxnSpPr/>
            <p:nvPr/>
          </p:nvCxnSpPr>
          <p:spPr>
            <a:xfrm rot="16200000" flipH="1">
              <a:off x="4731801" y="4768689"/>
              <a:ext cx="1586" cy="607933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hape 8"/>
            <p:cNvCxnSpPr/>
            <p:nvPr/>
          </p:nvCxnSpPr>
          <p:spPr>
            <a:xfrm rot="16200000" flipH="1">
              <a:off x="5517512" y="4768688"/>
              <a:ext cx="1586" cy="607934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hape 8"/>
            <p:cNvCxnSpPr/>
            <p:nvPr/>
          </p:nvCxnSpPr>
          <p:spPr>
            <a:xfrm rot="16200000" flipH="1">
              <a:off x="6303223" y="4768689"/>
              <a:ext cx="1586" cy="607933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hape 8"/>
            <p:cNvCxnSpPr/>
            <p:nvPr/>
          </p:nvCxnSpPr>
          <p:spPr>
            <a:xfrm rot="16200000" flipH="1">
              <a:off x="4088947" y="4768688"/>
              <a:ext cx="1586" cy="607934"/>
            </a:xfrm>
            <a:prstGeom prst="curvedConnector3">
              <a:avLst>
                <a:gd name="adj1" fmla="val 14395466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Овал 26"/>
            <p:cNvSpPr/>
            <p:nvPr/>
          </p:nvSpPr>
          <p:spPr>
            <a:xfrm>
              <a:off x="2928634" y="5071863"/>
              <a:ext cx="46032" cy="46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142919" y="5071863"/>
              <a:ext cx="46031" cy="46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357203" y="5071863"/>
              <a:ext cx="46032" cy="46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571489" y="5071863"/>
              <a:ext cx="46031" cy="460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2973377" y="2780928"/>
            <a:ext cx="2706708" cy="707886"/>
          </a:xfrm>
          <a:prstGeom prst="rect">
            <a:avLst/>
          </a:prstGeom>
          <a:ln w="28575"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</a:t>
            </a:r>
            <a:r>
              <a:rPr lang="en-US" sz="4000" b="1" i="1" dirty="0" smtClean="0"/>
              <a:t>d=a</a:t>
            </a:r>
            <a:r>
              <a:rPr lang="en-US" sz="4000" b="1" i="1" baseline="-25000" dirty="0" smtClean="0"/>
              <a:t>n+1</a:t>
            </a:r>
            <a:r>
              <a:rPr lang="en-US" sz="4000" b="1" i="1" dirty="0" smtClean="0"/>
              <a:t>-a</a:t>
            </a:r>
            <a:r>
              <a:rPr lang="en-US" sz="4000" b="1" i="1" baseline="-25000" dirty="0" smtClean="0"/>
              <a:t>n</a:t>
            </a:r>
            <a:endParaRPr lang="ru-RU" sz="40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640960" cy="792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/>
              <a:t>Последовательности заданы несколькими первыми членами? Есть ли среди них арифметические прогрессии?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2194049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1)</a:t>
            </a:r>
            <a:r>
              <a:rPr lang="ru-RU" sz="3600" dirty="0" smtClean="0"/>
              <a:t>  </a:t>
            </a:r>
            <a:r>
              <a:rPr lang="ru-RU" sz="3600" b="1" dirty="0" smtClean="0"/>
              <a:t>1; 4; 7; 10;...</a:t>
            </a:r>
          </a:p>
          <a:p>
            <a:pPr marL="342900" indent="-342900">
              <a:buFont typeface="+mj-lt"/>
              <a:buAutoNum type="arabicParenR"/>
            </a:pPr>
            <a:endParaRPr lang="ru-RU" sz="3600" b="1" dirty="0" smtClean="0"/>
          </a:p>
          <a:p>
            <a:r>
              <a:rPr lang="ru-RU" sz="3600" b="1" dirty="0" smtClean="0"/>
              <a:t>2)  1; 4; 15; 18;...</a:t>
            </a:r>
          </a:p>
          <a:p>
            <a:pPr marL="342900" indent="-342900">
              <a:buFont typeface="+mj-lt"/>
              <a:buAutoNum type="arabicParenR"/>
            </a:pPr>
            <a:endParaRPr lang="ru-RU" sz="3600" b="1" dirty="0" smtClean="0"/>
          </a:p>
          <a:p>
            <a:r>
              <a:rPr lang="ru-RU" sz="3600" b="1" dirty="0" smtClean="0"/>
              <a:t>3)  1; -1; -3; -5;…</a:t>
            </a:r>
          </a:p>
          <a:p>
            <a:pPr marL="342900" indent="-342900">
              <a:buFont typeface="+mj-lt"/>
              <a:buAutoNum type="arabicParenR"/>
            </a:pPr>
            <a:endParaRPr lang="ru-RU" sz="3600" b="1" dirty="0" smtClean="0"/>
          </a:p>
          <a:p>
            <a:r>
              <a:rPr lang="ru-RU" sz="3600" b="1" dirty="0" smtClean="0"/>
              <a:t>4)  4; 4; 4; 4;…</a:t>
            </a:r>
            <a:endParaRPr lang="ru-RU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34489" y="2204864"/>
                <a:ext cx="14863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/>
                        </a:rPr>
                        <m:t>𝒅</m:t>
                      </m:r>
                      <m:r>
                        <a:rPr lang="en-US" sz="3600" b="1" i="1" dirty="0" smtClean="0">
                          <a:latin typeface="Cambria Math"/>
                        </a:rPr>
                        <m:t>=</m:t>
                      </m:r>
                      <m:r>
                        <a:rPr lang="en-US" sz="3600" b="1" i="1" dirty="0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4489" y="2204864"/>
                <a:ext cx="1486304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308479" y="5518036"/>
                <a:ext cx="14863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/>
                        </a:rPr>
                        <m:t>𝒅</m:t>
                      </m:r>
                      <m:r>
                        <a:rPr lang="en-US" sz="3600" b="1" i="1" dirty="0" smtClean="0">
                          <a:latin typeface="Cambria Math"/>
                        </a:rPr>
                        <m:t>=</m:t>
                      </m:r>
                      <m:r>
                        <a:rPr lang="en-US" sz="3600" b="1" i="1" dirty="0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479" y="5518036"/>
                <a:ext cx="1486304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5231535" y="4365104"/>
                <a:ext cx="18309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/>
                        </a:rPr>
                        <m:t>𝒅</m:t>
                      </m:r>
                      <m:r>
                        <a:rPr lang="en-US" sz="3600" b="1" i="1" dirty="0" smtClean="0">
                          <a:latin typeface="Cambria Math"/>
                        </a:rPr>
                        <m:t>=−</m:t>
                      </m:r>
                      <m:r>
                        <a:rPr lang="en-US" sz="3600" b="1" i="1" dirty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535" y="4365104"/>
                <a:ext cx="183095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 eaLnBrk="1" hangingPunct="1"/>
            <a:r>
              <a:rPr lang="en-US" sz="2000" dirty="0" smtClean="0"/>
              <a:t>      </a:t>
            </a:r>
            <a:r>
              <a:rPr lang="ru-RU" sz="2800" b="1" dirty="0" smtClean="0"/>
              <a:t>Какой вывод из этих прогрессий можно сделать?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67544" y="1663938"/>
                <a:ext cx="8186738" cy="1861940"/>
              </a:xfrm>
            </p:spPr>
            <p:txBody>
              <a:bodyPr>
                <a:norm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en-US" sz="3300" dirty="0" smtClean="0"/>
                  <a:t> </a:t>
                </a:r>
                <a14:m>
                  <m:oMath xmlns:m="http://schemas.openxmlformats.org/officeDocument/2006/math">
                    <m:r>
                      <a:rPr lang="ru-RU" sz="2800" b="1" i="1" dirty="0">
                        <a:latin typeface="Cambria Math"/>
                      </a:rPr>
                      <m:t>𝟏</m:t>
                    </m:r>
                    <m:r>
                      <a:rPr lang="ru-RU" sz="2800" b="1" i="1" dirty="0" smtClean="0">
                        <a:latin typeface="Cambria Math"/>
                      </a:rPr>
                      <m:t>;</m:t>
                    </m:r>
                    <m:r>
                      <a:rPr lang="ru-RU" sz="2800" b="1" i="0" dirty="0" smtClean="0">
                        <a:latin typeface="Cambria Math"/>
                      </a:rPr>
                      <m:t>𝟒</m:t>
                    </m:r>
                    <m:r>
                      <a:rPr lang="ru-RU" sz="2800" b="1" i="1" dirty="0" smtClean="0">
                        <a:latin typeface="Cambria Math"/>
                      </a:rPr>
                      <m:t>;</m:t>
                    </m:r>
                    <m:r>
                      <a:rPr lang="ru-RU" sz="2800" b="1" i="1" dirty="0" smtClean="0">
                        <a:latin typeface="Cambria Math"/>
                      </a:rPr>
                      <m:t>𝟕</m:t>
                    </m:r>
                    <m:r>
                      <a:rPr lang="ru-RU" sz="2800" b="1" i="1" dirty="0" smtClean="0">
                        <a:latin typeface="Cambria Math"/>
                      </a:rPr>
                      <m:t>;</m:t>
                    </m:r>
                    <m:r>
                      <a:rPr lang="ru-RU" sz="2800" b="1" i="1" dirty="0" smtClean="0">
                        <a:latin typeface="Cambria Math"/>
                      </a:rPr>
                      <m:t>𝟏𝟎</m:t>
                    </m:r>
                    <m:r>
                      <a:rPr lang="ru-RU" sz="2800" b="1" i="1" dirty="0" smtClean="0">
                        <a:latin typeface="Cambria Math" pitchFamily="18" charset="0"/>
                        <a:ea typeface="Cambria Math" pitchFamily="18" charset="0"/>
                      </a:rPr>
                      <m:t>;</m:t>
                    </m:r>
                  </m:oMath>
                </a14:m>
                <a:r>
                  <a:rPr lang="ru-RU" sz="2800" b="1" dirty="0" smtClean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…</a:t>
                </a:r>
                <a:endParaRPr lang="en-US" sz="2800" b="1" dirty="0" smtClean="0">
                  <a:latin typeface="Cambria Math" pitchFamily="18" charset="0"/>
                  <a:ea typeface="Cambria Math" pitchFamily="18" charset="0"/>
                  <a:cs typeface="Times New Roman" pitchFamily="18" charset="0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 i="0" dirty="0" smtClean="0">
                        <a:latin typeface="Cambria Math"/>
                      </a:rPr>
                      <m:t>𝟏</m:t>
                    </m:r>
                    <m:r>
                      <a:rPr lang="ru-RU" sz="2800" b="1" i="1" dirty="0" smtClean="0">
                        <a:latin typeface="Cambria Math"/>
                      </a:rPr>
                      <m:t>;−</m:t>
                    </m:r>
                    <m:r>
                      <a:rPr lang="ru-RU" sz="2800" b="1" i="1" dirty="0" smtClean="0">
                        <a:latin typeface="Cambria Math"/>
                      </a:rPr>
                      <m:t>𝟏</m:t>
                    </m:r>
                    <m:r>
                      <a:rPr lang="ru-RU" sz="2800" b="1" i="1" dirty="0" smtClean="0">
                        <a:latin typeface="Cambria Math"/>
                      </a:rPr>
                      <m:t>;−</m:t>
                    </m:r>
                    <m:r>
                      <a:rPr lang="ru-RU" sz="2800" b="1" i="1" dirty="0" smtClean="0">
                        <a:latin typeface="Cambria Math"/>
                      </a:rPr>
                      <m:t>𝟑</m:t>
                    </m:r>
                    <m:r>
                      <a:rPr lang="ru-RU" sz="2800" b="1" i="1" dirty="0" smtClean="0">
                        <a:latin typeface="Cambria Math"/>
                      </a:rPr>
                      <m:t>;−</m:t>
                    </m:r>
                    <m:r>
                      <a:rPr lang="ru-RU" sz="2800" b="1" i="1" dirty="0" smtClean="0">
                        <a:latin typeface="Cambria Math"/>
                      </a:rPr>
                      <m:t>𝟓</m:t>
                    </m:r>
                    <m:r>
                      <a:rPr lang="ru-RU" sz="2800" b="0" i="1" dirty="0" smtClean="0">
                        <a:latin typeface="Cambria Math"/>
                      </a:rPr>
                      <m:t>;</m:t>
                    </m:r>
                    <m:r>
                      <a:rPr lang="ru-RU" sz="2800" b="1" i="0" dirty="0" smtClean="0">
                        <a:latin typeface="Cambria Math"/>
                      </a:rPr>
                      <m:t>…</m:t>
                    </m:r>
                    <m:r>
                      <a:rPr lang="en-US" sz="2800" b="1" i="0" dirty="0" smtClean="0">
                        <a:latin typeface="Cambria Math"/>
                      </a:rPr>
                      <m:t> </m:t>
                    </m:r>
                    <m:r>
                      <a:rPr lang="en-US" sz="2800" i="1" dirty="0" smtClean="0">
                        <a:latin typeface="Cambria Math"/>
                      </a:rPr>
                      <m:t>                            </m:t>
                    </m:r>
                  </m:oMath>
                </a14:m>
                <a:endParaRPr lang="ru-RU" sz="2800" dirty="0"/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2800" b="1" dirty="0" smtClean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4</a:t>
                </a:r>
                <a:r>
                  <a:rPr lang="ru-RU" sz="2800" b="1" dirty="0" smtClean="0">
                    <a:latin typeface="Cambria Math" pitchFamily="18" charset="0"/>
                    <a:ea typeface="Cambria Math" pitchFamily="18" charset="0"/>
                    <a:cs typeface="Times New Roman" pitchFamily="18" charset="0"/>
                  </a:rPr>
                  <a:t>; 4; 4; 4;…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67544" y="1663938"/>
                <a:ext cx="8186738" cy="1861940"/>
              </a:xfrm>
              <a:blipFill rotWithShape="1">
                <a:blip r:embed="rId2"/>
                <a:stretch>
                  <a:fillRect l="-670" t="-9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одержимое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251521" y="3501008"/>
                <a:ext cx="8712968" cy="3139505"/>
              </a:xfrm>
            </p:spPr>
            <p:txBody>
              <a:bodyPr>
                <a:noAutofit/>
              </a:bodyPr>
              <a:lstStyle/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r>
                  <a:rPr lang="ru-RU" sz="2000" b="1" dirty="0" smtClean="0"/>
                  <a:t>Если в арифметической прогрессии разность положительна</a:t>
                </a:r>
                <a:r>
                  <a:rPr lang="en-US" sz="2000" b="1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𝒅</m:t>
                    </m:r>
                    <m:r>
                      <a:rPr lang="en-US" sz="2000" b="1" i="1" dirty="0" smtClean="0">
                        <a:latin typeface="Cambria Math"/>
                      </a:rPr>
                      <m:t>&gt;</m:t>
                    </m:r>
                    <m:r>
                      <a:rPr lang="en-US" sz="2000" b="1" i="1" dirty="0" smtClean="0">
                        <a:latin typeface="Cambria Math"/>
                      </a:rPr>
                      <m:t>𝟎</m:t>
                    </m:r>
                    <m:r>
                      <a:rPr lang="en-US" sz="20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000" b="1" dirty="0" smtClean="0"/>
                  <a:t>, то прогрессия является возрастающей</a:t>
                </a:r>
                <a:r>
                  <a:rPr lang="en-US" sz="2000" b="1" dirty="0" smtClean="0"/>
                  <a:t>.</a:t>
                </a:r>
                <a:endParaRPr lang="ru-RU" sz="2000" b="1" dirty="0" smtClean="0"/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2000" b="1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r>
                  <a:rPr lang="ru-RU" sz="2000" b="1" dirty="0" smtClean="0"/>
                  <a:t>Если в арифметической прогрессии разность отрицательна </a:t>
                </a:r>
                <a14:m>
                  <m:oMath xmlns:m="http://schemas.openxmlformats.org/officeDocument/2006/math">
                    <m:r>
                      <a:rPr lang="ru-RU" sz="2000" b="1" i="1" dirty="0" smtClean="0">
                        <a:latin typeface="Cambria Math"/>
                      </a:rPr>
                      <m:t>(</m:t>
                    </m:r>
                    <m:r>
                      <a:rPr lang="en-US" sz="2000" b="1" i="1" dirty="0" smtClean="0">
                        <a:latin typeface="Cambria Math"/>
                      </a:rPr>
                      <m:t>𝒅</m:t>
                    </m:r>
                    <m:r>
                      <a:rPr lang="en-US" sz="2000" b="1" i="1" dirty="0" smtClean="0">
                        <a:latin typeface="Cambria Math"/>
                      </a:rPr>
                      <m:t>&lt;</m:t>
                    </m:r>
                    <m:r>
                      <a:rPr lang="en-US" sz="2000" b="1" i="1" dirty="0" smtClean="0">
                        <a:latin typeface="Cambria Math"/>
                      </a:rPr>
                      <m:t>𝟎</m:t>
                    </m:r>
                    <m:r>
                      <a:rPr lang="en-US" sz="2000" b="1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ru-RU" sz="2000" b="1" dirty="0" smtClean="0"/>
                  <a:t>, то прогрессия является убывающей</a:t>
                </a:r>
                <a:r>
                  <a:rPr lang="en-US" sz="2000" b="1" dirty="0" smtClean="0"/>
                  <a:t>.</a:t>
                </a:r>
                <a:endParaRPr lang="ru-RU" sz="2000" b="1" dirty="0" smtClean="0"/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2000" b="1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r>
                  <a:rPr lang="ru-RU" sz="2000" b="1" dirty="0" smtClean="0"/>
                  <a:t> </a:t>
                </a:r>
                <a:r>
                  <a:rPr lang="ru-RU" sz="2000" b="1" dirty="0"/>
                  <a:t>Е</a:t>
                </a:r>
                <a:r>
                  <a:rPr lang="ru-RU" sz="2000" b="1" dirty="0" smtClean="0"/>
                  <a:t>сли разность равна нулю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000" b="1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atin typeface="Cambria Math"/>
                          </a:rPr>
                          <m:t>𝒅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000" b="1" i="1" dirty="0" smtClean="0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ru-RU" sz="2000" b="1" dirty="0" smtClean="0"/>
                  <a:t> , то все члены прогрессии   равны одному и тому же числу,  и последовательность называется стационарной</a:t>
                </a:r>
                <a:r>
                  <a:rPr lang="en-US" sz="2000" b="1" dirty="0" smtClean="0"/>
                  <a:t>.</a:t>
                </a:r>
                <a:endParaRPr lang="ru-RU" sz="2000" b="1" dirty="0" smtClean="0"/>
              </a:p>
              <a:p>
                <a:pPr marL="274320" indent="-27432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Wingdings 2"/>
                  <a:buChar char=""/>
                  <a:defRPr/>
                </a:pPr>
                <a:endParaRPr lang="ru-RU" sz="2000" dirty="0"/>
              </a:p>
            </p:txBody>
          </p:sp>
        </mc:Choice>
        <mc:Fallback xmlns="">
          <p:sp>
            <p:nvSpPr>
              <p:cNvPr id="4" name="Содержимое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251521" y="3501008"/>
                <a:ext cx="8712968" cy="3139505"/>
              </a:xfrm>
              <a:blipFill rotWithShape="1">
                <a:blip r:embed="rId3"/>
                <a:stretch>
                  <a:fillRect l="-420" t="-971" r="-1049" b="-15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>
                <a:spLocks noChangeArrowheads="1"/>
              </p:cNvSpPr>
              <p:nvPr/>
            </p:nvSpPr>
            <p:spPr bwMode="auto">
              <a:xfrm>
                <a:off x="3893248" y="1628800"/>
                <a:ext cx="375019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ru-RU" sz="2800" b="1" i="1" dirty="0" smtClean="0">
                    <a:latin typeface="Constant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𝒅</m:t>
                    </m:r>
                    <m:r>
                      <a:rPr lang="en-US" sz="2800" b="1" i="1" dirty="0" smtClean="0">
                        <a:latin typeface="Cambria Math"/>
                      </a:rPr>
                      <m:t>=</m:t>
                    </m:r>
                    <m:r>
                      <a:rPr lang="en-US" sz="2800" b="1" i="1" dirty="0" smtClean="0">
                        <a:latin typeface="Cambria Math"/>
                      </a:rPr>
                      <m:t>𝟑</m:t>
                    </m:r>
                    <m:r>
                      <a:rPr lang="en-US" sz="2800" b="1" i="1" dirty="0" smtClean="0"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         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</a:rPr>
                          <m:t>𝒏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dirty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dirty="0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3248" y="1628800"/>
                <a:ext cx="3750194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>
                <a:spLocks noChangeArrowheads="1"/>
              </p:cNvSpPr>
              <p:nvPr/>
            </p:nvSpPr>
            <p:spPr bwMode="auto">
              <a:xfrm>
                <a:off x="3921856" y="2241380"/>
                <a:ext cx="374108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𝒅</m:t>
                      </m:r>
                      <m:r>
                        <a:rPr lang="en-US" sz="2800" b="1" i="1" dirty="0" smtClean="0">
                          <a:latin typeface="Cambria Math"/>
                        </a:rPr>
                        <m:t>=−</m:t>
                      </m:r>
                      <m:r>
                        <a:rPr lang="en-US" sz="2800" b="1" i="1" dirty="0" smtClean="0">
                          <a:latin typeface="Cambria Math"/>
                        </a:rPr>
                        <m:t>𝟐</m:t>
                      </m:r>
                      <m:r>
                        <a:rPr lang="en-US" sz="2800" b="1" i="1" dirty="0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/>
                            </a:rPr>
                            <m:t>        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dirty="0" smtClean="0"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1856" y="2241380"/>
                <a:ext cx="3741089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>
                <a:spLocks noChangeArrowheads="1"/>
              </p:cNvSpPr>
              <p:nvPr/>
            </p:nvSpPr>
            <p:spPr bwMode="auto">
              <a:xfrm>
                <a:off x="3938686" y="2852936"/>
                <a:ext cx="3707425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/>
                        </a:rPr>
                        <m:t>𝒅</m:t>
                      </m:r>
                      <m:r>
                        <a:rPr lang="en-US" sz="2800" b="1" i="1" dirty="0" smtClean="0">
                          <a:latin typeface="Cambria Math"/>
                        </a:rPr>
                        <m:t>=</m:t>
                      </m:r>
                      <m:r>
                        <a:rPr lang="en-US" sz="2800" b="1" i="1" dirty="0" smtClean="0">
                          <a:latin typeface="Cambria Math"/>
                        </a:rPr>
                        <m:t>𝟎</m:t>
                      </m:r>
                      <m:r>
                        <a:rPr lang="en-US" sz="2800" b="1" i="1" dirty="0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/>
                            </a:rPr>
                            <m:t>        </m:t>
                          </m:r>
                          <m:r>
                            <a:rPr lang="ru-RU" sz="2800" b="1" i="1" dirty="0" smtClean="0">
                              <a:latin typeface="Cambria Math"/>
                            </a:rPr>
                            <m:t>   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𝒏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2800" b="1" i="1" dirty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dirty="0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dirty="0" smtClean="0"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8686" y="2852936"/>
                <a:ext cx="3707425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86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b="1" dirty="0" smtClean="0"/>
              <a:t>Задача</a:t>
            </a:r>
            <a:r>
              <a:rPr lang="ru-RU" b="1" dirty="0"/>
              <a:t>.</a:t>
            </a:r>
            <a:endParaRPr lang="ru-RU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20875"/>
                <a:ext cx="8219256" cy="1436117"/>
              </a:xfrm>
            </p:spPr>
            <p:txBody>
              <a:bodyPr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2800" b="1" dirty="0" smtClean="0"/>
                  <a:t>Выпишите первые три члена арифметической прогрессии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ru-RU" sz="2800" b="1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2800" b="1" dirty="0" smtClean="0"/>
                  <a:t> если известно, что 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800" b="1" i="1" smtClean="0">
                        <a:latin typeface="Cambria Math"/>
                      </a:rPr>
                      <m:t>=</m:t>
                    </m:r>
                    <m:r>
                      <a:rPr lang="ru-RU" sz="2800" b="1" i="1" smtClean="0">
                        <a:latin typeface="Cambria Math"/>
                      </a:rPr>
                      <m:t>𝟐</m:t>
                    </m:r>
                    <m:r>
                      <a:rPr lang="ru-RU" sz="2800" b="1" i="1" smtClean="0">
                        <a:latin typeface="Cambria Math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</a:rPr>
                      <m:t>.</m:t>
                    </m:r>
                  </m:oMath>
                </a14:m>
                <a:endParaRPr lang="ru-RU" sz="2800" b="1" dirty="0" smtClean="0"/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2800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20875"/>
                <a:ext cx="8219256" cy="1436117"/>
              </a:xfrm>
              <a:blipFill rotWithShape="1">
                <a:blip r:embed="rId2"/>
                <a:stretch>
                  <a:fillRect l="-1484" t="-3814" b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55576" y="3861048"/>
                <a:ext cx="4500563" cy="503808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b="1" dirty="0" smtClean="0"/>
              </a:p>
              <a:p>
                <a:pPr marL="0" indent="0" eaLnBrk="1" hangingPunct="1">
                  <a:buNone/>
                </a:pPr>
                <a:endParaRPr lang="en-US" sz="2800" b="1" dirty="0" smtClean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b="1" dirty="0" smtClean="0"/>
              </a:p>
              <a:p>
                <a:pPr marL="0" indent="0" eaLnBrk="1" hangingPunct="1">
                  <a:buNone/>
                </a:pPr>
                <a:endParaRPr lang="en-US" b="0" dirty="0" smtClean="0"/>
              </a:p>
              <a:p>
                <a:pPr marL="0" indent="0" eaLnBrk="1" hangingPunct="1"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7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55576" y="3861048"/>
                <a:ext cx="4500563" cy="503808"/>
              </a:xfrm>
              <a:blipFill rotWithShape="1">
                <a:blip r:embed="rId3"/>
                <a:stretch>
                  <a:fillRect b="-177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 bwMode="auto">
              <a:xfrm>
                <a:off x="755576" y="5733256"/>
                <a:ext cx="4500563" cy="503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Font typeface="Wingdings 2" pitchFamily="18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 smtClean="0">
                            <a:latin typeface="Cambria Math"/>
                          </a:rPr>
                          <m:t>     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𝟑𝟏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r>
                      <a:rPr lang="ru-RU" sz="2800" b="1" i="1" smtClean="0">
                        <a:latin typeface="Cambria Math"/>
                      </a:rPr>
                      <m:t>?    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𝟏𝟎𝟎</m:t>
                        </m:r>
                      </m:sub>
                    </m:sSub>
                    <m:r>
                      <a:rPr lang="ru-RU" sz="2800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ru-RU" dirty="0" smtClean="0"/>
                  <a:t>?</a:t>
                </a:r>
                <a:endParaRPr lang="en-US" dirty="0" smtClean="0"/>
              </a:p>
              <a:p>
                <a:pPr marL="0" indent="0" eaLnBrk="1" hangingPunct="1">
                  <a:buFont typeface="Wingdings 2" pitchFamily="18" charset="2"/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733256"/>
                <a:ext cx="4500563" cy="503808"/>
              </a:xfrm>
              <a:prstGeom prst="rect">
                <a:avLst/>
              </a:prstGeom>
              <a:blipFill rotWithShape="1">
                <a:blip r:embed="rId4"/>
                <a:stretch>
                  <a:fillRect t="-6024" b="-31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/>
              <a:t>Формула </a:t>
            </a:r>
            <a:r>
              <a:rPr lang="en-US" b="1" dirty="0" smtClean="0"/>
              <a:t>n</a:t>
            </a:r>
            <a:r>
              <a:rPr lang="ru-RU" b="1" dirty="0" smtClean="0"/>
              <a:t>-го члена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20875"/>
            <a:ext cx="5400600" cy="4433888"/>
          </a:xfrm>
        </p:spPr>
        <p:txBody>
          <a:bodyPr/>
          <a:lstStyle/>
          <a:p>
            <a:pPr eaLnBrk="1" hangingPunct="1"/>
            <a:r>
              <a:rPr lang="en-US" sz="3200" b="1" i="1" dirty="0" smtClean="0"/>
              <a:t>a</a:t>
            </a:r>
            <a:r>
              <a:rPr lang="en-US" sz="3200" b="1" i="1" baseline="-25000" dirty="0" smtClean="0"/>
              <a:t>1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i="1" dirty="0" smtClean="0"/>
              <a:t>   a</a:t>
            </a:r>
            <a:r>
              <a:rPr lang="en-US" sz="3200" b="1" i="1" baseline="-25000" dirty="0" smtClean="0"/>
              <a:t>2</a:t>
            </a:r>
            <a:r>
              <a:rPr lang="en-US" sz="3200" b="1" i="1" dirty="0" smtClean="0"/>
              <a:t>=a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+d</a:t>
            </a:r>
          </a:p>
          <a:p>
            <a:pPr eaLnBrk="1" hangingPunct="1">
              <a:buNone/>
            </a:pPr>
            <a:r>
              <a:rPr lang="en-US" sz="3200" b="1" i="1" dirty="0" smtClean="0"/>
              <a:t>   a</a:t>
            </a:r>
            <a:r>
              <a:rPr lang="en-US" sz="3200" b="1" i="1" baseline="-25000" dirty="0" smtClean="0"/>
              <a:t>3</a:t>
            </a:r>
            <a:r>
              <a:rPr lang="en-US" sz="3200" b="1" i="1" dirty="0" smtClean="0"/>
              <a:t>=a</a:t>
            </a:r>
            <a:r>
              <a:rPr lang="en-US" sz="3200" b="1" i="1" baseline="-25000" dirty="0" smtClean="0"/>
              <a:t>2</a:t>
            </a:r>
            <a:r>
              <a:rPr lang="en-US" sz="3200" b="1" i="1" dirty="0" smtClean="0"/>
              <a:t>+d=(a</a:t>
            </a:r>
            <a:r>
              <a:rPr lang="ru-RU" sz="3200" b="1" i="1" baseline="-25000" dirty="0" smtClean="0"/>
              <a:t>1</a:t>
            </a:r>
            <a:r>
              <a:rPr lang="en-US" sz="3200" b="1" i="1" dirty="0" smtClean="0"/>
              <a:t>+d)+</a:t>
            </a:r>
            <a:r>
              <a:rPr lang="en-US" sz="3200" b="1" i="1" dirty="0"/>
              <a:t>d =</a:t>
            </a:r>
            <a:r>
              <a:rPr lang="en-US" sz="3200" b="1" i="1" dirty="0" smtClean="0"/>
              <a:t>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+2d</a:t>
            </a:r>
          </a:p>
          <a:p>
            <a:pPr eaLnBrk="1" hangingPunct="1">
              <a:buNone/>
            </a:pPr>
            <a:r>
              <a:rPr lang="en-US" sz="3200" b="1" i="1" dirty="0"/>
              <a:t> </a:t>
            </a:r>
            <a:r>
              <a:rPr lang="en-US" sz="3200" b="1" i="1" dirty="0" smtClean="0"/>
              <a:t>  a</a:t>
            </a:r>
            <a:r>
              <a:rPr lang="en-US" sz="3200" b="1" i="1" baseline="-25000" dirty="0" smtClean="0"/>
              <a:t>4</a:t>
            </a:r>
            <a:r>
              <a:rPr lang="en-US" sz="3200" b="1" i="1" dirty="0" smtClean="0"/>
              <a:t>=a</a:t>
            </a:r>
            <a:r>
              <a:rPr lang="en-US" sz="3200" b="1" i="1" baseline="-25000" dirty="0" smtClean="0"/>
              <a:t>3</a:t>
            </a:r>
            <a:r>
              <a:rPr lang="en-US" sz="3200" b="1" i="1" dirty="0" smtClean="0"/>
              <a:t>+d=(a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+2d)+d=a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+3d</a:t>
            </a:r>
          </a:p>
          <a:p>
            <a:pPr eaLnBrk="1" hangingPunct="1">
              <a:buNone/>
            </a:pPr>
            <a:r>
              <a:rPr lang="en-US" sz="3200" b="1" i="1" dirty="0" smtClean="0"/>
              <a:t>   a</a:t>
            </a:r>
            <a:r>
              <a:rPr lang="en-US" sz="3200" b="1" i="1" baseline="-25000" dirty="0" smtClean="0"/>
              <a:t>5</a:t>
            </a:r>
            <a:r>
              <a:rPr lang="en-US" sz="3200" b="1" i="1" dirty="0" smtClean="0"/>
              <a:t>=a</a:t>
            </a:r>
            <a:r>
              <a:rPr lang="en-US" sz="3200" b="1" i="1" baseline="-25000" dirty="0"/>
              <a:t>4</a:t>
            </a:r>
            <a:r>
              <a:rPr lang="en-US" sz="3200" b="1" i="1" dirty="0" smtClean="0"/>
              <a:t>+d</a:t>
            </a:r>
            <a:r>
              <a:rPr lang="en-US" sz="3200" b="1" i="1" dirty="0"/>
              <a:t>=(</a:t>
            </a:r>
            <a:r>
              <a:rPr lang="en-US" sz="3200" b="1" i="1" dirty="0" smtClean="0"/>
              <a:t>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+3d</a:t>
            </a:r>
            <a:r>
              <a:rPr lang="en-US" sz="3200" b="1" i="1" dirty="0"/>
              <a:t>)+</a:t>
            </a:r>
            <a:r>
              <a:rPr lang="en-US" sz="3200" b="1" i="1" dirty="0" smtClean="0"/>
              <a:t>d=a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+4d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i="1" dirty="0" smtClean="0"/>
              <a:t>   ……………………..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3200" b="1" i="1" dirty="0" smtClean="0"/>
              <a:t>   a</a:t>
            </a:r>
            <a:r>
              <a:rPr lang="en-US" sz="3200" b="1" i="1" baseline="-25000" dirty="0" smtClean="0"/>
              <a:t>n</a:t>
            </a:r>
            <a:r>
              <a:rPr lang="en-US" sz="3200" b="1" i="1" dirty="0" smtClean="0"/>
              <a:t>=a</a:t>
            </a:r>
            <a:r>
              <a:rPr lang="en-US" sz="3200" b="1" i="1" baseline="-25000" dirty="0" smtClean="0"/>
              <a:t>1</a:t>
            </a:r>
            <a:r>
              <a:rPr lang="en-US" sz="3200" b="1" i="1" dirty="0" smtClean="0"/>
              <a:t>+(n-1)d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3212977"/>
            <a:ext cx="2880320" cy="576064"/>
          </a:xfrm>
          <a:ln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i="1" dirty="0" smtClean="0"/>
              <a:t> </a:t>
            </a:r>
            <a:r>
              <a:rPr lang="en-US" sz="3600" b="1" i="1" dirty="0" smtClean="0"/>
              <a:t>a</a:t>
            </a:r>
            <a:r>
              <a:rPr lang="en-US" sz="3600" b="1" i="1" baseline="-25000" dirty="0" smtClean="0"/>
              <a:t>n</a:t>
            </a:r>
            <a:r>
              <a:rPr lang="en-US" sz="3600" b="1" i="1" dirty="0" smtClean="0"/>
              <a:t>=a</a:t>
            </a:r>
            <a:r>
              <a:rPr lang="en-US" sz="3600" b="1" i="1" baseline="-25000" dirty="0" smtClean="0"/>
              <a:t>1</a:t>
            </a:r>
            <a:r>
              <a:rPr lang="en-US" sz="3600" b="1" i="1" dirty="0" smtClean="0"/>
              <a:t>+d (n-1)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327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b="1" dirty="0" smtClean="0"/>
              <a:t>Задача</a:t>
            </a:r>
            <a:r>
              <a:rPr lang="ru-RU" b="1" dirty="0"/>
              <a:t>.</a:t>
            </a:r>
            <a:endParaRPr lang="ru-RU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57200" y="1920875"/>
                <a:ext cx="8219256" cy="1436117"/>
              </a:xfrm>
            </p:spPr>
            <p:txBody>
              <a:bodyPr>
                <a:noAutofit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2800" b="1" dirty="0" smtClean="0"/>
                  <a:t>Выпишите первые три члена арифметической прогрессии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ru-RU" sz="2800" b="1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ru-RU" sz="2800" b="1" dirty="0" smtClean="0"/>
                  <a:t> если известно, что </a:t>
                </a:r>
                <a:r>
                  <a:rPr lang="en-US" sz="2800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800" b="1" i="1" smtClean="0">
                        <a:latin typeface="Cambria Math"/>
                      </a:rPr>
                      <m:t>=</m:t>
                    </m:r>
                    <m:r>
                      <a:rPr lang="ru-RU" sz="2800" b="1" i="1" smtClean="0">
                        <a:latin typeface="Cambria Math"/>
                      </a:rPr>
                      <m:t>𝟐</m:t>
                    </m:r>
                    <m:r>
                      <a:rPr lang="ru-RU" sz="2800" b="1" i="1" smtClean="0">
                        <a:latin typeface="Cambria Math"/>
                      </a:rPr>
                      <m:t>,  </m:t>
                    </m:r>
                    <m:r>
                      <a:rPr lang="en-US" sz="2800" b="1" i="1" smtClean="0"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r>
                      <a:rPr lang="en-US" sz="2800" b="1" i="1" smtClean="0">
                        <a:latin typeface="Cambria Math"/>
                      </a:rPr>
                      <m:t>𝟎</m:t>
                    </m:r>
                    <m:r>
                      <a:rPr lang="en-US" sz="2800" b="1" i="1" smtClean="0">
                        <a:latin typeface="Cambria Math"/>
                      </a:rPr>
                      <m:t>,</m:t>
                    </m:r>
                    <m:r>
                      <a:rPr lang="en-US" sz="2800" b="1" i="1" smtClean="0">
                        <a:latin typeface="Cambria Math"/>
                      </a:rPr>
                      <m:t>𝟒</m:t>
                    </m:r>
                    <m:r>
                      <a:rPr lang="en-US" sz="2800" b="1" i="1" smtClean="0">
                        <a:latin typeface="Cambria Math"/>
                      </a:rPr>
                      <m:t>.</m:t>
                    </m:r>
                  </m:oMath>
                </a14:m>
                <a:endParaRPr lang="ru-RU" sz="2800" b="1" dirty="0" smtClean="0"/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2800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1920875"/>
                <a:ext cx="8219256" cy="1436117"/>
              </a:xfrm>
              <a:blipFill rotWithShape="1">
                <a:blip r:embed="rId2"/>
                <a:stretch>
                  <a:fillRect l="-1484" t="-3814" b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Заголовок 1"/>
              <p:cNvSpPr>
                <a:spLocks noGrp="1"/>
              </p:cNvSpPr>
              <p:nvPr>
                <p:ph sz="half" idx="2"/>
              </p:nvPr>
            </p:nvSpPr>
            <p:spPr>
              <a:xfrm>
                <a:off x="755576" y="3861048"/>
                <a:ext cx="4500563" cy="503808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b="1" dirty="0" smtClean="0"/>
              </a:p>
              <a:p>
                <a:pPr marL="0" indent="0" eaLnBrk="1" hangingPunct="1">
                  <a:buNone/>
                </a:pPr>
                <a:endParaRPr lang="en-US" sz="2800" b="1" dirty="0" smtClean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latin typeface="Cambria Math"/>
                        </a:rPr>
                        <m:t>𝟎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𝟒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latin typeface="Cambria Math"/>
                        </a:rPr>
                        <m:t>,</m:t>
                      </m:r>
                      <m:r>
                        <a:rPr lang="en-US" sz="2800" b="1" i="1" smtClean="0">
                          <a:latin typeface="Cambria Math"/>
                        </a:rPr>
                        <m:t>𝟖</m:t>
                      </m:r>
                      <m:r>
                        <a:rPr lang="en-US" sz="2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b="1" dirty="0" smtClean="0"/>
              </a:p>
              <a:p>
                <a:pPr marL="0" indent="0" eaLnBrk="1" hangingPunct="1">
                  <a:buNone/>
                </a:pPr>
                <a:endParaRPr lang="en-US" b="0" dirty="0" smtClean="0"/>
              </a:p>
              <a:p>
                <a:pPr marL="0" indent="0" eaLnBrk="1" hangingPunct="1"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7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755576" y="3861048"/>
                <a:ext cx="4500563" cy="503808"/>
              </a:xfrm>
              <a:blipFill rotWithShape="1">
                <a:blip r:embed="rId3"/>
                <a:stretch>
                  <a:fillRect b="-1771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Заголовок 1"/>
              <p:cNvSpPr txBox="1">
                <a:spLocks/>
              </p:cNvSpPr>
              <p:nvPr/>
            </p:nvSpPr>
            <p:spPr bwMode="auto">
              <a:xfrm>
                <a:off x="755576" y="5733256"/>
                <a:ext cx="4500563" cy="5038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273050" indent="-2730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95000"/>
                  <a:buFont typeface="Wingdings 2" pitchFamily="18" charset="2"/>
                  <a:buChar char=""/>
                  <a:defRPr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39763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85000"/>
                  <a:buFont typeface="Wingdings 2" pitchFamily="18" charset="2"/>
                  <a:buChar char="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460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 2" pitchFamily="18" charset="2"/>
                  <a:buChar char="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7450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BD0D9"/>
                  </a:buClr>
                  <a:buSzPct val="65000"/>
                  <a:buFont typeface="Wingdings 2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2088" indent="-2095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0CF9B"/>
                  </a:buClr>
                  <a:buSzPct val="65000"/>
                  <a:buFont typeface="Wingdings 2" pitchFamily="18" charset="2"/>
                  <a:buChar char="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210312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80000"/>
                  <a:buFont typeface="Wingdings 2"/>
                  <a:buChar char="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0000"/>
                  <a:buFont typeface="Wingdings 2"/>
                  <a:buChar char=""/>
                  <a:defRPr kumimoji="0"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182880" algn="l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Tx/>
                  <a:buChar char="•"/>
                  <a:defRPr kumimoji="0"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eaLnBrk="1" hangingPunct="1">
                  <a:buFont typeface="Wingdings 2" pitchFamily="18" charset="2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800" b="1" i="1" smtClean="0">
                            <a:latin typeface="Cambria Math"/>
                          </a:rPr>
                          <m:t>      </m:t>
                        </m:r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𝟑𝟏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−</m:t>
                    </m:r>
                    <m:r>
                      <a:rPr lang="ru-RU" sz="2800" b="1" i="1" smtClean="0">
                        <a:latin typeface="Cambria Math"/>
                      </a:rPr>
                      <m:t>?     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𝟏𝟎𝟎</m:t>
                        </m:r>
                      </m:sub>
                    </m:sSub>
                    <m:r>
                      <a:rPr lang="ru-RU" sz="2800" b="0" i="0" smtClean="0">
                        <a:latin typeface="Cambria Math"/>
                      </a:rPr>
                      <m:t>−</m:t>
                    </m:r>
                  </m:oMath>
                </a14:m>
                <a:r>
                  <a:rPr lang="ru-RU" dirty="0" smtClean="0"/>
                  <a:t>?</a:t>
                </a:r>
                <a:endParaRPr lang="en-US" dirty="0" smtClean="0"/>
              </a:p>
              <a:p>
                <a:pPr marL="0" indent="0" eaLnBrk="1" hangingPunct="1">
                  <a:buFont typeface="Wingdings 2" pitchFamily="18" charset="2"/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9" name="Заголовок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5733256"/>
                <a:ext cx="4500563" cy="503808"/>
              </a:xfrm>
              <a:prstGeom prst="rect">
                <a:avLst/>
              </a:prstGeom>
              <a:blipFill rotWithShape="1">
                <a:blip r:embed="rId4"/>
                <a:stretch>
                  <a:fillRect t="-6024" b="-31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83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Ответы к тесту: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43484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</a:t>
            </a:r>
            <a:r>
              <a:rPr lang="ru-RU" b="1" dirty="0" smtClean="0"/>
              <a:t>Вариант 1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988839"/>
            <a:ext cx="4038600" cy="436608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</a:t>
            </a:r>
            <a:r>
              <a:rPr lang="ru-RU" b="1" dirty="0" smtClean="0"/>
              <a:t>Вариант 2</a:t>
            </a:r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960455"/>
              </p:ext>
            </p:extLst>
          </p:nvPr>
        </p:nvGraphicFramePr>
        <p:xfrm>
          <a:off x="755576" y="2780928"/>
          <a:ext cx="3528392" cy="144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2098"/>
                <a:gridCol w="882098"/>
                <a:gridCol w="882098"/>
                <a:gridCol w="88209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П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Р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О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Г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515166"/>
              </p:ext>
            </p:extLst>
          </p:nvPr>
        </p:nvGraphicFramePr>
        <p:xfrm>
          <a:off x="4644008" y="2780928"/>
          <a:ext cx="3600400" cy="144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0100"/>
                <a:gridCol w="900100"/>
                <a:gridCol w="900100"/>
                <a:gridCol w="900100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Р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Е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С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+mn-lt"/>
                        </a:rPr>
                        <a:t>С</a:t>
                      </a:r>
                      <a:endParaRPr lang="ru-RU" sz="4000" b="1" dirty="0"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1520" y="522920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Прогресс (лат.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progressus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) – направление развития от низшего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к высшему, поступательное движение вперед, к лучшему.</a:t>
            </a: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93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677444"/>
            <a:ext cx="3614734" cy="1564958"/>
          </a:xfrm>
          <a:ln>
            <a:miter lim="800000"/>
            <a:headEnd/>
            <a:tailEnd/>
          </a:ln>
        </p:spPr>
        <p:txBody>
          <a:bodyPr>
            <a:noAutofit/>
            <a:scene3d>
              <a:camera prst="isometricOffAxis1Right"/>
              <a:lightRig rig="threePt" dir="t"/>
            </a:scene3d>
            <a:sp3d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Успехов в выполнении домашнего задания!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44" y="1628800"/>
            <a:ext cx="4346144" cy="464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1754" y="1428750"/>
            <a:ext cx="4166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Домашнее </a:t>
            </a:r>
            <a:r>
              <a:rPr lang="ru-RU" sz="3200" b="1" dirty="0">
                <a:solidFill>
                  <a:schemeClr val="tx2"/>
                </a:solidFill>
              </a:rPr>
              <a:t>задание</a:t>
            </a:r>
            <a:r>
              <a:rPr lang="ru-RU" sz="3200" dirty="0" smtClean="0">
                <a:solidFill>
                  <a:schemeClr val="tx2"/>
                </a:solidFill>
              </a:rPr>
              <a:t>:</a:t>
            </a:r>
            <a:endParaRPr lang="ru-RU" sz="3200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37321"/>
            <a:ext cx="3672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пункт 25,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№ 578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№ 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58</a:t>
            </a: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(б), </a:t>
            </a:r>
            <a:r>
              <a:rPr lang="ru-RU" sz="2800" b="1" dirty="0">
                <a:solidFill>
                  <a:schemeClr val="tx2"/>
                </a:solidFill>
              </a:rPr>
              <a:t>№ </a:t>
            </a:r>
            <a:r>
              <a:rPr lang="ru-RU" sz="2800" b="1" dirty="0" smtClean="0">
                <a:solidFill>
                  <a:schemeClr val="tx2"/>
                </a:solidFill>
              </a:rPr>
              <a:t>585(б), 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№ 601(б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807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30" y="1484784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+mn-lt"/>
              </a:rPr>
              <a:t>Закончился XX век,</a:t>
            </a:r>
            <a:br>
              <a:rPr lang="ru-RU" sz="4000" b="1" dirty="0">
                <a:solidFill>
                  <a:schemeClr val="tx2"/>
                </a:solidFill>
                <a:latin typeface="+mn-lt"/>
              </a:rPr>
            </a:br>
            <a:r>
              <a:rPr lang="ru-RU" sz="4000" b="1" dirty="0">
                <a:solidFill>
                  <a:schemeClr val="tx2"/>
                </a:solidFill>
                <a:latin typeface="+mn-lt"/>
              </a:rPr>
              <a:t>Куда стремится человек,</a:t>
            </a:r>
            <a:br>
              <a:rPr lang="ru-RU" sz="4000" b="1" dirty="0">
                <a:solidFill>
                  <a:schemeClr val="tx2"/>
                </a:solidFill>
                <a:latin typeface="+mn-lt"/>
              </a:rPr>
            </a:br>
            <a:r>
              <a:rPr lang="ru-RU" sz="4000" b="1" dirty="0">
                <a:solidFill>
                  <a:schemeClr val="tx2"/>
                </a:solidFill>
                <a:latin typeface="+mn-lt"/>
              </a:rPr>
              <a:t>Изучен космос и моря,</a:t>
            </a:r>
            <a:br>
              <a:rPr lang="ru-RU" sz="4000" b="1" dirty="0">
                <a:solidFill>
                  <a:schemeClr val="tx2"/>
                </a:solidFill>
                <a:latin typeface="+mn-lt"/>
              </a:rPr>
            </a:br>
            <a:r>
              <a:rPr lang="ru-RU" sz="4000" b="1" dirty="0" smtClean="0">
                <a:solidFill>
                  <a:schemeClr val="tx2"/>
                </a:solidFill>
                <a:latin typeface="+mn-lt"/>
              </a:rPr>
              <a:t>Строен</a:t>
            </a:r>
            <a:r>
              <a:rPr lang="ru-RU" sz="4000" b="1" dirty="0">
                <a:solidFill>
                  <a:schemeClr val="tx2"/>
                </a:solidFill>
                <a:latin typeface="+mn-lt"/>
              </a:rPr>
              <a:t>ь</a:t>
            </a:r>
            <a:r>
              <a:rPr lang="ru-RU" sz="4000" b="1" dirty="0" smtClean="0">
                <a:solidFill>
                  <a:schemeClr val="tx2"/>
                </a:solidFill>
                <a:latin typeface="+mn-lt"/>
              </a:rPr>
              <a:t>е </a:t>
            </a:r>
            <a:r>
              <a:rPr lang="ru-RU" sz="4000" b="1" dirty="0">
                <a:solidFill>
                  <a:schemeClr val="tx2"/>
                </a:solidFill>
                <a:latin typeface="+mn-lt"/>
              </a:rPr>
              <a:t>звезд и вся земля,</a:t>
            </a:r>
            <a:br>
              <a:rPr lang="ru-RU" sz="4000" b="1" dirty="0">
                <a:solidFill>
                  <a:schemeClr val="tx2"/>
                </a:solidFill>
                <a:latin typeface="+mn-lt"/>
              </a:rPr>
            </a:br>
            <a:r>
              <a:rPr lang="ru-RU" sz="4000" b="1" dirty="0">
                <a:solidFill>
                  <a:schemeClr val="tx2"/>
                </a:solidFill>
                <a:latin typeface="+mn-lt"/>
              </a:rPr>
              <a:t>Но математиков зовет</a:t>
            </a:r>
            <a:br>
              <a:rPr lang="ru-RU" sz="4000" b="1" dirty="0">
                <a:solidFill>
                  <a:schemeClr val="tx2"/>
                </a:solidFill>
                <a:latin typeface="+mn-lt"/>
              </a:rPr>
            </a:br>
            <a:r>
              <a:rPr lang="ru-RU" sz="4000" b="1" dirty="0">
                <a:solidFill>
                  <a:schemeClr val="tx2"/>
                </a:solidFill>
                <a:latin typeface="+mn-lt"/>
              </a:rPr>
              <a:t>Известный лозунг </a:t>
            </a:r>
            <a:endParaRPr lang="en-US" sz="4000" b="1" dirty="0" smtClean="0">
              <a:solidFill>
                <a:schemeClr val="tx2"/>
              </a:solidFill>
              <a:latin typeface="+mn-lt"/>
            </a:endParaRPr>
          </a:p>
          <a:p>
            <a:r>
              <a:rPr lang="ru-RU" sz="4000" b="1" dirty="0" smtClean="0">
                <a:solidFill>
                  <a:schemeClr val="tx2"/>
                </a:solidFill>
                <a:latin typeface="+mn-lt"/>
              </a:rPr>
              <a:t>“</a:t>
            </a:r>
            <a:r>
              <a:rPr lang="ru-RU" sz="4000" b="1" dirty="0">
                <a:solidFill>
                  <a:schemeClr val="tx2"/>
                </a:solidFill>
                <a:latin typeface="+mn-lt"/>
              </a:rPr>
              <a:t>Прогрессия – </a:t>
            </a:r>
            <a:r>
              <a:rPr lang="ru-RU" sz="4000" b="1" dirty="0" smtClean="0">
                <a:solidFill>
                  <a:schemeClr val="tx2"/>
                </a:solidFill>
                <a:latin typeface="+mn-lt"/>
              </a:rPr>
              <a:t>движение вперед</a:t>
            </a:r>
            <a:r>
              <a:rPr lang="en-US" sz="4000" b="1" dirty="0" smtClean="0">
                <a:solidFill>
                  <a:schemeClr val="tx2"/>
                </a:solidFill>
                <a:latin typeface="+mn-lt"/>
              </a:rPr>
              <a:t>!</a:t>
            </a:r>
            <a:r>
              <a:rPr lang="ru-RU" sz="4000" b="1" dirty="0" smtClean="0">
                <a:solidFill>
                  <a:schemeClr val="tx2"/>
                </a:solidFill>
                <a:latin typeface="+mn-lt"/>
              </a:rPr>
              <a:t>”</a:t>
            </a:r>
            <a:endParaRPr lang="ru-RU" sz="40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04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Устная работа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ru-RU" sz="4000" dirty="0" smtClean="0"/>
                  <a:t>       </a:t>
                </a:r>
                <a:r>
                  <a:rPr lang="en-US" sz="4000" dirty="0" smtClean="0"/>
                  <a:t>  </a:t>
                </a:r>
                <a:r>
                  <a:rPr lang="ru-RU" sz="4000" b="1" dirty="0" smtClean="0"/>
                  <a:t>Последовательность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dirty="0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000" b="1" i="1" dirty="0" smtClean="0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4000" b="1" dirty="0" smtClean="0"/>
                  <a:t>)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ru-RU" sz="4000" b="1" dirty="0" smtClean="0"/>
                  <a:t>              задана формулой</a:t>
                </a:r>
                <a:endParaRPr lang="en-US" sz="4000" b="1" dirty="0" smtClean="0"/>
              </a:p>
              <a:p>
                <a:pPr marL="533400" indent="-533400" eaLnBrk="1" hangingPunct="1"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dirty="0"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 dirty="0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ru-RU" sz="4000" b="1" i="1" dirty="0" smtClean="0">
                          <a:latin typeface="Cambria Math"/>
                        </a:rPr>
                        <m:t>=</m:t>
                      </m:r>
                      <m:r>
                        <a:rPr lang="en-US" sz="4000" b="1" i="1" dirty="0" smtClean="0">
                          <a:latin typeface="Cambria Math"/>
                        </a:rPr>
                        <m:t> </m:t>
                      </m:r>
                      <m:r>
                        <a:rPr lang="ru-RU" sz="4000" b="1" i="1" dirty="0" smtClean="0">
                          <a:latin typeface="Cambria Math"/>
                        </a:rPr>
                        <m:t>𝟐</m:t>
                      </m:r>
                      <m:r>
                        <a:rPr lang="en-US" sz="4000" b="1" i="1" dirty="0" smtClean="0">
                          <a:latin typeface="Cambria Math"/>
                        </a:rPr>
                        <m:t>𝒏</m:t>
                      </m:r>
                      <m:r>
                        <a:rPr lang="en-US" sz="4000" b="1" i="1" dirty="0" smtClean="0">
                          <a:latin typeface="Cambria Math"/>
                        </a:rPr>
                        <m:t> − </m:t>
                      </m:r>
                      <m:r>
                        <a:rPr lang="en-US" sz="4000" b="1" i="1" dirty="0" smtClean="0">
                          <a:latin typeface="Cambria Math"/>
                        </a:rPr>
                        <m:t>𝟑</m:t>
                      </m:r>
                      <m:r>
                        <a:rPr lang="en-US" sz="4000" b="1" i="1" dirty="0" smtClean="0">
                          <a:latin typeface="Cambria Math"/>
                        </a:rPr>
                        <m:t>. </m:t>
                      </m:r>
                    </m:oMath>
                  </m:oMathPara>
                </a14:m>
                <a:endParaRPr lang="ru-RU" sz="4000" b="1" dirty="0" smtClean="0"/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ru-RU" sz="4000" b="1" dirty="0" smtClean="0"/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r>
                  <a:rPr lang="ru-RU" sz="4000" b="1" dirty="0" smtClean="0"/>
                  <a:t>       Найдите: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𝟓𝟎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ru-RU" sz="4800" b="1" dirty="0" smtClean="0"/>
                  <a:t>.</a:t>
                </a:r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ru-RU" dirty="0" smtClean="0"/>
              </a:p>
              <a:p>
                <a:pPr marL="533400" indent="-533400" eaLnBrk="1" hangingPunct="1">
                  <a:buFont typeface="Wingdings" pitchFamily="2" charset="2"/>
                  <a:buNone/>
                </a:pPr>
                <a:endParaRPr lang="ru-RU" dirty="0" smtClean="0"/>
              </a:p>
            </p:txBody>
          </p:sp>
        </mc:Choice>
        <mc:Fallback xmlns="">
          <p:sp>
            <p:nvSpPr>
              <p:cNvPr id="61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2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94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Устная работа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981200"/>
                <a:ext cx="7776864" cy="4114800"/>
              </a:xfrm>
            </p:spPr>
            <p:txBody>
              <a:bodyPr/>
              <a:lstStyle/>
              <a:p>
                <a:pPr algn="ctr" eaLnBrk="1" hangingPunct="1">
                  <a:buFont typeface="Wingdings" pitchFamily="2" charset="2"/>
                  <a:buNone/>
                </a:pPr>
                <a:r>
                  <a:rPr lang="ru-RU" sz="3600" dirty="0" smtClean="0"/>
                  <a:t>    </a:t>
                </a:r>
                <a:r>
                  <a:rPr lang="en-US" sz="3600" dirty="0" smtClean="0"/>
                  <a:t>   </a:t>
                </a:r>
                <a:r>
                  <a:rPr lang="ru-RU" sz="3600" b="1" dirty="0" smtClean="0"/>
                  <a:t>Назовите три первых члена </a:t>
                </a:r>
              </a:p>
              <a:p>
                <a:pPr algn="ctr" eaLnBrk="1" hangingPunct="1">
                  <a:buFont typeface="Wingdings" pitchFamily="2" charset="2"/>
                  <a:buNone/>
                </a:pPr>
                <a:r>
                  <a:rPr lang="ru-RU" sz="3600" b="1" dirty="0" smtClean="0"/>
                  <a:t>  </a:t>
                </a:r>
                <a:r>
                  <a:rPr lang="en-US" sz="3600" b="1" dirty="0" smtClean="0"/>
                  <a:t>   </a:t>
                </a:r>
                <a:r>
                  <a:rPr lang="ru-RU" sz="3600" b="1" dirty="0" smtClean="0"/>
                  <a:t>последовательности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36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36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/>
                              </a:rPr>
                              <m:t>𝒄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3600" b="1" dirty="0" smtClean="0"/>
                  <a:t>, если</a:t>
                </a:r>
              </a:p>
              <a:p>
                <a:pPr marL="0" indent="0" algn="ctr">
                  <a:lnSpc>
                    <a:spcPct val="115000"/>
                  </a:lnSpc>
                  <a:spcBef>
                    <a:spcPts val="865"/>
                  </a:spcBef>
                  <a:spcAft>
                    <a:spcPts val="0"/>
                  </a:spcAft>
                  <a:buNone/>
                </a:pPr>
                <a:endParaRPr lang="en-US" sz="3600" b="1" dirty="0">
                  <a:cs typeface="Arial" charset="0"/>
                </a:endParaRPr>
              </a:p>
              <a:p>
                <a:pPr marL="0" indent="0" algn="ctr">
                  <a:lnSpc>
                    <a:spcPct val="115000"/>
                  </a:lnSpc>
                  <a:spcBef>
                    <a:spcPts val="865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ru-RU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4400" b="1" i="1">
                          <a:latin typeface="Cambria Math"/>
                        </a:rPr>
                        <m:t>=</m:t>
                      </m:r>
                      <m:r>
                        <a:rPr lang="ru-RU" sz="4400" b="1" i="1">
                          <a:latin typeface="Cambria Math"/>
                        </a:rPr>
                        <m:t>𝟒</m:t>
                      </m:r>
                      <m:r>
                        <a:rPr lang="ru-RU" sz="4400" b="1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ru-RU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       </m:t>
                          </m:r>
                          <m:r>
                            <a:rPr lang="ru-RU" sz="4400" b="1" i="1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ru-RU" sz="4400" b="1" i="1">
                              <a:latin typeface="Cambria Math"/>
                            </a:rPr>
                            <m:t>𝒏</m:t>
                          </m:r>
                          <m:r>
                            <a:rPr lang="ru-RU" sz="4400" b="1" i="1">
                              <a:latin typeface="Cambria Math"/>
                            </a:rPr>
                            <m:t>+</m:t>
                          </m:r>
                          <m:r>
                            <a:rPr lang="ru-RU" sz="4400" b="1" i="1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4400" b="1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44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4400" b="1" i="1">
                              <a:latin typeface="Cambria Math"/>
                            </a:rPr>
                            <m:t>𝒄</m:t>
                          </m:r>
                        </m:e>
                        <m:sub>
                          <m:r>
                            <a:rPr lang="ru-RU" sz="4400" b="1" i="1"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ru-RU" sz="4400" b="1" i="1">
                          <a:latin typeface="Cambria Math"/>
                        </a:rPr>
                        <m:t>+</m:t>
                      </m:r>
                      <m:r>
                        <a:rPr lang="ru-RU" sz="4400" b="1" i="1">
                          <a:latin typeface="Cambria Math"/>
                        </a:rPr>
                        <m:t>𝟑</m:t>
                      </m:r>
                      <m:r>
                        <a:rPr lang="ru-RU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4400" b="1" dirty="0"/>
              </a:p>
              <a:p>
                <a:pPr marL="0" indent="0" algn="ctr">
                  <a:lnSpc>
                    <a:spcPct val="115000"/>
                  </a:lnSpc>
                  <a:spcBef>
                    <a:spcPts val="865"/>
                  </a:spcBef>
                  <a:spcAft>
                    <a:spcPts val="0"/>
                  </a:spcAft>
                  <a:buNone/>
                </a:pPr>
                <a:endParaRPr lang="ru-RU" sz="4400" dirty="0">
                  <a:effectLst/>
                  <a:latin typeface="Times New Roman"/>
                  <a:ea typeface="Calibri"/>
                  <a:cs typeface="Times New Roman"/>
                </a:endParaRPr>
              </a:p>
              <a:p>
                <a:pPr algn="ctr" eaLnBrk="1" hangingPunct="1">
                  <a:buFont typeface="Wingdings" pitchFamily="2" charset="2"/>
                  <a:buNone/>
                </a:pPr>
                <a:endParaRPr lang="ru-RU" sz="3600" dirty="0" smtClean="0">
                  <a:cs typeface="Arial" charset="0"/>
                </a:endParaRPr>
              </a:p>
              <a:p>
                <a:pPr algn="ctr" eaLnBrk="1" hangingPunct="1">
                  <a:buFont typeface="Wingdings" pitchFamily="2" charset="2"/>
                  <a:buNone/>
                </a:pPr>
                <a:endParaRPr lang="en-US" dirty="0" smtClean="0">
                  <a:cs typeface="Arial" charset="0"/>
                </a:endParaRPr>
              </a:p>
            </p:txBody>
          </p:sp>
        </mc:Choice>
        <mc:Fallback xmlns="">
          <p:sp>
            <p:nvSpPr>
              <p:cNvPr id="71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981200"/>
                <a:ext cx="7776864" cy="4114800"/>
              </a:xfrm>
              <a:blipFill rotWithShape="1">
                <a:blip r:embed="rId3"/>
                <a:stretch>
                  <a:fillRect t="-2222" r="-10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62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80400" cy="636588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  </a:t>
            </a:r>
            <a:r>
              <a:rPr lang="ru-RU" sz="3200" b="1" dirty="0" smtClean="0"/>
              <a:t>Проверка домашнего задания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1318353"/>
                <a:ext cx="8208912" cy="5247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№565 (г).  </a:t>
                </a:r>
                <a:r>
                  <a:rPr lang="en-US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Найдите первые шесть членов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</a:t>
                </a:r>
              </a:p>
              <a:p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  последовательности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,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заданной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 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формулой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ru-RU" sz="2400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–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го</a:t>
                </a:r>
              </a:p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   члена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400" b="1" dirty="0" smtClean="0">
                  <a:solidFill>
                    <a:schemeClr val="tx2"/>
                  </a:solidFill>
                  <a:latin typeface="+mj-lt"/>
                  <a:ea typeface="Cambria Math"/>
                </a:endParaRPr>
              </a:p>
              <a:p>
                <a:endParaRPr lang="ru-RU" sz="2400" b="1" dirty="0" smtClean="0">
                  <a:solidFill>
                    <a:schemeClr val="tx2"/>
                  </a:solidFill>
                  <a:latin typeface="+mj-lt"/>
                  <a:ea typeface="Cambria Math"/>
                </a:endParaRPr>
              </a:p>
              <a:p>
                <a:r>
                  <a:rPr lang="ru-RU" sz="2000" b="1" dirty="0" smtClean="0">
                    <a:latin typeface="+mj-lt"/>
                  </a:rPr>
                  <a:t>             Решение</a:t>
                </a:r>
                <a:r>
                  <a:rPr lang="ru-RU" sz="2000" b="1" dirty="0">
                    <a:latin typeface="+mj-lt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=−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                 </a:t>
                </a:r>
                <a:endPara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𝟒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𝟔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𝟕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18353"/>
                <a:ext cx="8208912" cy="5247590"/>
              </a:xfrm>
              <a:prstGeom prst="rect">
                <a:avLst/>
              </a:prstGeom>
              <a:blipFill rotWithShape="1">
                <a:blip r:embed="rId2"/>
                <a:stretch>
                  <a:fillRect l="-1189" t="-929" r="-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16" y="2852936"/>
            <a:ext cx="1152524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4083077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135938" cy="636588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      </a:t>
            </a:r>
            <a:r>
              <a:rPr lang="ru-RU" sz="3200" b="1" dirty="0" smtClean="0"/>
              <a:t>Проверка домашнего задания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5536" y="1318353"/>
                <a:ext cx="8208912" cy="5247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№565 (г).  </a:t>
                </a:r>
                <a:r>
                  <a:rPr lang="en-US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Найдите первые шесть членов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</a:t>
                </a:r>
              </a:p>
              <a:p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  последовательности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,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заданной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 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формулой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  <m:r>
                      <a:rPr lang="ru-RU" sz="2400" b="1" i="1">
                        <a:solidFill>
                          <a:schemeClr val="tx2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–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го</a:t>
                </a:r>
              </a:p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   члена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400" b="1" dirty="0" smtClean="0">
                  <a:solidFill>
                    <a:schemeClr val="tx2"/>
                  </a:solidFill>
                  <a:latin typeface="+mj-lt"/>
                  <a:ea typeface="Cambria Math"/>
                </a:endParaRPr>
              </a:p>
              <a:p>
                <a:endParaRPr lang="ru-RU" sz="2400" b="1" dirty="0" smtClean="0">
                  <a:solidFill>
                    <a:schemeClr val="tx2"/>
                  </a:solidFill>
                  <a:latin typeface="+mj-lt"/>
                  <a:ea typeface="Cambria Math"/>
                </a:endParaRPr>
              </a:p>
              <a:p>
                <a:r>
                  <a:rPr lang="ru-RU" sz="2000" b="1" dirty="0" smtClean="0">
                    <a:latin typeface="+mj-lt"/>
                  </a:rPr>
                  <a:t>             Решение</a:t>
                </a:r>
                <a:r>
                  <a:rPr lang="ru-RU" sz="2000" b="1" dirty="0">
                    <a:latin typeface="+mj-lt"/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=(−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                 </a:t>
                </a:r>
                <a:endParaRPr lang="ru-RU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endParaRPr>
              </a:p>
              <a:p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ru-RU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  <m:r>
                          <a:rPr lang="en-US" sz="2000" b="1" i="1">
                            <a:latin typeface="Cambria Math"/>
                          </a:rPr>
                          <m:t>+</m:t>
                        </m:r>
                        <m:r>
                          <a:rPr lang="en-US" sz="2000" b="1" i="1">
                            <a:latin typeface="Cambria Math"/>
                          </a:rPr>
                          <m:t>𝟏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𝟒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𝟒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𝟓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𝟓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𝟔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000" b="1" i="1"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</a:rPr>
                            <m:t>𝟔</m:t>
                          </m:r>
                          <m:r>
                            <a:rPr lang="en-US" sz="2000" b="1" i="1">
                              <a:latin typeface="Cambria Math"/>
                            </a:rPr>
                            <m:t>+</m:t>
                          </m:r>
                          <m:r>
                            <a:rPr lang="en-US" sz="20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𝟕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18353"/>
                <a:ext cx="8208912" cy="5247590"/>
              </a:xfrm>
              <a:prstGeom prst="rect">
                <a:avLst/>
              </a:prstGeom>
              <a:blipFill rotWithShape="1">
                <a:blip r:embed="rId2"/>
                <a:stretch>
                  <a:fillRect l="-1189" t="-929" r="-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16" y="2852936"/>
            <a:ext cx="1152524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32240" y="4083077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31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3600" y="704850"/>
            <a:ext cx="8280400" cy="636588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Проверка домашнего задания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4925" y="1412776"/>
                <a:ext cx="8136906" cy="5545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№ 56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6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.     Последовательность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задана формулой</a:t>
                </a:r>
              </a:p>
              <a:p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. Найдите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𝟓𝟎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1" dirty="0" smtClean="0">
                  <a:solidFill>
                    <a:schemeClr val="tx2"/>
                  </a:solidFill>
                  <a:latin typeface="+mj-lt"/>
                </a:endParaRPr>
              </a:p>
              <a:p>
                <a:endParaRPr lang="ru-RU" dirty="0" smtClean="0"/>
              </a:p>
              <a:p>
                <a:r>
                  <a:rPr lang="ru-RU" dirty="0" smtClean="0"/>
                  <a:t>               </a:t>
                </a:r>
                <a:r>
                  <a:rPr lang="ru-RU" sz="2000" b="1" dirty="0" smtClean="0">
                    <a:latin typeface="+mj-lt"/>
                  </a:rPr>
                  <a:t>Решение</a:t>
                </a:r>
                <a:r>
                  <a:rPr lang="ru-RU" sz="2000" b="1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           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𝟓𝟎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𝟏𝟓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20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000" b="1" i="0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𝟐𝟎𝟎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2000" b="1" i="0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𝟐𝟑𝟎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𝟓𝟎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𝟓𝟎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𝟐𝟓𝟎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𝟏𝟓𝟎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𝟔𝟓𝟎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endParaRPr lang="en-US" sz="2000" b="1" dirty="0" smtClean="0"/>
              </a:p>
              <a:p>
                <a:endParaRPr lang="ru-RU" dirty="0"/>
              </a:p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№56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9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(г). 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Выпишите первые пять членов  </a:t>
                </a:r>
              </a:p>
              <a:p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 последовательности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, если: </a:t>
                </a:r>
                <a:endParaRPr lang="en-US" sz="2400" b="1" dirty="0" smtClean="0">
                  <a:solidFill>
                    <a:schemeClr val="tx2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  <m:sup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000" b="1" dirty="0" smtClean="0">
                  <a:solidFill>
                    <a:schemeClr val="tx2"/>
                  </a:solidFill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r>
                  <a:rPr lang="ru-RU" sz="2400" b="1" dirty="0" smtClean="0">
                    <a:solidFill>
                      <a:schemeClr val="tx1"/>
                    </a:solidFill>
                    <a:latin typeface="+mj-lt"/>
                  </a:rPr>
                  <a:t>              Решение:   </a:t>
                </a:r>
              </a:p>
              <a:p>
                <a:r>
                  <a:rPr lang="ru-RU" sz="2400" b="1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+mj-lt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 </m:t>
                    </m:r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25" y="1412776"/>
                <a:ext cx="8136906" cy="5545492"/>
              </a:xfrm>
              <a:prstGeom prst="rect">
                <a:avLst/>
              </a:prstGeom>
              <a:blipFill rotWithShape="1">
                <a:blip r:embed="rId2"/>
                <a:stretch>
                  <a:fillRect l="-1199" t="-8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2748" y="3140968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3451" y="5747842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2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3600" y="704850"/>
            <a:ext cx="8280400" cy="636588"/>
          </a:xfrm>
        </p:spPr>
        <p:txBody>
          <a:bodyPr/>
          <a:lstStyle/>
          <a:p>
            <a:pPr algn="ctr" eaLnBrk="1" hangingPunct="1"/>
            <a:r>
              <a:rPr lang="ru-RU" sz="3200" b="1" dirty="0" smtClean="0"/>
              <a:t>Проверка домашнего задания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4925" y="1412776"/>
                <a:ext cx="8136906" cy="5731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№ 56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6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.     Последовательность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𝒃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задана формулой</a:t>
                </a:r>
              </a:p>
              <a:p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. Найдите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𝟏𝟎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𝟓𝟎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2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1" dirty="0" smtClean="0">
                  <a:solidFill>
                    <a:schemeClr val="tx2"/>
                  </a:solidFill>
                  <a:latin typeface="+mj-lt"/>
                </a:endParaRPr>
              </a:p>
              <a:p>
                <a:endParaRPr lang="ru-RU" dirty="0" smtClean="0"/>
              </a:p>
              <a:p>
                <a:r>
                  <a:rPr lang="ru-RU" dirty="0" smtClean="0"/>
                  <a:t>               </a:t>
                </a:r>
                <a:r>
                  <a:rPr lang="ru-RU" sz="2000" b="1" dirty="0" smtClean="0">
                    <a:latin typeface="+mj-lt"/>
                  </a:rPr>
                  <a:t>Решение</a:t>
                </a:r>
                <a:r>
                  <a:rPr lang="ru-RU" sz="2000" b="1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           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</a:rPr>
                      <m:t>𝟐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𝟓</m:t>
                        </m:r>
                      </m:e>
                      <m:sup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𝟓𝟎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𝟏𝟓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20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</a:rPr>
                            <m:t>𝟏𝟎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000" b="1" i="0" smtClean="0">
                          <a:latin typeface="Cambria Math"/>
                          <a:ea typeface="Cambria Math"/>
                        </a:rPr>
                        <m:t>𝟏𝟎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𝟐𝟎𝟎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2000" b="1" i="0" smtClean="0">
                          <a:latin typeface="Cambria Math"/>
                          <a:ea typeface="Cambria Math"/>
                        </a:rPr>
                        <m:t>𝟑𝟎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𝟐𝟑𝟎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2000" b="1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𝟓𝟎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𝟓𝟎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2000" b="1" i="1" smtClean="0">
                          <a:latin typeface="Cambria Math"/>
                          <a:ea typeface="Cambria Math"/>
                        </a:rPr>
                        <m:t>𝟐𝟓𝟎𝟎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𝟏𝟓𝟎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𝟓𝟏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000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endParaRPr lang="en-US" sz="2000" b="1" dirty="0" smtClean="0"/>
              </a:p>
              <a:p>
                <a:endParaRPr lang="ru-RU" dirty="0"/>
              </a:p>
              <a:p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№56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9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(г). </a:t>
                </a:r>
                <a:r>
                  <a:rPr lang="en-US" sz="2400" b="1" dirty="0" smtClean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Выпишите первые пять членов  </a:t>
                </a:r>
              </a:p>
              <a:p>
                <a:r>
                  <a:rPr lang="ru-RU" sz="2400" b="1" dirty="0">
                    <a:solidFill>
                      <a:schemeClr val="tx2"/>
                    </a:solidFill>
                    <a:latin typeface="+mj-lt"/>
                  </a:rPr>
                  <a:t> </a:t>
                </a:r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                   последовательности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400" b="1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400" b="1" dirty="0" smtClean="0">
                    <a:solidFill>
                      <a:schemeClr val="tx2"/>
                    </a:solidFill>
                    <a:latin typeface="+mj-lt"/>
                  </a:rPr>
                  <a:t>, если: </a:t>
                </a:r>
                <a:endParaRPr lang="en-US" sz="2400" b="1" dirty="0" smtClean="0">
                  <a:solidFill>
                    <a:schemeClr val="tx2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1" smtClean="0">
                          <a:solidFill>
                            <a:schemeClr val="tx2"/>
                          </a:solidFill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ru-RU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  <m:sup>
                          <m:r>
                            <a:rPr lang="en-US" sz="2000" b="1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US" sz="2000" b="1" i="1">
                          <a:solidFill>
                            <a:schemeClr val="tx2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en-US" sz="2000" b="1" dirty="0">
                  <a:solidFill>
                    <a:schemeClr val="tx2"/>
                  </a:solidFill>
                  <a:latin typeface="+mj-lt"/>
                </a:endParaRPr>
              </a:p>
              <a:p>
                <a:endParaRPr lang="en-US" dirty="0">
                  <a:latin typeface="+mj-lt"/>
                </a:endParaRPr>
              </a:p>
              <a:p>
                <a:r>
                  <a:rPr lang="ru-RU" sz="2400" b="1" dirty="0" smtClean="0">
                    <a:solidFill>
                      <a:schemeClr val="tx1"/>
                    </a:solidFill>
                    <a:latin typeface="+mj-lt"/>
                  </a:rPr>
                  <a:t>              Решение:   </a:t>
                </a:r>
              </a:p>
              <a:p>
                <a:r>
                  <a:rPr lang="ru-RU" sz="2400" b="1" dirty="0" smtClean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+mj-lt"/>
                  </a:rPr>
                  <a:t>  </a:t>
                </a:r>
                <a:r>
                  <a:rPr lang="ru-RU" sz="2400" b="1" dirty="0" smtClean="0">
                    <a:solidFill>
                      <a:schemeClr val="tx1"/>
                    </a:solidFill>
                    <a:latin typeface="+mj-lt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 </m:t>
                    </m:r>
                    <m:sSub>
                      <m:sSubPr>
                        <m:ctrlPr>
                          <a:rPr lang="ru-RU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𝟒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ru-RU" sz="24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sub>
                    </m:sSub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400" b="1" dirty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endParaRPr lang="en-US" dirty="0">
                  <a:ea typeface="Cambria Math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25" y="1412776"/>
                <a:ext cx="8136906" cy="5731184"/>
              </a:xfrm>
              <a:prstGeom prst="rect">
                <a:avLst/>
              </a:prstGeom>
              <a:blipFill rotWithShape="1">
                <a:blip r:embed="rId2"/>
                <a:stretch>
                  <a:fillRect l="-1199" t="-8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8049" y="3154625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43452" y="5808415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4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70792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/>
              <a:t>Какая закономерность наблюдается в каждой последовательности?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одержимое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184576"/>
              </a:xfrm>
              <a:ln>
                <a:solidFill>
                  <a:schemeClr val="bg2"/>
                </a:solidFill>
              </a:ln>
            </p:spPr>
            <p:txBody>
              <a:bodyPr>
                <a:normAutofit fontScale="25000" lnSpcReduction="20000"/>
              </a:bodyPr>
              <a:lstStyle/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5100" i="1" dirty="0" smtClean="0">
                  <a:latin typeface="Cambria Math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11200" b="1" dirty="0" smtClean="0"/>
                  <a:t>      </a:t>
                </a:r>
                <a:r>
                  <a:rPr lang="ru-RU" sz="11200" b="1" dirty="0" smtClean="0">
                    <a:solidFill>
                      <a:schemeClr val="tx2"/>
                    </a:solidFill>
                    <a:latin typeface="+mj-lt"/>
                  </a:rPr>
                  <a:t>1)</a:t>
                </a:r>
                <a:r>
                  <a:rPr lang="ru-RU" sz="11200" b="1" dirty="0" smtClean="0"/>
                  <a:t>    </a:t>
                </a:r>
                <a14:m>
                  <m:oMath xmlns:m="http://schemas.openxmlformats.org/officeDocument/2006/math">
                    <m:r>
                      <a:rPr lang="ru-RU" sz="11200" b="1" i="1" dirty="0" smtClean="0">
                        <a:latin typeface="Cambria Math"/>
                      </a:rPr>
                      <m:t>𝟏</m:t>
                    </m:r>
                    <m:r>
                      <a:rPr lang="ru-RU" sz="11200" b="1" i="1" dirty="0" smtClean="0">
                        <a:latin typeface="Cambria Math"/>
                      </a:rPr>
                      <m:t>;</m:t>
                    </m:r>
                    <m:r>
                      <a:rPr lang="ru-RU" sz="11200" b="1" i="1" dirty="0" smtClean="0">
                        <a:latin typeface="Cambria Math"/>
                      </a:rPr>
                      <m:t>𝟑</m:t>
                    </m:r>
                    <m:r>
                      <a:rPr lang="ru-RU" sz="11200" b="1" i="1" dirty="0" smtClean="0">
                        <a:latin typeface="Cambria Math"/>
                      </a:rPr>
                      <m:t>;</m:t>
                    </m:r>
                    <m:r>
                      <a:rPr lang="ru-RU" sz="11200" b="1" i="1" dirty="0" smtClean="0">
                        <a:latin typeface="Cambria Math"/>
                      </a:rPr>
                      <m:t>𝟓</m:t>
                    </m:r>
                    <m:r>
                      <a:rPr lang="ru-RU" sz="11200" b="1" i="1" dirty="0" smtClean="0">
                        <a:latin typeface="Cambria Math"/>
                      </a:rPr>
                      <m:t>;</m:t>
                    </m:r>
                    <m:r>
                      <a:rPr lang="ru-RU" sz="11200" b="1" i="1" dirty="0" smtClean="0">
                        <a:latin typeface="Cambria Math"/>
                      </a:rPr>
                      <m:t>𝟕</m:t>
                    </m:r>
                    <m:r>
                      <a:rPr lang="ru-RU" sz="11200" b="1" i="1" dirty="0" smtClean="0">
                        <a:latin typeface="Cambria Math"/>
                      </a:rPr>
                      <m:t>;…</m:t>
                    </m:r>
                  </m:oMath>
                </a14:m>
                <a:r>
                  <a:rPr lang="ru-RU" sz="11200" dirty="0" smtClean="0">
                    <a:latin typeface="+mj-lt"/>
                  </a:rPr>
                  <a:t> 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11200" dirty="0">
                    <a:latin typeface="+mj-lt"/>
                  </a:rPr>
                  <a:t> </a:t>
                </a:r>
                <a:r>
                  <a:rPr lang="ru-RU" sz="11200" dirty="0" smtClean="0">
                    <a:latin typeface="+mj-lt"/>
                  </a:rPr>
                  <a:t>   </a:t>
                </a:r>
                <a14:m>
                  <m:oMath xmlns:m="http://schemas.openxmlformats.org/officeDocument/2006/math">
                    <m:r>
                      <a:rPr lang="ru-RU" sz="11200" b="0" i="0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ru-RU" sz="11200" dirty="0" smtClean="0">
                    <a:latin typeface="+mj-lt"/>
                  </a:rPr>
                  <a:t>                          </a:t>
                </a:r>
                <a:endParaRPr lang="ru-RU" sz="11200" dirty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11200" b="1" dirty="0" smtClean="0">
                    <a:latin typeface="+mj-lt"/>
                  </a:rPr>
                  <a:t>      </a:t>
                </a:r>
                <a:r>
                  <a:rPr lang="ru-RU" sz="11200" b="1" dirty="0" smtClean="0">
                    <a:solidFill>
                      <a:schemeClr val="tx2"/>
                    </a:solidFill>
                    <a:latin typeface="+mj-lt"/>
                  </a:rPr>
                  <a:t>2)</a:t>
                </a:r>
                <a:r>
                  <a:rPr lang="ru-RU" sz="11200" b="1" dirty="0" smtClean="0">
                    <a:latin typeface="+mj-lt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11200" b="1" i="1" smtClean="0">
                        <a:latin typeface="Cambria Math"/>
                      </a:rPr>
                      <m:t>𝟔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𝟏𝟐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𝟐𝟒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𝟒𝟖</m:t>
                    </m:r>
                    <m:r>
                      <a:rPr lang="ru-RU" sz="11200" b="1" i="1" smtClean="0">
                        <a:latin typeface="Cambria Math"/>
                      </a:rPr>
                      <m:t>;…</m:t>
                    </m:r>
                  </m:oMath>
                </a14:m>
                <a:endParaRPr lang="ru-RU" sz="11200" b="1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11200" b="0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11200" b="1" dirty="0" smtClean="0"/>
                  <a:t>      </a:t>
                </a:r>
                <a:r>
                  <a:rPr lang="ru-RU" sz="11200" b="1" dirty="0" smtClean="0">
                    <a:solidFill>
                      <a:schemeClr val="tx2"/>
                    </a:solidFill>
                    <a:latin typeface="+mj-lt"/>
                  </a:rPr>
                  <a:t>3)</a:t>
                </a:r>
                <a:r>
                  <a:rPr lang="ru-RU" sz="11200" b="1" dirty="0" smtClean="0">
                    <a:latin typeface="+mj-lt"/>
                  </a:rPr>
                  <a:t>    </a:t>
                </a:r>
                <a14:m>
                  <m:oMath xmlns:m="http://schemas.openxmlformats.org/officeDocument/2006/math">
                    <m:r>
                      <a:rPr lang="ru-RU" sz="11200" b="1" i="1" smtClean="0">
                        <a:latin typeface="Cambria Math"/>
                      </a:rPr>
                      <m:t>𝟐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𝟕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𝟏𝟐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𝟏𝟕</m:t>
                    </m:r>
                    <m:r>
                      <a:rPr lang="ru-RU" sz="11200" b="1" i="1" smtClean="0">
                        <a:latin typeface="Cambria Math"/>
                      </a:rPr>
                      <m:t>;…</m:t>
                    </m:r>
                  </m:oMath>
                </a14:m>
                <a:endParaRPr lang="ru-RU" sz="11200" b="1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11200" b="0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11200" b="1" dirty="0" smtClean="0"/>
                  <a:t>      </a:t>
                </a:r>
                <a:r>
                  <a:rPr lang="ru-RU" sz="11200" b="1" dirty="0" smtClean="0">
                    <a:solidFill>
                      <a:schemeClr val="tx2"/>
                    </a:solidFill>
                    <a:latin typeface="+mj-lt"/>
                  </a:rPr>
                  <a:t>4)</a:t>
                </a:r>
                <a:r>
                  <a:rPr lang="ru-RU" sz="11200" b="1" dirty="0" smtClean="0"/>
                  <a:t>   </a:t>
                </a:r>
                <a14:m>
                  <m:oMath xmlns:m="http://schemas.openxmlformats.org/officeDocument/2006/math">
                    <m:r>
                      <a:rPr lang="ru-RU" sz="11200" b="1" i="1" smtClean="0">
                        <a:latin typeface="Cambria Math"/>
                      </a:rPr>
                      <m:t>−</m:t>
                    </m:r>
                    <m:r>
                      <a:rPr lang="ru-RU" sz="11200" b="1" i="1" smtClean="0">
                        <a:latin typeface="Cambria Math"/>
                      </a:rPr>
                      <m:t>𝟏𝟔</m:t>
                    </m:r>
                    <m:r>
                      <a:rPr lang="ru-RU" sz="11200" b="1" i="1" smtClean="0">
                        <a:latin typeface="Cambria Math"/>
                      </a:rPr>
                      <m:t>;−</m:t>
                    </m:r>
                    <m:r>
                      <a:rPr lang="ru-RU" sz="11200" b="1" i="1" smtClean="0">
                        <a:latin typeface="Cambria Math"/>
                      </a:rPr>
                      <m:t>𝟏𝟑</m:t>
                    </m:r>
                    <m:r>
                      <a:rPr lang="ru-RU" sz="11200" b="1" i="1" smtClean="0">
                        <a:latin typeface="Cambria Math"/>
                      </a:rPr>
                      <m:t>;−</m:t>
                    </m:r>
                    <m:r>
                      <a:rPr lang="ru-RU" sz="11200" b="1" i="1" smtClean="0">
                        <a:latin typeface="Cambria Math"/>
                      </a:rPr>
                      <m:t>𝟏𝟎</m:t>
                    </m:r>
                    <m:r>
                      <a:rPr lang="ru-RU" sz="11200" b="1" i="1" smtClean="0">
                        <a:latin typeface="Cambria Math"/>
                      </a:rPr>
                      <m:t>;−</m:t>
                    </m:r>
                    <m:r>
                      <a:rPr lang="ru-RU" sz="11200" b="1" i="1" smtClean="0">
                        <a:latin typeface="Cambria Math"/>
                      </a:rPr>
                      <m:t>𝟕</m:t>
                    </m:r>
                    <m:r>
                      <a:rPr lang="ru-RU" sz="11200" b="1" i="1" smtClean="0">
                        <a:latin typeface="Cambria Math"/>
                      </a:rPr>
                      <m:t>;…</m:t>
                    </m:r>
                  </m:oMath>
                </a14:m>
                <a:r>
                  <a:rPr lang="en-US" sz="11200" b="1" dirty="0" smtClean="0">
                    <a:latin typeface="+mj-lt"/>
                  </a:rPr>
                  <a:t> </a:t>
                </a:r>
                <a:r>
                  <a:rPr lang="en-US" sz="11200" b="0" dirty="0" smtClean="0">
                    <a:latin typeface="+mj-lt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11200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ru-RU" sz="11200" b="0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11200" b="0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r>
                  <a:rPr lang="ru-RU" sz="11200" b="1" dirty="0" smtClean="0"/>
                  <a:t>      </a:t>
                </a:r>
                <a:r>
                  <a:rPr lang="ru-RU" sz="11200" b="1" dirty="0" smtClean="0">
                    <a:solidFill>
                      <a:schemeClr val="tx2"/>
                    </a:solidFill>
                    <a:latin typeface="+mj-lt"/>
                  </a:rPr>
                  <a:t>5)</a:t>
                </a:r>
                <a:r>
                  <a:rPr lang="ru-RU" sz="11200" b="1" dirty="0" smtClean="0"/>
                  <a:t>    </a:t>
                </a:r>
                <a14:m>
                  <m:oMath xmlns:m="http://schemas.openxmlformats.org/officeDocument/2006/math">
                    <m:r>
                      <a:rPr lang="ru-RU" sz="11200" b="1" i="1" smtClean="0">
                        <a:latin typeface="Cambria Math"/>
                      </a:rPr>
                      <m:t>𝟏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𝟒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𝟗</m:t>
                    </m:r>
                    <m:r>
                      <a:rPr lang="ru-RU" sz="11200" b="1" i="1" smtClean="0">
                        <a:latin typeface="Cambria Math"/>
                      </a:rPr>
                      <m:t>;</m:t>
                    </m:r>
                    <m:r>
                      <a:rPr lang="ru-RU" sz="11200" b="1" i="1" smtClean="0">
                        <a:latin typeface="Cambria Math"/>
                      </a:rPr>
                      <m:t>𝟏𝟔</m:t>
                    </m:r>
                    <m:r>
                      <a:rPr lang="ru-RU" sz="11200" b="1" i="1" smtClean="0">
                        <a:latin typeface="Cambria Math"/>
                      </a:rPr>
                      <m:t>;…</m:t>
                    </m:r>
                  </m:oMath>
                </a14:m>
                <a:endParaRPr lang="ru-RU" sz="5100" b="0" dirty="0" smtClean="0">
                  <a:latin typeface="+mj-lt"/>
                </a:endParaRPr>
              </a:p>
              <a:p>
                <a:pPr marL="457200" indent="-457200"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+mj-lt"/>
                  <a:buAutoNum type="arabicParenR"/>
                  <a:defRPr/>
                </a:pPr>
                <a:endParaRPr lang="ru-RU" sz="2000" b="0" dirty="0" smtClean="0"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2000" dirty="0" smtClean="0">
                  <a:latin typeface="+mj-lt"/>
                </a:endParaRPr>
              </a:p>
              <a:p>
                <a:pPr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r>
                  <a:rPr lang="ru-RU" sz="7200" b="1" dirty="0" smtClean="0">
                    <a:solidFill>
                      <a:schemeClr val="tx2"/>
                    </a:solidFill>
                    <a:latin typeface="+mj-lt"/>
                  </a:rPr>
                  <a:t>Найдите для каждой последовательности следующие два члена.</a:t>
                </a:r>
              </a:p>
              <a:p>
                <a:pPr eaLnBrk="1" fontAlgn="auto" hangingPunct="1">
                  <a:spcAft>
                    <a:spcPts val="0"/>
                  </a:spcAft>
                  <a:buClr>
                    <a:schemeClr val="accent3"/>
                  </a:buClr>
                  <a:buFont typeface="Arial" pitchFamily="34" charset="0"/>
                  <a:buChar char="•"/>
                  <a:defRPr/>
                </a:pPr>
                <a:r>
                  <a:rPr lang="ru-RU" sz="7200" b="1" dirty="0" smtClean="0">
                    <a:solidFill>
                      <a:schemeClr val="tx2"/>
                    </a:solidFill>
                    <a:latin typeface="+mj-lt"/>
                  </a:rPr>
                  <a:t>А можно ли из данных пяти последовательностей выделить группу числовых рядов, объединённых каким-либо общим признаком?</a:t>
                </a: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sz="5000" dirty="0" smtClean="0">
                  <a:solidFill>
                    <a:srgbClr val="0070C0"/>
                  </a:solidFill>
                  <a:latin typeface="+mj-lt"/>
                </a:endParaRPr>
              </a:p>
              <a:p>
                <a:pPr marL="0" indent="0" eaLnBrk="1" fontAlgn="auto" hangingPunct="1">
                  <a:spcAft>
                    <a:spcPts val="0"/>
                  </a:spcAft>
                  <a:buClr>
                    <a:schemeClr val="accent3"/>
                  </a:buClr>
                  <a:buNone/>
                  <a:defRPr/>
                </a:pPr>
                <a:endParaRPr lang="ru-RU" dirty="0"/>
              </a:p>
            </p:txBody>
          </p:sp>
        </mc:Choice>
        <mc:Fallback xmlns="">
          <p:sp>
            <p:nvSpPr>
              <p:cNvPr id="3" name="Содержимое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184576"/>
              </a:xfrm>
              <a:blipFill rotWithShape="1">
                <a:blip r:embed="rId2"/>
                <a:stretch>
                  <a:fillRect l="-296" r="-740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80" y="1758475"/>
            <a:ext cx="1152525" cy="2873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79" y="3390900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image4513178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2078" y="4261842"/>
            <a:ext cx="11525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81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">
  <a:themeElements>
    <a:clrScheme name="Другая 5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FCF4C6"/>
      </a:accent1>
      <a:accent2>
        <a:srgbClr val="CCAF0A"/>
      </a:accent2>
      <a:accent3>
        <a:srgbClr val="0070C0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1865</TotalTime>
  <Words>1579</Words>
  <Application>Microsoft Office PowerPoint</Application>
  <PresentationFormat>Экран (4:3)</PresentationFormat>
  <Paragraphs>196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Тема2</vt:lpstr>
      <vt:lpstr>АРИФМЕТИЧЕСКАЯ ПРОГРЕССИЯ</vt:lpstr>
      <vt:lpstr>Презентация PowerPoint</vt:lpstr>
      <vt:lpstr>Устная работа</vt:lpstr>
      <vt:lpstr>Устная работа</vt:lpstr>
      <vt:lpstr>  Проверка домашнего задания</vt:lpstr>
      <vt:lpstr>      Проверка домашнего задания</vt:lpstr>
      <vt:lpstr>Проверка домашнего задания</vt:lpstr>
      <vt:lpstr>Проверка домашнего задания</vt:lpstr>
      <vt:lpstr>Какая закономерность наблюдается в каждой последовательности?</vt:lpstr>
      <vt:lpstr> Арифметическая прогрессия</vt:lpstr>
      <vt:lpstr>Презентация PowerPoint</vt:lpstr>
      <vt:lpstr>Последовательности заданы несколькими первыми членами? Есть ли среди них арифметические прогрессии? </vt:lpstr>
      <vt:lpstr>      Какой вывод из этих прогрессий можно сделать?</vt:lpstr>
      <vt:lpstr> Задача.</vt:lpstr>
      <vt:lpstr>Формула n-го члена</vt:lpstr>
      <vt:lpstr> Задача.</vt:lpstr>
      <vt:lpstr>Ответы к тесту: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Ольга</cp:lastModifiedBy>
  <cp:revision>166</cp:revision>
  <dcterms:created xsi:type="dcterms:W3CDTF">2011-01-06T13:16:19Z</dcterms:created>
  <dcterms:modified xsi:type="dcterms:W3CDTF">2012-10-27T10:13:54Z</dcterms:modified>
</cp:coreProperties>
</file>