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75" r:id="rId5"/>
    <p:sldId id="261" r:id="rId6"/>
    <p:sldId id="263" r:id="rId7"/>
    <p:sldId id="276" r:id="rId8"/>
    <p:sldId id="264" r:id="rId9"/>
    <p:sldId id="270" r:id="rId10"/>
    <p:sldId id="272" r:id="rId11"/>
    <p:sldId id="265" r:id="rId12"/>
    <p:sldId id="268" r:id="rId13"/>
    <p:sldId id="271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8C4BD-9804-43B4-92BB-446727650EB1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B1F30-F07B-49A2-B757-FDD3C8F8E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0AA5B2-3A95-45C1-8CDC-4B9B5A129D2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6909E-EFAD-4102-A116-7B05A1972E86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FCD83-9808-441C-AE44-756F98508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11" Type="http://schemas.openxmlformats.org/officeDocument/2006/relationships/image" Target="../media/image25.jpeg"/><Relationship Id="rId5" Type="http://schemas.openxmlformats.org/officeDocument/2006/relationships/image" Target="../media/image19.jpeg"/><Relationship Id="rId10" Type="http://schemas.openxmlformats.org/officeDocument/2006/relationships/image" Target="../media/image24.jpeg"/><Relationship Id="rId4" Type="http://schemas.openxmlformats.org/officeDocument/2006/relationships/image" Target="../media/image18.jpeg"/><Relationship Id="rId9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" Target="slide13.xml"/><Relationship Id="rId7" Type="http://schemas.openxmlformats.org/officeDocument/2006/relationships/slide" Target="slide1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412875"/>
            <a:ext cx="7772400" cy="1470025"/>
          </a:xfrm>
        </p:spPr>
        <p:txBody>
          <a:bodyPr/>
          <a:lstStyle/>
          <a:p>
            <a:pPr eaLnBrk="1" hangingPunct="1"/>
            <a:r>
              <a:rPr lang="ru-RU" dirty="0" smtClean="0"/>
              <a:t>Химический состав клетки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Состав человеческого тела.</a:t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Французский </a:t>
            </a:r>
            <a:r>
              <a:rPr lang="ru-RU" sz="2800" dirty="0"/>
              <a:t>химик Г.Бертран подсчитал, что тело человека, весящего около 100 кг, содержит кислорода 63 кг, углерода – 19 кг, водорода – 9 кг, азота – 5 кг, кальция – 1 кг, фосфора – 700 г, серы – 640 г, натрия – 25о г, калия – 220 г, хрома – 180 г, магния – 80 г, железа – 3 г, йода – 0,03 г. Фтора, брома, марганца, меди – еще меньше.</a:t>
            </a:r>
          </a:p>
          <a:p>
            <a:r>
              <a:rPr lang="ru-RU" dirty="0" smtClean="0"/>
              <a:t>Задача. Подсчитайте, сколько в вашем организме содержится кислорода.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33400" y="1295400"/>
            <a:ext cx="8007350" cy="1981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/>
              <a:t>В несколько меньшем количестве в клетках встречаются элементы, объединенные в группу микроэлементов. Это цинк, кобальт, йод, медь, фтор, бор, никель, серебро, литий, хром и некоторые другие. Их содержание в клетке колеблется от тысячных до стотысячных долей процента, а суммарная масса всех микроэлементов составляет 0,02 %. </a:t>
            </a:r>
          </a:p>
        </p:txBody>
      </p:sp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Микроэлементы</a:t>
            </a:r>
          </a:p>
        </p:txBody>
      </p:sp>
      <p:sp>
        <p:nvSpPr>
          <p:cNvPr id="2150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477000"/>
            <a:ext cx="7620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09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477000"/>
            <a:ext cx="6096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0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57200" cy="228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allAtOnce"/>
      <p:bldP spid="112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Микроэлементы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   цинк              кобальт                   йод                   медь                       фтор</a:t>
            </a:r>
          </a:p>
        </p:txBody>
      </p:sp>
      <p:pic>
        <p:nvPicPr>
          <p:cNvPr id="27653" name="Picture 5" descr="цинк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2400" y="1828800"/>
            <a:ext cx="16002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54" name="Picture 6" descr="кобальт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28800" y="1828800"/>
            <a:ext cx="16764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55" name="Picture 7" descr="Йод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81400" y="1828800"/>
            <a:ext cx="16764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56" name="Picture 8" descr="медь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34000" y="1828800"/>
            <a:ext cx="17526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81000" y="34290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    бор                    никель                серебро               литий,             хром</a:t>
            </a:r>
          </a:p>
        </p:txBody>
      </p:sp>
      <p:pic>
        <p:nvPicPr>
          <p:cNvPr id="27659" name="Picture 11" descr="Бор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52400" y="3962400"/>
            <a:ext cx="16764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60" name="Picture 12" descr="Никель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905000" y="3962400"/>
            <a:ext cx="15240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61" name="Picture 13" descr="Серебро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505200" y="3962400"/>
            <a:ext cx="16764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62" name="Picture 14" descr="Литий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34000" y="3962400"/>
            <a:ext cx="16002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63" name="Picture 15" descr="Хром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077075" y="3962400"/>
            <a:ext cx="1990725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7664" name="Picture 16" descr="I3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162800" y="1828800"/>
            <a:ext cx="1905000" cy="129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2543" name="AutoShape 1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4" name="AutoShape 1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477000"/>
            <a:ext cx="6096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5" name="AutoShape 1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57200" cy="228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/>
      <p:bldP spid="276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7661275" cy="4897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r>
              <a:rPr lang="en-US" smtClean="0"/>
              <a:t>Cu</a:t>
            </a:r>
            <a:r>
              <a:rPr lang="ru-RU" smtClean="0"/>
              <a:t>		</a:t>
            </a:r>
            <a:r>
              <a:rPr lang="ru-RU" sz="1800" smtClean="0"/>
              <a:t>-ферменты гемоцианины, синтез гемоглобина, 			 фотосинтез</a:t>
            </a:r>
            <a:endParaRPr lang="en-US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r>
              <a:rPr lang="en-US" smtClean="0"/>
              <a:t>F</a:t>
            </a:r>
            <a:r>
              <a:rPr lang="ru-RU" smtClean="0"/>
              <a:t>			</a:t>
            </a:r>
            <a:r>
              <a:rPr lang="ru-RU" sz="1800" smtClean="0"/>
              <a:t>-костная ткань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r>
              <a:rPr lang="en-US" smtClean="0"/>
              <a:t>Mu</a:t>
            </a:r>
            <a:r>
              <a:rPr lang="ru-RU" smtClean="0"/>
              <a:t>		</a:t>
            </a:r>
            <a:r>
              <a:rPr lang="ru-RU" sz="1800" smtClean="0"/>
              <a:t>-обмен азота, процесс фотосинтеза, регуляция 			 ферментов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r>
              <a:rPr lang="en-US" smtClean="0"/>
              <a:t>Mo</a:t>
            </a:r>
            <a:r>
              <a:rPr lang="ru-RU" smtClean="0"/>
              <a:t>		</a:t>
            </a:r>
            <a:r>
              <a:rPr lang="ru-RU" sz="1800" smtClean="0"/>
              <a:t>-связывание атмосферного азота у клубеньковых 			 бактерий, ферменты</a:t>
            </a:r>
            <a:endParaRPr lang="ru-RU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r>
              <a:rPr lang="en-US" smtClean="0"/>
              <a:t>Co</a:t>
            </a:r>
            <a:r>
              <a:rPr lang="ru-RU" smtClean="0"/>
              <a:t>		</a:t>
            </a:r>
            <a:r>
              <a:rPr lang="ru-RU" sz="1800" smtClean="0"/>
              <a:t>-развитие эритроцитов, связывание атмосферного </a:t>
            </a:r>
            <a:r>
              <a:rPr lang="en-US" sz="1800" smtClean="0"/>
              <a:t>		 </a:t>
            </a:r>
            <a:r>
              <a:rPr lang="ru-RU" sz="1800" smtClean="0"/>
              <a:t>азота, витамин </a:t>
            </a:r>
            <a:r>
              <a:rPr lang="en-US" sz="1800" smtClean="0"/>
              <a:t>B</a:t>
            </a:r>
            <a:r>
              <a:rPr lang="en-US" sz="1000" smtClean="0"/>
              <a:t>12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r>
              <a:rPr lang="en-US" smtClean="0"/>
              <a:t>B</a:t>
            </a:r>
            <a:r>
              <a:rPr lang="ru-RU" smtClean="0"/>
              <a:t>			</a:t>
            </a:r>
            <a:r>
              <a:rPr lang="ru-RU" sz="1800" smtClean="0"/>
              <a:t>-рост растений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r>
              <a:rPr lang="en-US" smtClean="0"/>
              <a:t>Zu</a:t>
            </a:r>
            <a:r>
              <a:rPr lang="ru-RU" smtClean="0"/>
              <a:t>		</a:t>
            </a:r>
            <a:r>
              <a:rPr lang="ru-RU" sz="1800" smtClean="0"/>
              <a:t>-синтез растительных гормонов, ферменты</a:t>
            </a:r>
            <a:endParaRPr lang="ru-RU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790700" algn="l"/>
              </a:tabLst>
            </a:pPr>
            <a:endParaRPr 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85800" y="1371600"/>
            <a:ext cx="8007350" cy="1905000"/>
          </a:xfrm>
        </p:spPr>
        <p:txBody>
          <a:bodyPr/>
          <a:lstStyle/>
          <a:p>
            <a:pPr eaLnBrk="1" hangingPunct="1"/>
            <a:r>
              <a:rPr lang="ru-RU" sz="2400" smtClean="0"/>
              <a:t>И, наконец, третью группу составляют – золото, ртуть, радий и некоторые другие элементы, присутствующие в клетках в миллионных долях процента.</a:t>
            </a:r>
          </a:p>
        </p:txBody>
      </p:sp>
      <p:sp>
        <p:nvSpPr>
          <p:cNvPr id="2355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Ультрамикроэлементы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33400" y="35814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      Золото                                    ртуть                                       радий</a:t>
            </a:r>
          </a:p>
        </p:txBody>
      </p:sp>
      <p:pic>
        <p:nvPicPr>
          <p:cNvPr id="23557" name="Picture 5" descr="золото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4191000"/>
            <a:ext cx="2590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 descr="ртуть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71800" y="4191000"/>
            <a:ext cx="2819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7" descr="соли радия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43600" y="4191000"/>
            <a:ext cx="2971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1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477000"/>
            <a:ext cx="6096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2" name="AutoShape 10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57200" cy="228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857233"/>
            <a:ext cx="7143800" cy="1357321"/>
          </a:xfrm>
        </p:spPr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Химический состав клетки.</a:t>
            </a:r>
          </a:p>
          <a:p>
            <a:r>
              <a:rPr lang="ru-RU" dirty="0"/>
              <a:t>  2. Классификация минеральных веществ (по содержанию в клетке).</a:t>
            </a:r>
          </a:p>
          <a:p>
            <a:r>
              <a:rPr lang="ru-RU" dirty="0"/>
              <a:t>  3. Роль макро и микроэлементов в жизни клетки.</a:t>
            </a:r>
          </a:p>
          <a:p>
            <a:r>
              <a:rPr lang="ru-RU" dirty="0"/>
              <a:t>  4. Роль химических элементов в организме человека.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428605"/>
            <a:ext cx="6072230" cy="1214445"/>
          </a:xfrm>
        </p:spPr>
        <p:txBody>
          <a:bodyPr/>
          <a:lstStyle/>
          <a:p>
            <a:r>
              <a:rPr lang="ru-RU" dirty="0" smtClean="0"/>
              <a:t>Ответить на вопросы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57364"/>
            <a:ext cx="6400800" cy="378143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1. Методы и задачи цитологии.</a:t>
            </a:r>
          </a:p>
          <a:p>
            <a:r>
              <a:rPr lang="ru-RU" dirty="0"/>
              <a:t>2. Увеличительные приборы. Устройство светового микроскопа. Как узнать общее увеличение светового микроскопа?</a:t>
            </a:r>
          </a:p>
          <a:p>
            <a:r>
              <a:rPr lang="ru-RU" dirty="0"/>
              <a:t>3. История становления цитологии. Вклад отдельных ученых в развитие клеточной теории.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реакции: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• капельки воды (пары воды конденсируются на холодной стеклянной пластинке);</a:t>
            </a:r>
          </a:p>
          <a:p>
            <a:pPr>
              <a:buNone/>
            </a:pPr>
            <a:r>
              <a:rPr lang="ru-RU" dirty="0" smtClean="0"/>
              <a:t>• дым (сгорают органические вещества);</a:t>
            </a:r>
          </a:p>
          <a:p>
            <a:pPr>
              <a:buNone/>
            </a:pPr>
            <a:r>
              <a:rPr lang="ru-RU" dirty="0" smtClean="0"/>
              <a:t>• зола (неорганические вещества).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1000"/>
            <a:ext cx="8991600" cy="1470025"/>
          </a:xfrm>
        </p:spPr>
        <p:txBody>
          <a:bodyPr/>
          <a:lstStyle/>
          <a:p>
            <a:pPr eaLnBrk="1" hangingPunct="1"/>
            <a:r>
              <a:rPr lang="ru-RU" dirty="0" smtClean="0"/>
              <a:t>Химический состав клетки</a:t>
            </a:r>
            <a:r>
              <a:rPr lang="ru-RU" sz="4000" dirty="0" smtClean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7239000" cy="6096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/>
              <a:t>   </a:t>
            </a:r>
            <a:r>
              <a:rPr lang="ru-RU" sz="2400" b="1" dirty="0">
                <a:hlinkClick r:id="rId2" action="ppaction://hlinksldjump"/>
              </a:rPr>
              <a:t>Различия живой и неживой природы</a:t>
            </a:r>
            <a:endParaRPr lang="ru-RU" sz="2400" b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/>
              <a:t>   </a:t>
            </a:r>
            <a:r>
              <a:rPr lang="ru-RU" sz="2400" b="1" dirty="0">
                <a:hlinkClick r:id="rId3" action="ppaction://hlinksldjump"/>
              </a:rPr>
              <a:t>Неорганические вещества в клетке</a:t>
            </a:r>
            <a:endParaRPr lang="en-US" sz="2400" b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i="1" dirty="0"/>
              <a:t>             </a:t>
            </a:r>
            <a:r>
              <a:rPr lang="ru-RU" sz="2000" i="1" dirty="0">
                <a:hlinkClick r:id="rId2" action="ppaction://hlinksldjump"/>
              </a:rPr>
              <a:t>Макроэлементы</a:t>
            </a:r>
            <a:r>
              <a:rPr lang="ru-RU" sz="2000" b="1" i="1" dirty="0">
                <a:hlinkClick r:id="rId2" action="ppaction://hlinksldjump"/>
              </a:rPr>
              <a:t/>
            </a:r>
            <a:br>
              <a:rPr lang="ru-RU" sz="2000" b="1" i="1" dirty="0">
                <a:hlinkClick r:id="rId2" action="ppaction://hlinksldjump"/>
              </a:rPr>
            </a:br>
            <a:r>
              <a:rPr lang="ru-RU" sz="2000" b="1" i="1" dirty="0"/>
              <a:t>             </a:t>
            </a:r>
            <a:r>
              <a:rPr lang="ru-RU" sz="2000" i="1" dirty="0">
                <a:hlinkClick r:id="rId4" action="ppaction://hlinksldjump"/>
              </a:rPr>
              <a:t>Микроэлементы</a:t>
            </a:r>
            <a:endParaRPr lang="ru-RU" sz="20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i="1" dirty="0"/>
              <a:t>             </a:t>
            </a:r>
            <a:r>
              <a:rPr lang="ru-RU" sz="2000" i="1" dirty="0" err="1">
                <a:hlinkClick r:id="rId5" action="ppaction://hlinksldjump"/>
              </a:rPr>
              <a:t>Ультрамикроэлементы</a:t>
            </a:r>
            <a:endParaRPr lang="ru-RU" sz="20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i="1" dirty="0"/>
              <a:t>             </a:t>
            </a:r>
            <a:r>
              <a:rPr lang="ru-RU" sz="2000" i="1" dirty="0">
                <a:hlinkClick r:id="rId6" action="ppaction://hlinksldjump"/>
              </a:rPr>
              <a:t>Соли</a:t>
            </a:r>
            <a:endParaRPr lang="ru-RU" sz="20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i="1" dirty="0"/>
              <a:t>             </a:t>
            </a:r>
            <a:r>
              <a:rPr lang="ru-RU" sz="2000" i="1" dirty="0">
                <a:hlinkClick r:id="rId7" action="ppaction://hlinksldjump"/>
              </a:rPr>
              <a:t>Вода</a:t>
            </a:r>
            <a:endParaRPr lang="ru-RU" sz="20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/>
              <a:t>   </a:t>
            </a:r>
            <a:r>
              <a:rPr lang="ru-RU" sz="2400" b="1" dirty="0">
                <a:hlinkClick r:id="" action="ppaction://noaction"/>
              </a:rPr>
              <a:t>Органические вещества в клетке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/>
              <a:t>          </a:t>
            </a:r>
            <a:r>
              <a:rPr lang="ru-RU" sz="2400" i="1" dirty="0">
                <a:hlinkClick r:id="rId5" action="ppaction://hlinksldjump"/>
              </a:rPr>
              <a:t>Белки</a:t>
            </a:r>
            <a:endParaRPr lang="ru-RU" sz="24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/>
              <a:t>          </a:t>
            </a:r>
            <a:r>
              <a:rPr lang="ru-RU" sz="2400" i="1" dirty="0">
                <a:hlinkClick r:id="" action="ppaction://noaction"/>
              </a:rPr>
              <a:t>Нуклеиновые кислоты</a:t>
            </a:r>
            <a:endParaRPr lang="ru-RU" sz="24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/>
              <a:t>          </a:t>
            </a:r>
            <a:r>
              <a:rPr lang="ru-RU" sz="2400" i="1" dirty="0">
                <a:hlinkClick r:id="" action="ppaction://noaction"/>
              </a:rPr>
              <a:t>Углеводы</a:t>
            </a:r>
            <a:endParaRPr lang="ru-RU" sz="24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/>
              <a:t>          </a:t>
            </a:r>
            <a:r>
              <a:rPr lang="ru-RU" sz="2400" i="1" dirty="0">
                <a:hlinkClick r:id="" action="ppaction://noaction"/>
              </a:rPr>
              <a:t>Липиды</a:t>
            </a:r>
            <a:endParaRPr lang="ru-RU" sz="2400" i="1" dirty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>
                <a:solidFill>
                  <a:srgbClr val="6600CC"/>
                </a:solidFill>
              </a:rPr>
              <a:t>          </a:t>
            </a:r>
            <a:r>
              <a:rPr lang="ru-RU" sz="2400" i="1" dirty="0">
                <a:solidFill>
                  <a:srgbClr val="6600CC"/>
                </a:solidFill>
                <a:hlinkClick r:id="rId5" action="ppaction://hlinksldjump"/>
              </a:rPr>
              <a:t>ВЫВОД</a:t>
            </a:r>
            <a:endParaRPr lang="ru-RU" b="1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705600" y="1828800"/>
            <a:ext cx="204946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0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477000"/>
            <a:ext cx="6096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1" name="AutoShape 7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4191000" y="6477000"/>
            <a:ext cx="1066800" cy="3810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/>
              <a:t>       К </a:t>
            </a:r>
            <a:r>
              <a:rPr lang="ru-RU" sz="2000" b="1" dirty="0"/>
              <a:t>макроэлементам </a:t>
            </a:r>
            <a:r>
              <a:rPr lang="ru-RU" sz="2000" dirty="0"/>
              <a:t>относят кислород (65—75 %), углерод (15—18 %), водород (8—10 %), азот (2,0—3,0 %), калий (0,15—0,4 %), сера (0,15—0,2 %), фосфор (0,2—1,0 %), хлор (0,05—0,1 %), магний (0,02—0,03 %), натрий (0,02—0,03 %), кальций (0,04—2,00 %), железо (0,01—0,015 %. Такие элементы, как C, O, H, N, S, P входят в состав органических </a:t>
            </a:r>
            <a:r>
              <a:rPr lang="ru-RU" sz="2000" dirty="0" smtClean="0"/>
              <a:t>соединений, поэтому их называют </a:t>
            </a:r>
            <a:r>
              <a:rPr lang="ru-RU" sz="2000" b="1" dirty="0" smtClean="0"/>
              <a:t>биогенными элементами</a:t>
            </a:r>
            <a:endParaRPr lang="ru-RU" sz="2000" b="1" dirty="0"/>
          </a:p>
          <a:p>
            <a:pPr eaLnBrk="1" hangingPunct="1">
              <a:buFont typeface="Wingdings" pitchFamily="2" charset="2"/>
              <a:buNone/>
            </a:pPr>
            <a:endParaRPr lang="ru-RU" sz="2000" dirty="0" smtClean="0"/>
          </a:p>
          <a:p>
            <a:pPr eaLnBrk="1" hangingPunct="1"/>
            <a:endParaRPr lang="ru-RU" sz="2000" dirty="0" smtClean="0"/>
          </a:p>
          <a:p>
            <a:pPr eaLnBrk="1" hangingPunct="1"/>
            <a:r>
              <a:rPr lang="ru-RU" sz="2000" dirty="0" smtClean="0"/>
              <a:t>в сравнительно больших количествах (десятых и сотых долях процента) находятся в клетке кальций, калий, кремний, фосфор, магний, сера, хлор, натрий, алюминий, железо. они вместе с первыми четырьмя (О, С, Н и N) составляют группу макроэлементов</a:t>
            </a:r>
          </a:p>
          <a:p>
            <a:pPr eaLnBrk="1" hangingPunct="1"/>
            <a:endParaRPr lang="ru-RU" sz="2000" dirty="0" smtClean="0"/>
          </a:p>
        </p:txBody>
      </p:sp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Макроэлементы</a:t>
            </a:r>
          </a:p>
        </p:txBody>
      </p:sp>
      <p:sp>
        <p:nvSpPr>
          <p:cNvPr id="1946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1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477000"/>
            <a:ext cx="6096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2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57200" cy="228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allAtOnce"/>
      <p:bldP spid="92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Биогенные элементы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Химические элементы, которые входят в состав клетки и выполняют биологические  функции называются </a:t>
            </a:r>
            <a:r>
              <a:rPr lang="ru-RU" b="1" u="sng" dirty="0" smtClean="0"/>
              <a:t>биогенными.</a:t>
            </a:r>
            <a:r>
              <a:rPr lang="ru-RU" dirty="0" smtClean="0"/>
              <a:t> К биогенным элементам относится около 30 элементов. Среди биогенных элементов особое место занимают так называемые элементы – </a:t>
            </a:r>
            <a:r>
              <a:rPr lang="ru-RU" b="1" u="sng" dirty="0" smtClean="0"/>
              <a:t>органогены</a:t>
            </a:r>
            <a:r>
              <a:rPr lang="ru-RU" dirty="0" smtClean="0"/>
              <a:t>, которые образуют важнейшие вещества в  живых  организмах - воду, белки, жиры, углеводы, витамины, гормоны и др. К органогенам относятся шесть элементов – C,O, H,N,H,S.</a:t>
            </a:r>
          </a:p>
          <a:p>
            <a:r>
              <a:rPr lang="ru-RU" dirty="0" smtClean="0"/>
              <a:t>         К числу биогенных элементов относится и ряд металлов, среди которых особенно важные биологические функции выполняют десять, так называемых “ металлы  жизни”. Этими  металлами являются четыре  </a:t>
            </a:r>
            <a:r>
              <a:rPr lang="ru-RU" dirty="0" err="1" smtClean="0"/>
              <a:t>s</a:t>
            </a:r>
            <a:r>
              <a:rPr lang="ru-RU" dirty="0" smtClean="0"/>
              <a:t> – элемента  C ,K, </a:t>
            </a:r>
            <a:r>
              <a:rPr lang="ru-RU" dirty="0" err="1" smtClean="0"/>
              <a:t>Na</a:t>
            </a:r>
            <a:r>
              <a:rPr lang="ru-RU" dirty="0" smtClean="0"/>
              <a:t>, </a:t>
            </a:r>
            <a:r>
              <a:rPr lang="ru-RU" dirty="0" err="1" smtClean="0"/>
              <a:t>Mg</a:t>
            </a:r>
            <a:r>
              <a:rPr lang="ru-RU" dirty="0" smtClean="0"/>
              <a:t>  и шесть   </a:t>
            </a:r>
            <a:r>
              <a:rPr lang="ru-RU" dirty="0" err="1" smtClean="0"/>
              <a:t>d</a:t>
            </a:r>
            <a:r>
              <a:rPr lang="ru-RU" dirty="0" smtClean="0"/>
              <a:t> элементов – </a:t>
            </a:r>
            <a:r>
              <a:rPr lang="ru-RU" dirty="0" err="1" smtClean="0"/>
              <a:t>Fe</a:t>
            </a:r>
            <a:r>
              <a:rPr lang="ru-RU" dirty="0" smtClean="0"/>
              <a:t>, </a:t>
            </a:r>
            <a:r>
              <a:rPr lang="ru-RU" dirty="0" err="1" smtClean="0"/>
              <a:t>Zn</a:t>
            </a:r>
            <a:r>
              <a:rPr lang="ru-RU" dirty="0" smtClean="0"/>
              <a:t>, </a:t>
            </a:r>
            <a:r>
              <a:rPr lang="ru-RU" dirty="0" err="1" smtClean="0"/>
              <a:t>Cu</a:t>
            </a:r>
            <a:r>
              <a:rPr lang="ru-RU" dirty="0" smtClean="0"/>
              <a:t>, </a:t>
            </a:r>
            <a:r>
              <a:rPr lang="ru-RU" dirty="0" err="1" smtClean="0"/>
              <a:t>Mn</a:t>
            </a:r>
            <a:r>
              <a:rPr lang="ru-RU" dirty="0" smtClean="0"/>
              <a:t>, </a:t>
            </a:r>
            <a:r>
              <a:rPr lang="ru-RU" dirty="0" err="1" smtClean="0"/>
              <a:t>Mo</a:t>
            </a:r>
            <a:r>
              <a:rPr lang="ru-RU" dirty="0" smtClean="0"/>
              <a:t>, </a:t>
            </a:r>
            <a:r>
              <a:rPr lang="ru-RU" dirty="0" err="1" smtClean="0"/>
              <a:t>Co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ru-RU" sz="3600" smtClean="0"/>
              <a:t>Макроэлементы</a:t>
            </a:r>
          </a:p>
        </p:txBody>
      </p:sp>
      <p:pic>
        <p:nvPicPr>
          <p:cNvPr id="26628" name="Picture 4" descr="углерод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67000" y="1676400"/>
            <a:ext cx="2133600" cy="1143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29" name="Picture 5" descr="Подсвеченный азот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58000" y="1676400"/>
            <a:ext cx="2057400" cy="1143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30" name="Picture 6" descr="Подсвеченный водород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76800" y="1676400"/>
            <a:ext cx="1916113" cy="1143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31" name="Picture 7" descr="Подсвеченный кислород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8600" y="1676400"/>
            <a:ext cx="2362200" cy="1143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81000" y="11430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    кислород                       Углерод                   Водород                    Азот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28600" y="3048000"/>
            <a:ext cx="883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      кальций              калий                кремний              фосфор              магний 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81000" y="48006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    сера                     хлор                  натрий            алюминий          железо</a:t>
            </a:r>
          </a:p>
        </p:txBody>
      </p:sp>
      <p:pic>
        <p:nvPicPr>
          <p:cNvPr id="26636" name="Picture 12" descr="кальций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6200" y="3581400"/>
            <a:ext cx="18288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37" name="Picture 13" descr="Калий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981200" y="3581400"/>
            <a:ext cx="16764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38" name="Picture 14" descr="Кремний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733800" y="3581400"/>
            <a:ext cx="16764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39" name="Picture 15" descr="Фосфор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486400" y="3581400"/>
            <a:ext cx="17526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40" name="Picture 16" descr="Магний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315200" y="3581400"/>
            <a:ext cx="17526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41" name="Picture 17" descr="Сера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228600" y="5334000"/>
            <a:ext cx="16002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43" name="Picture 19" descr="Натрий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3657600" y="5334000"/>
            <a:ext cx="16764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44" name="Picture 20" descr="Алюминий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5410200" y="5334000"/>
            <a:ext cx="16764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45" name="Picture 21" descr="Железный метеорит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7162800" y="5334000"/>
            <a:ext cx="17526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46" name="Picture 22" descr="Хлор"/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1905000" y="5334000"/>
            <a:ext cx="1676400" cy="106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500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477000"/>
            <a:ext cx="7620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1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477000"/>
            <a:ext cx="6096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2" name="AutoShape 2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57200" cy="228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33" grpId="0"/>
      <p:bldP spid="26634" grpId="0"/>
      <p:bldP spid="266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412875"/>
            <a:ext cx="7661275" cy="46831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</a:t>
            </a:r>
            <a:r>
              <a:rPr lang="ru-RU" dirty="0" smtClean="0"/>
              <a:t>			</a:t>
            </a:r>
            <a:r>
              <a:rPr lang="ru-RU" sz="1800" dirty="0" smtClean="0"/>
              <a:t>-основа всех органических веществ</a:t>
            </a:r>
          </a:p>
          <a:p>
            <a:pPr>
              <a:buNone/>
            </a:pPr>
            <a:r>
              <a:rPr lang="ru-RU" sz="3000" dirty="0" smtClean="0"/>
              <a:t>О        </a:t>
            </a:r>
            <a:r>
              <a:rPr lang="ru-RU" sz="1800" dirty="0" smtClean="0"/>
              <a:t>                    -входит в состав практически всех органических веществ</a:t>
            </a:r>
          </a:p>
          <a:p>
            <a:pPr>
              <a:buNone/>
            </a:pPr>
            <a:r>
              <a:rPr lang="ru-RU" sz="1800" dirty="0" smtClean="0"/>
              <a:t>                                         клетки.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H</a:t>
            </a:r>
            <a:r>
              <a:rPr lang="ru-RU" dirty="0" smtClean="0"/>
              <a:t> 		            </a:t>
            </a:r>
            <a:r>
              <a:rPr lang="ru-RU" sz="1800" dirty="0" smtClean="0"/>
              <a:t>-состав воды и многих органических веществ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N</a:t>
            </a:r>
            <a:r>
              <a:rPr lang="ru-RU" dirty="0" smtClean="0"/>
              <a:t>			</a:t>
            </a:r>
            <a:r>
              <a:rPr lang="ru-RU" sz="1800" dirty="0" smtClean="0"/>
              <a:t>-состав белков, ДНК, РНК, АТФ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Ca</a:t>
            </a:r>
            <a:r>
              <a:rPr lang="ru-RU" dirty="0" smtClean="0"/>
              <a:t>		</a:t>
            </a:r>
            <a:r>
              <a:rPr lang="ru-RU" sz="1800" dirty="0" smtClean="0"/>
              <a:t>-костная ткань, свёртываемость крови, сокращение 		                    мышц, клеточная стенка растений</a:t>
            </a: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K</a:t>
            </a:r>
            <a:r>
              <a:rPr lang="ru-RU" dirty="0" smtClean="0"/>
              <a:t>			</a:t>
            </a:r>
            <a:r>
              <a:rPr lang="ru-RU" sz="1800" dirty="0" smtClean="0"/>
              <a:t>-процессы фотосинтеза, сердечные сокращения, 			                    образование нервных импульсов</a:t>
            </a: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Na		</a:t>
            </a:r>
            <a:r>
              <a:rPr lang="en-US" sz="1800" dirty="0" smtClean="0"/>
              <a:t>-</a:t>
            </a:r>
            <a:r>
              <a:rPr lang="ru-RU" sz="1800" dirty="0" smtClean="0"/>
              <a:t>регуляция ритма сердечных сокращений, влияние 		                    на синтез гормонов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597</Words>
  <Application>Microsoft Office PowerPoint</Application>
  <PresentationFormat>Экран (4:3)</PresentationFormat>
  <Paragraphs>70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Химический состав клетки</vt:lpstr>
      <vt:lpstr>План урока</vt:lpstr>
      <vt:lpstr>Ответить на вопросы</vt:lpstr>
      <vt:lpstr>Признаки реакции:</vt:lpstr>
      <vt:lpstr>Химический состав клетки </vt:lpstr>
      <vt:lpstr>Макроэлементы</vt:lpstr>
      <vt:lpstr>Биогенные элементы</vt:lpstr>
      <vt:lpstr>Макроэлементы</vt:lpstr>
      <vt:lpstr>Слайд 9</vt:lpstr>
      <vt:lpstr>Состав человеческого тела. </vt:lpstr>
      <vt:lpstr>Микроэлементы</vt:lpstr>
      <vt:lpstr>Микроэлементы</vt:lpstr>
      <vt:lpstr>Слайд 13</vt:lpstr>
      <vt:lpstr>Ультрамикроэлементы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Azamat</dc:creator>
  <cp:lastModifiedBy>Tata</cp:lastModifiedBy>
  <cp:revision>15</cp:revision>
  <dcterms:created xsi:type="dcterms:W3CDTF">2011-09-28T17:06:33Z</dcterms:created>
  <dcterms:modified xsi:type="dcterms:W3CDTF">2013-02-25T18:17:59Z</dcterms:modified>
</cp:coreProperties>
</file>