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16"/>
  </p:notesMasterIdLst>
  <p:sldIdLst>
    <p:sldId id="275" r:id="rId2"/>
    <p:sldId id="256" r:id="rId3"/>
    <p:sldId id="264" r:id="rId4"/>
    <p:sldId id="265" r:id="rId5"/>
    <p:sldId id="266" r:id="rId6"/>
    <p:sldId id="257" r:id="rId7"/>
    <p:sldId id="271" r:id="rId8"/>
    <p:sldId id="272" r:id="rId9"/>
    <p:sldId id="270" r:id="rId10"/>
    <p:sldId id="261" r:id="rId11"/>
    <p:sldId id="267" r:id="rId12"/>
    <p:sldId id="269" r:id="rId13"/>
    <p:sldId id="273" r:id="rId14"/>
    <p:sldId id="274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2" d="100"/>
          <a:sy n="42" d="100"/>
        </p:scale>
        <p:origin x="-112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B1F7A5-AA0C-4A94-B5C5-D8D6246D1969}" type="datetimeFigureOut">
              <a:rPr lang="ru-RU" smtClean="0"/>
              <a:pPr/>
              <a:t>09.01.2013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8B180E-8D58-4479-8107-5238EEFB96A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3842438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8B180E-8D58-4479-8107-5238EEFB96A4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09.01.2013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09.01.2013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09.01.2013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09.01.2013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09.01.2013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09.01.2013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09.01.2013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09.01.2013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09.01.2013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09.01.2013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286000" y="1628800"/>
            <a:ext cx="6172200" cy="2016224"/>
          </a:xfrm>
        </p:spPr>
        <p:txBody>
          <a:bodyPr>
            <a:normAutofit/>
          </a:bodyPr>
          <a:lstStyle/>
          <a:p>
            <a:pPr algn="just"/>
            <a:r>
              <a:rPr lang="ru-RU" dirty="0" smtClean="0">
                <a:solidFill>
                  <a:schemeClr val="tx1"/>
                </a:solidFill>
              </a:rPr>
              <a:t>Урок русского языка по УМК «Перспективная начальная школа» в 4 классе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ru-RU" dirty="0" err="1" smtClean="0">
                <a:solidFill>
                  <a:schemeClr val="tx1"/>
                </a:solidFill>
              </a:rPr>
              <a:t>О.П.Шпанова</a:t>
            </a:r>
            <a:r>
              <a:rPr lang="ru-RU" dirty="0" smtClean="0">
                <a:solidFill>
                  <a:schemeClr val="tx1"/>
                </a:solidFill>
              </a:rPr>
              <a:t>, учитель начальных классов МБОУ «Шенкурская СОШ»  Архангельской области г. Шенкурска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38917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96908"/>
          </a:xfrm>
        </p:spPr>
        <p:txBody>
          <a:bodyPr>
            <a:normAutofit fontScale="90000"/>
          </a:bodyPr>
          <a:lstStyle/>
          <a:p>
            <a:r>
              <a:rPr lang="ru-RU" sz="44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Порядок разбора глагола</a:t>
            </a:r>
            <a:endParaRPr lang="ru-RU" sz="4400" b="1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000108"/>
            <a:ext cx="7467600" cy="5643602"/>
          </a:xfrm>
        </p:spPr>
        <p:txBody>
          <a:bodyPr>
            <a:normAutofit lnSpcReduction="10000"/>
          </a:bodyPr>
          <a:lstStyle/>
          <a:p>
            <a:pPr marL="742950" indent="-742950">
              <a:buNone/>
            </a:pPr>
            <a:r>
              <a:rPr lang="en-US" sz="3200" dirty="0" smtClean="0"/>
              <a:t>1. </a:t>
            </a:r>
            <a:r>
              <a:rPr lang="ru-RU" sz="3200" dirty="0" smtClean="0"/>
              <a:t>Выделить –</a:t>
            </a:r>
            <a:r>
              <a:rPr lang="ru-RU" sz="3200" dirty="0" err="1" smtClean="0"/>
              <a:t>ся</a:t>
            </a:r>
            <a:r>
              <a:rPr lang="ru-RU" sz="3200" dirty="0" smtClean="0"/>
              <a:t>,  -</a:t>
            </a:r>
            <a:r>
              <a:rPr lang="ru-RU" sz="3200" dirty="0" err="1" smtClean="0"/>
              <a:t>сь</a:t>
            </a:r>
            <a:endParaRPr lang="ru-RU" sz="3200" dirty="0" smtClean="0"/>
          </a:p>
          <a:p>
            <a:pPr marL="742950" indent="-742950">
              <a:buNone/>
            </a:pPr>
            <a:r>
              <a:rPr lang="en-US" sz="3200" dirty="0" smtClean="0"/>
              <a:t>2. </a:t>
            </a:r>
            <a:r>
              <a:rPr lang="ru-RU" sz="3200" dirty="0" smtClean="0"/>
              <a:t>Определить, в какой форме стоит глагол</a:t>
            </a:r>
          </a:p>
          <a:p>
            <a:pPr marL="742950" indent="-742950">
              <a:buNone/>
            </a:pPr>
            <a:endParaRPr lang="ru-RU" sz="3200" dirty="0" smtClean="0"/>
          </a:p>
          <a:p>
            <a:pPr marL="742950" indent="-742950">
              <a:buNone/>
            </a:pPr>
            <a:endParaRPr lang="ru-RU" sz="3200" dirty="0" smtClean="0"/>
          </a:p>
          <a:p>
            <a:pPr marL="742950" indent="-742950">
              <a:buAutoNum type="arabicPeriod"/>
            </a:pPr>
            <a:endParaRPr lang="ru-RU" sz="3200" dirty="0" smtClean="0"/>
          </a:p>
          <a:p>
            <a:pPr marL="742950" indent="-742950">
              <a:buAutoNum type="arabicPeriod"/>
            </a:pPr>
            <a:endParaRPr lang="ru-RU" sz="3200" dirty="0" smtClean="0"/>
          </a:p>
          <a:p>
            <a:pPr marL="742950" indent="-742950">
              <a:buAutoNum type="arabicPeriod"/>
            </a:pPr>
            <a:endParaRPr lang="ru-RU" sz="3200" dirty="0" smtClean="0"/>
          </a:p>
          <a:p>
            <a:pPr marL="742950" indent="-742950">
              <a:buAutoNum type="arabicPeriod"/>
            </a:pPr>
            <a:endParaRPr lang="ru-RU" sz="3200" dirty="0" smtClean="0"/>
          </a:p>
          <a:p>
            <a:pPr marL="742950" indent="-742950">
              <a:buNone/>
            </a:pPr>
            <a:r>
              <a:rPr lang="en-US" sz="3200" dirty="0" smtClean="0"/>
              <a:t>3. </a:t>
            </a:r>
            <a:r>
              <a:rPr lang="ru-RU" sz="3200" dirty="0" smtClean="0"/>
              <a:t>Выделить  </a:t>
            </a:r>
          </a:p>
          <a:p>
            <a:pPr marL="742950" indent="-742950">
              <a:buNone/>
            </a:pPr>
            <a:r>
              <a:rPr lang="en-US" sz="3200" dirty="0" smtClean="0"/>
              <a:t>4. </a:t>
            </a:r>
            <a:r>
              <a:rPr lang="ru-RU" sz="3200" dirty="0" smtClean="0"/>
              <a:t>Выделить</a:t>
            </a:r>
            <a:endParaRPr lang="ru-RU" sz="3200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500034" y="2428867"/>
          <a:ext cx="8072493" cy="26201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90831"/>
                <a:gridCol w="2690831"/>
                <a:gridCol w="2690831"/>
              </a:tblGrid>
              <a:tr h="767219">
                <a:tc>
                  <a:txBody>
                    <a:bodyPr/>
                    <a:lstStyle/>
                    <a:p>
                      <a:r>
                        <a:rPr lang="ru-RU" dirty="0" smtClean="0"/>
                        <a:t>Начальная форма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Настоящее или будущее время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Прошедшее время</a:t>
                      </a:r>
                      <a:endParaRPr lang="ru-RU" dirty="0"/>
                    </a:p>
                  </a:txBody>
                  <a:tcPr/>
                </a:tc>
              </a:tr>
              <a:tr h="606449">
                <a:tc>
                  <a:txBody>
                    <a:bodyPr/>
                    <a:lstStyle/>
                    <a:p>
                      <a:r>
                        <a:rPr lang="ru-RU" dirty="0" smtClean="0"/>
                        <a:t>1. –</a:t>
                      </a:r>
                      <a:r>
                        <a:rPr lang="ru-RU" dirty="0" err="1" smtClean="0"/>
                        <a:t>ть</a:t>
                      </a:r>
                      <a:r>
                        <a:rPr lang="ru-RU" dirty="0" smtClean="0"/>
                        <a:t>, -</a:t>
                      </a:r>
                      <a:r>
                        <a:rPr lang="ru-RU" dirty="0" err="1" smtClean="0"/>
                        <a:t>чь</a:t>
                      </a:r>
                      <a:r>
                        <a:rPr lang="ru-RU" dirty="0" smtClean="0"/>
                        <a:t>, -</a:t>
                      </a:r>
                      <a:r>
                        <a:rPr lang="ru-RU" dirty="0" err="1" smtClean="0"/>
                        <a:t>ти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1.</a:t>
                      </a:r>
                      <a:r>
                        <a:rPr lang="ru-RU" baseline="0" dirty="0" smtClean="0"/>
                        <a:t>        личное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1.        родовое или множественного числа</a:t>
                      </a:r>
                      <a:endParaRPr lang="ru-RU" dirty="0"/>
                    </a:p>
                  </a:txBody>
                  <a:tcPr/>
                </a:tc>
              </a:tr>
              <a:tr h="606449">
                <a:tc>
                  <a:txBody>
                    <a:bodyPr/>
                    <a:lstStyle/>
                    <a:p>
                      <a:r>
                        <a:rPr lang="ru-RU" dirty="0" smtClean="0"/>
                        <a:t>2. Глагольный</a:t>
                      </a:r>
                      <a:r>
                        <a:rPr lang="en-US" sz="2400" dirty="0" smtClean="0"/>
                        <a:t> </a:t>
                      </a:r>
                      <a:r>
                        <a:rPr lang="en-US" sz="3200" dirty="0" smtClean="0"/>
                        <a:t>^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2. Глагольный</a:t>
                      </a:r>
                      <a:r>
                        <a:rPr lang="en-US" dirty="0" smtClean="0"/>
                        <a:t> </a:t>
                      </a:r>
                      <a:r>
                        <a:rPr lang="en-US" sz="3200" dirty="0" smtClean="0"/>
                        <a:t>^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2. Л +</a:t>
                      </a:r>
                      <a:r>
                        <a:rPr lang="ru-RU" baseline="0" dirty="0" smtClean="0"/>
                        <a:t> глагольный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sz="3200" baseline="0" dirty="0" smtClean="0"/>
                        <a:t>^</a:t>
                      </a:r>
                      <a:endParaRPr lang="ru-RU" sz="3200" dirty="0"/>
                    </a:p>
                  </a:txBody>
                  <a:tcPr/>
                </a:tc>
              </a:tr>
              <a:tr h="606449">
                <a:tc>
                  <a:txBody>
                    <a:bodyPr/>
                    <a:lstStyle/>
                    <a:p>
                      <a:r>
                        <a:rPr lang="ru-RU" dirty="0" smtClean="0"/>
                        <a:t>3.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3.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3643306" y="3286124"/>
            <a:ext cx="214314" cy="285752"/>
          </a:xfrm>
          <a:prstGeom prst="rect">
            <a:avLst/>
          </a:prstGeom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6286512" y="3286124"/>
            <a:ext cx="214314" cy="285752"/>
          </a:xfrm>
          <a:prstGeom prst="rect">
            <a:avLst/>
          </a:prstGeom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>
            <a:off x="1000100" y="4714884"/>
            <a:ext cx="1285884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 rot="5400000" flipH="1" flipV="1">
            <a:off x="892149" y="4607727"/>
            <a:ext cx="215108" cy="794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 rot="5400000" flipH="1" flipV="1">
            <a:off x="2178033" y="4607727"/>
            <a:ext cx="215108" cy="794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>
            <a:off x="3714744" y="4714884"/>
            <a:ext cx="1285884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6429388" y="4714884"/>
            <a:ext cx="1285884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 rot="5400000" flipH="1" flipV="1">
            <a:off x="6322231" y="4607727"/>
            <a:ext cx="215108" cy="794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 rot="5400000" flipH="1" flipV="1">
            <a:off x="4893471" y="4607727"/>
            <a:ext cx="215108" cy="794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 rot="5400000" flipH="1" flipV="1">
            <a:off x="7608115" y="4607727"/>
            <a:ext cx="215108" cy="794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 rot="5400000" flipH="1" flipV="1">
            <a:off x="3607587" y="4607727"/>
            <a:ext cx="215108" cy="794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9" name="Дуга 18"/>
          <p:cNvSpPr/>
          <p:nvPr/>
        </p:nvSpPr>
        <p:spPr>
          <a:xfrm>
            <a:off x="3071802" y="5357826"/>
            <a:ext cx="2214578" cy="500066"/>
          </a:xfrm>
          <a:prstGeom prst="arc">
            <a:avLst>
              <a:gd name="adj1" fmla="val 10642885"/>
              <a:gd name="adj2" fmla="val 0"/>
            </a:avLst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>
              <a:ln>
                <a:solidFill>
                  <a:sysClr val="windowText" lastClr="000000"/>
                </a:solidFill>
              </a:ln>
            </a:endParaRPr>
          </a:p>
        </p:txBody>
      </p:sp>
      <p:cxnSp>
        <p:nvCxnSpPr>
          <p:cNvPr id="24" name="Прямая соединительная линия 23"/>
          <p:cNvCxnSpPr/>
          <p:nvPr/>
        </p:nvCxnSpPr>
        <p:spPr>
          <a:xfrm>
            <a:off x="3071802" y="6072206"/>
            <a:ext cx="1785950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 rot="5400000">
            <a:off x="4679157" y="6250801"/>
            <a:ext cx="357190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 flipV="1">
            <a:off x="6143636" y="3929066"/>
            <a:ext cx="214314" cy="142876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/>
          <p:nvPr/>
        </p:nvCxnSpPr>
        <p:spPr>
          <a:xfrm>
            <a:off x="6357950" y="3929066"/>
            <a:ext cx="285752" cy="142876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/>
          <p:nvPr/>
        </p:nvCxnSpPr>
        <p:spPr>
          <a:xfrm flipV="1">
            <a:off x="3143240" y="928670"/>
            <a:ext cx="285752" cy="214314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/>
          <p:cNvCxnSpPr/>
          <p:nvPr/>
        </p:nvCxnSpPr>
        <p:spPr>
          <a:xfrm>
            <a:off x="3428992" y="928670"/>
            <a:ext cx="285752" cy="214314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3" name="Прямая соединительная линия 42"/>
          <p:cNvCxnSpPr/>
          <p:nvPr/>
        </p:nvCxnSpPr>
        <p:spPr>
          <a:xfrm flipV="1">
            <a:off x="4000496" y="928670"/>
            <a:ext cx="285752" cy="214314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5" name="Прямая соединительная линия 44"/>
          <p:cNvCxnSpPr/>
          <p:nvPr/>
        </p:nvCxnSpPr>
        <p:spPr>
          <a:xfrm rot="16200000" flipH="1">
            <a:off x="4286248" y="928670"/>
            <a:ext cx="214314" cy="214314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6" name="Прямая соединительная линия 65"/>
          <p:cNvCxnSpPr/>
          <p:nvPr/>
        </p:nvCxnSpPr>
        <p:spPr>
          <a:xfrm rot="5400000" flipH="1" flipV="1">
            <a:off x="821505" y="3178967"/>
            <a:ext cx="214314" cy="142876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8" name="Прямая соединительная линия 67"/>
          <p:cNvCxnSpPr/>
          <p:nvPr/>
        </p:nvCxnSpPr>
        <p:spPr>
          <a:xfrm rot="16200000" flipH="1">
            <a:off x="1000100" y="3143248"/>
            <a:ext cx="214314" cy="214314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0" name="Прямая соединительная линия 69"/>
          <p:cNvCxnSpPr/>
          <p:nvPr/>
        </p:nvCxnSpPr>
        <p:spPr>
          <a:xfrm rot="5400000" flipH="1" flipV="1">
            <a:off x="1785918" y="3143248"/>
            <a:ext cx="214314" cy="214314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2" name="Прямая соединительная линия 71"/>
          <p:cNvCxnSpPr/>
          <p:nvPr/>
        </p:nvCxnSpPr>
        <p:spPr>
          <a:xfrm rot="16200000" flipH="1">
            <a:off x="2000232" y="3143248"/>
            <a:ext cx="214314" cy="214314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4" name="Прямая соединительная линия 73"/>
          <p:cNvCxnSpPr/>
          <p:nvPr/>
        </p:nvCxnSpPr>
        <p:spPr>
          <a:xfrm rot="5400000" flipH="1" flipV="1">
            <a:off x="1321571" y="3178967"/>
            <a:ext cx="214314" cy="142876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6" name="Прямая соединительная линия 75"/>
          <p:cNvCxnSpPr/>
          <p:nvPr/>
        </p:nvCxnSpPr>
        <p:spPr>
          <a:xfrm rot="16200000" flipH="1">
            <a:off x="1500166" y="3143248"/>
            <a:ext cx="214314" cy="214314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3"/>
          <p:cNvSpPr>
            <a:spLocks noGrp="1"/>
          </p:cNvSpPr>
          <p:nvPr>
            <p:ph sz="quarter" idx="1"/>
          </p:nvPr>
        </p:nvSpPr>
        <p:spPr>
          <a:xfrm>
            <a:off x="304800" y="428604"/>
            <a:ext cx="5638800" cy="6173364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9600" dirty="0" smtClean="0"/>
              <a:t>читаю</a:t>
            </a:r>
          </a:p>
          <a:p>
            <a:pPr algn="ctr">
              <a:buNone/>
            </a:pPr>
            <a:r>
              <a:rPr lang="ru-RU" sz="9600" dirty="0" smtClean="0"/>
              <a:t>читать</a:t>
            </a:r>
          </a:p>
          <a:p>
            <a:pPr algn="ctr">
              <a:buNone/>
            </a:pPr>
            <a:r>
              <a:rPr lang="ru-RU" sz="9600" dirty="0" smtClean="0"/>
              <a:t>читал</a:t>
            </a:r>
            <a:endParaRPr lang="ru-RU" sz="9600" dirty="0"/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 rot="5400000">
            <a:off x="3464711" y="1321579"/>
            <a:ext cx="1071570" cy="1588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 rot="5400000">
            <a:off x="4537075" y="1320785"/>
            <a:ext cx="1071570" cy="1588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4000496" y="785794"/>
            <a:ext cx="1071570" cy="1588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>
            <a:off x="4000496" y="1857364"/>
            <a:ext cx="1071570" cy="1588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 flipV="1">
            <a:off x="3786182" y="2071678"/>
            <a:ext cx="571504" cy="428628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>
            <a:off x="4357686" y="2071678"/>
            <a:ext cx="642942" cy="428628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 rot="5400000" flipH="1" flipV="1">
            <a:off x="4036215" y="3464719"/>
            <a:ext cx="571504" cy="500066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 rot="16200000" flipH="1">
            <a:off x="4572000" y="3429000"/>
            <a:ext cx="571504" cy="571504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Выпишите глаголы, разберите их по составу.</a:t>
            </a:r>
            <a:endParaRPr lang="ru-RU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14282" y="1600200"/>
            <a:ext cx="8643998" cy="487375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4400" dirty="0" smtClean="0"/>
              <a:t>   </a:t>
            </a:r>
            <a:r>
              <a:rPr lang="ru-RU" sz="4000" dirty="0" smtClean="0"/>
              <a:t>Комарики  </a:t>
            </a:r>
            <a:r>
              <a:rPr lang="ru-RU" sz="4000" dirty="0" err="1" smtClean="0"/>
              <a:t>выб</a:t>
            </a:r>
            <a:r>
              <a:rPr lang="ru-RU" sz="4000" dirty="0" smtClean="0"/>
              <a:t>…жали  на п…ляну  и  заиграли  на  своих п…</a:t>
            </a:r>
            <a:r>
              <a:rPr lang="ru-RU" sz="4000" dirty="0" err="1" smtClean="0"/>
              <a:t>скливых</a:t>
            </a:r>
            <a:r>
              <a:rPr lang="ru-RU" sz="4000" dirty="0" smtClean="0"/>
              <a:t>  </a:t>
            </a:r>
            <a:r>
              <a:rPr lang="ru-RU" sz="4000" dirty="0" err="1" smtClean="0"/>
              <a:t>скрипо</a:t>
            </a:r>
            <a:r>
              <a:rPr lang="en-US" sz="4000" dirty="0" smtClean="0"/>
              <a:t>[</a:t>
            </a:r>
            <a:r>
              <a:rPr lang="ru-RU" sz="4000" dirty="0" smtClean="0"/>
              <a:t>ч</a:t>
            </a:r>
            <a:r>
              <a:rPr lang="en-US" sz="4000" dirty="0" smtClean="0"/>
              <a:t>’</a:t>
            </a:r>
            <a:r>
              <a:rPr lang="ru-RU" sz="4000" dirty="0" smtClean="0"/>
              <a:t>к</a:t>
            </a:r>
            <a:r>
              <a:rPr lang="en-US" sz="4000" dirty="0" smtClean="0"/>
              <a:t>]</a:t>
            </a:r>
            <a:r>
              <a:rPr lang="ru-RU" sz="4000" dirty="0" smtClean="0"/>
              <a:t>ах. Из-за ту</a:t>
            </a:r>
            <a:r>
              <a:rPr lang="en-US" sz="4000" dirty="0" smtClean="0"/>
              <a:t>[</a:t>
            </a:r>
            <a:r>
              <a:rPr lang="ru-RU" sz="4000" dirty="0" smtClean="0"/>
              <a:t>ч</a:t>
            </a:r>
            <a:r>
              <a:rPr lang="en-US" sz="4000" dirty="0" smtClean="0"/>
              <a:t>’]</a:t>
            </a:r>
            <a:r>
              <a:rPr lang="ru-RU" sz="4000" dirty="0" smtClean="0"/>
              <a:t> </a:t>
            </a:r>
            <a:r>
              <a:rPr lang="en-US" sz="4000" dirty="0" smtClean="0"/>
              <a:t> </a:t>
            </a:r>
            <a:r>
              <a:rPr lang="ru-RU" sz="4000" dirty="0" smtClean="0"/>
              <a:t>вышла  луна  и  п…плыла по  небу.  З…выла  с…бака, и </a:t>
            </a:r>
            <a:r>
              <a:rPr lang="ru-RU" sz="4000" dirty="0" err="1" smtClean="0"/>
              <a:t>лу</a:t>
            </a:r>
            <a:r>
              <a:rPr lang="ru-RU" sz="4000" dirty="0" smtClean="0"/>
              <a:t>(</a:t>
            </a:r>
            <a:r>
              <a:rPr lang="ru-RU" sz="4000" dirty="0" err="1" smtClean="0"/>
              <a:t>н</a:t>
            </a:r>
            <a:r>
              <a:rPr lang="ru-RU" sz="4000" dirty="0" smtClean="0"/>
              <a:t>/</a:t>
            </a:r>
            <a:r>
              <a:rPr lang="ru-RU" sz="4000" dirty="0" err="1" smtClean="0"/>
              <a:t>нн</a:t>
            </a:r>
            <a:r>
              <a:rPr lang="ru-RU" sz="4000" dirty="0" smtClean="0"/>
              <a:t>)</a:t>
            </a:r>
            <a:r>
              <a:rPr lang="ru-RU" sz="4000" dirty="0" err="1" smtClean="0"/>
              <a:t>ые</a:t>
            </a:r>
            <a:r>
              <a:rPr lang="ru-RU" sz="4000" dirty="0" smtClean="0"/>
              <a:t>  </a:t>
            </a:r>
            <a:r>
              <a:rPr lang="ru-RU" sz="4000" dirty="0" err="1" smtClean="0"/>
              <a:t>зайц</a:t>
            </a:r>
            <a:r>
              <a:rPr lang="ru-RU" sz="4000" dirty="0" smtClean="0"/>
              <a:t>…  п…б…жали  по  </a:t>
            </a:r>
            <a:r>
              <a:rPr lang="ru-RU" sz="4000" dirty="0" err="1" smtClean="0"/>
              <a:t>дорожк</a:t>
            </a:r>
            <a:r>
              <a:rPr lang="ru-RU" sz="4000" dirty="0" smtClean="0"/>
              <a:t>… .</a:t>
            </a:r>
            <a:endParaRPr lang="ru-RU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96908"/>
          </a:xfrm>
        </p:spPr>
        <p:txBody>
          <a:bodyPr>
            <a:normAutofit/>
          </a:bodyPr>
          <a:lstStyle/>
          <a:p>
            <a:r>
              <a:rPr lang="ru-RU" sz="40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Порядок разбора глагола</a:t>
            </a:r>
            <a:endParaRPr lang="ru-RU" sz="4000" b="1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000108"/>
            <a:ext cx="7467600" cy="5643602"/>
          </a:xfrm>
        </p:spPr>
        <p:txBody>
          <a:bodyPr>
            <a:normAutofit lnSpcReduction="10000"/>
          </a:bodyPr>
          <a:lstStyle/>
          <a:p>
            <a:pPr marL="742950" indent="-742950">
              <a:buNone/>
            </a:pPr>
            <a:r>
              <a:rPr lang="en-US" sz="3200" dirty="0" smtClean="0"/>
              <a:t>1. </a:t>
            </a:r>
            <a:r>
              <a:rPr lang="ru-RU" sz="3200" dirty="0" smtClean="0"/>
              <a:t>Выделить –</a:t>
            </a:r>
            <a:r>
              <a:rPr lang="ru-RU" sz="3200" dirty="0" err="1" smtClean="0"/>
              <a:t>ся</a:t>
            </a:r>
            <a:r>
              <a:rPr lang="ru-RU" sz="3200" dirty="0" smtClean="0"/>
              <a:t>,  -</a:t>
            </a:r>
            <a:r>
              <a:rPr lang="ru-RU" sz="3200" dirty="0" err="1" smtClean="0"/>
              <a:t>сь</a:t>
            </a:r>
            <a:endParaRPr lang="ru-RU" sz="3200" dirty="0" smtClean="0"/>
          </a:p>
          <a:p>
            <a:pPr marL="742950" indent="-742950">
              <a:buNone/>
            </a:pPr>
            <a:r>
              <a:rPr lang="en-US" sz="3200" dirty="0" smtClean="0"/>
              <a:t>2. </a:t>
            </a:r>
            <a:r>
              <a:rPr lang="ru-RU" sz="3200" dirty="0" smtClean="0"/>
              <a:t>Определить, в какой форме стоит глагол</a:t>
            </a:r>
          </a:p>
          <a:p>
            <a:pPr marL="742950" indent="-742950">
              <a:buNone/>
            </a:pPr>
            <a:endParaRPr lang="ru-RU" sz="3200" dirty="0" smtClean="0"/>
          </a:p>
          <a:p>
            <a:pPr marL="742950" indent="-742950">
              <a:buNone/>
            </a:pPr>
            <a:endParaRPr lang="ru-RU" sz="3200" dirty="0" smtClean="0"/>
          </a:p>
          <a:p>
            <a:pPr marL="742950" indent="-742950">
              <a:buAutoNum type="arabicPeriod"/>
            </a:pPr>
            <a:endParaRPr lang="ru-RU" sz="3200" dirty="0" smtClean="0"/>
          </a:p>
          <a:p>
            <a:pPr marL="742950" indent="-742950">
              <a:buAutoNum type="arabicPeriod"/>
            </a:pPr>
            <a:endParaRPr lang="ru-RU" sz="3200" dirty="0" smtClean="0"/>
          </a:p>
          <a:p>
            <a:pPr marL="742950" indent="-742950">
              <a:buAutoNum type="arabicPeriod"/>
            </a:pPr>
            <a:endParaRPr lang="ru-RU" sz="3200" dirty="0" smtClean="0"/>
          </a:p>
          <a:p>
            <a:pPr marL="742950" indent="-742950">
              <a:buAutoNum type="arabicPeriod"/>
            </a:pPr>
            <a:endParaRPr lang="ru-RU" sz="3200" dirty="0" smtClean="0"/>
          </a:p>
          <a:p>
            <a:pPr marL="742950" indent="-742950">
              <a:buNone/>
            </a:pPr>
            <a:r>
              <a:rPr lang="en-US" sz="3200" dirty="0" smtClean="0"/>
              <a:t>3. </a:t>
            </a:r>
            <a:r>
              <a:rPr lang="ru-RU" sz="3200" dirty="0" smtClean="0"/>
              <a:t>Выделить  </a:t>
            </a:r>
          </a:p>
          <a:p>
            <a:pPr marL="742950" indent="-742950">
              <a:buNone/>
            </a:pPr>
            <a:r>
              <a:rPr lang="en-US" sz="3200" dirty="0" smtClean="0"/>
              <a:t>4. </a:t>
            </a:r>
            <a:r>
              <a:rPr lang="ru-RU" sz="3200" dirty="0" smtClean="0"/>
              <a:t>Выделить</a:t>
            </a:r>
            <a:endParaRPr lang="ru-RU" sz="3200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500034" y="2428867"/>
          <a:ext cx="8072493" cy="26201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90831"/>
                <a:gridCol w="2690831"/>
                <a:gridCol w="2690831"/>
              </a:tblGrid>
              <a:tr h="767219">
                <a:tc>
                  <a:txBody>
                    <a:bodyPr/>
                    <a:lstStyle/>
                    <a:p>
                      <a:r>
                        <a:rPr lang="ru-RU" dirty="0" smtClean="0"/>
                        <a:t>Начальная форма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Настоящее или будущее время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Прошедшее время</a:t>
                      </a:r>
                      <a:endParaRPr lang="ru-RU" dirty="0"/>
                    </a:p>
                  </a:txBody>
                  <a:tcPr/>
                </a:tc>
              </a:tr>
              <a:tr h="606449">
                <a:tc>
                  <a:txBody>
                    <a:bodyPr/>
                    <a:lstStyle/>
                    <a:p>
                      <a:r>
                        <a:rPr lang="ru-RU" dirty="0" smtClean="0"/>
                        <a:t>1. –</a:t>
                      </a:r>
                      <a:r>
                        <a:rPr lang="ru-RU" dirty="0" err="1" smtClean="0"/>
                        <a:t>ть</a:t>
                      </a:r>
                      <a:r>
                        <a:rPr lang="ru-RU" dirty="0" smtClean="0"/>
                        <a:t>, -</a:t>
                      </a:r>
                      <a:r>
                        <a:rPr lang="ru-RU" dirty="0" err="1" smtClean="0"/>
                        <a:t>чь</a:t>
                      </a:r>
                      <a:r>
                        <a:rPr lang="ru-RU" dirty="0" smtClean="0"/>
                        <a:t>, -</a:t>
                      </a:r>
                      <a:r>
                        <a:rPr lang="ru-RU" dirty="0" err="1" smtClean="0"/>
                        <a:t>ти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1.</a:t>
                      </a:r>
                      <a:r>
                        <a:rPr lang="ru-RU" baseline="0" dirty="0" smtClean="0"/>
                        <a:t>        личное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1.        родовое или множественного числа</a:t>
                      </a:r>
                      <a:endParaRPr lang="ru-RU" dirty="0"/>
                    </a:p>
                  </a:txBody>
                  <a:tcPr/>
                </a:tc>
              </a:tr>
              <a:tr h="606449">
                <a:tc>
                  <a:txBody>
                    <a:bodyPr/>
                    <a:lstStyle/>
                    <a:p>
                      <a:r>
                        <a:rPr lang="ru-RU" dirty="0" smtClean="0"/>
                        <a:t>2. Глагольный</a:t>
                      </a:r>
                      <a:r>
                        <a:rPr lang="en-US" sz="2400" dirty="0" smtClean="0"/>
                        <a:t> </a:t>
                      </a:r>
                      <a:r>
                        <a:rPr lang="en-US" sz="3200" dirty="0" smtClean="0"/>
                        <a:t>^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2. Глагольный</a:t>
                      </a:r>
                      <a:r>
                        <a:rPr lang="en-US" dirty="0" smtClean="0"/>
                        <a:t> </a:t>
                      </a:r>
                      <a:r>
                        <a:rPr lang="en-US" sz="3200" dirty="0" smtClean="0"/>
                        <a:t>^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2. Л +</a:t>
                      </a:r>
                      <a:r>
                        <a:rPr lang="ru-RU" baseline="0" dirty="0" smtClean="0"/>
                        <a:t> глагольный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sz="3200" baseline="0" dirty="0" smtClean="0"/>
                        <a:t>^</a:t>
                      </a:r>
                      <a:endParaRPr lang="ru-RU" sz="3200" dirty="0"/>
                    </a:p>
                  </a:txBody>
                  <a:tcPr/>
                </a:tc>
              </a:tr>
              <a:tr h="606449">
                <a:tc>
                  <a:txBody>
                    <a:bodyPr/>
                    <a:lstStyle/>
                    <a:p>
                      <a:r>
                        <a:rPr lang="ru-RU" dirty="0" smtClean="0"/>
                        <a:t>3.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3. Л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3643306" y="3286124"/>
            <a:ext cx="214314" cy="285752"/>
          </a:xfrm>
          <a:prstGeom prst="rect">
            <a:avLst/>
          </a:prstGeom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6286512" y="3286124"/>
            <a:ext cx="214314" cy="285752"/>
          </a:xfrm>
          <a:prstGeom prst="rect">
            <a:avLst/>
          </a:prstGeom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>
            <a:off x="1000100" y="4714884"/>
            <a:ext cx="1285884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 rot="5400000" flipH="1" flipV="1">
            <a:off x="892149" y="4607727"/>
            <a:ext cx="215108" cy="794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 rot="5400000" flipH="1" flipV="1">
            <a:off x="2178033" y="4607727"/>
            <a:ext cx="215108" cy="794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>
            <a:off x="3714744" y="4714884"/>
            <a:ext cx="1285884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6643702" y="4714884"/>
            <a:ext cx="1071570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 rot="5400000" flipH="1" flipV="1">
            <a:off x="6536545" y="4607727"/>
            <a:ext cx="215108" cy="794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 rot="5400000" flipH="1" flipV="1">
            <a:off x="4893471" y="4607727"/>
            <a:ext cx="215108" cy="794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 rot="5400000" flipH="1" flipV="1">
            <a:off x="7608115" y="4607727"/>
            <a:ext cx="215108" cy="794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 rot="5400000" flipH="1" flipV="1">
            <a:off x="3607587" y="4607727"/>
            <a:ext cx="215108" cy="794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9" name="Дуга 18"/>
          <p:cNvSpPr/>
          <p:nvPr/>
        </p:nvSpPr>
        <p:spPr>
          <a:xfrm>
            <a:off x="3071802" y="5357826"/>
            <a:ext cx="2214578" cy="500066"/>
          </a:xfrm>
          <a:prstGeom prst="arc">
            <a:avLst>
              <a:gd name="adj1" fmla="val 10642885"/>
              <a:gd name="adj2" fmla="val 0"/>
            </a:avLst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>
              <a:ln>
                <a:solidFill>
                  <a:sysClr val="windowText" lastClr="000000"/>
                </a:solidFill>
              </a:ln>
            </a:endParaRPr>
          </a:p>
        </p:txBody>
      </p:sp>
      <p:cxnSp>
        <p:nvCxnSpPr>
          <p:cNvPr id="24" name="Прямая соединительная линия 23"/>
          <p:cNvCxnSpPr/>
          <p:nvPr/>
        </p:nvCxnSpPr>
        <p:spPr>
          <a:xfrm>
            <a:off x="3071802" y="6072206"/>
            <a:ext cx="1785950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 rot="5400000">
            <a:off x="4679157" y="6250801"/>
            <a:ext cx="357190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 flipV="1">
            <a:off x="6143636" y="3929066"/>
            <a:ext cx="214314" cy="142876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/>
          <p:nvPr/>
        </p:nvCxnSpPr>
        <p:spPr>
          <a:xfrm>
            <a:off x="6357950" y="3929066"/>
            <a:ext cx="285752" cy="142876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/>
          <p:nvPr/>
        </p:nvCxnSpPr>
        <p:spPr>
          <a:xfrm flipV="1">
            <a:off x="3143240" y="928670"/>
            <a:ext cx="285752" cy="214314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/>
          <p:cNvCxnSpPr/>
          <p:nvPr/>
        </p:nvCxnSpPr>
        <p:spPr>
          <a:xfrm>
            <a:off x="3428992" y="928670"/>
            <a:ext cx="285752" cy="214314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3" name="Прямая соединительная линия 42"/>
          <p:cNvCxnSpPr/>
          <p:nvPr/>
        </p:nvCxnSpPr>
        <p:spPr>
          <a:xfrm flipV="1">
            <a:off x="4000496" y="928670"/>
            <a:ext cx="285752" cy="214314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5" name="Прямая соединительная линия 44"/>
          <p:cNvCxnSpPr/>
          <p:nvPr/>
        </p:nvCxnSpPr>
        <p:spPr>
          <a:xfrm rot="16200000" flipH="1">
            <a:off x="4286248" y="928670"/>
            <a:ext cx="214314" cy="214314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6" name="Прямая соединительная линия 65"/>
          <p:cNvCxnSpPr/>
          <p:nvPr/>
        </p:nvCxnSpPr>
        <p:spPr>
          <a:xfrm rot="5400000" flipH="1" flipV="1">
            <a:off x="821505" y="3178967"/>
            <a:ext cx="214314" cy="142876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8" name="Прямая соединительная линия 67"/>
          <p:cNvCxnSpPr/>
          <p:nvPr/>
        </p:nvCxnSpPr>
        <p:spPr>
          <a:xfrm rot="16200000" flipH="1">
            <a:off x="1000100" y="3143248"/>
            <a:ext cx="214314" cy="214314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0" name="Прямая соединительная линия 69"/>
          <p:cNvCxnSpPr/>
          <p:nvPr/>
        </p:nvCxnSpPr>
        <p:spPr>
          <a:xfrm rot="5400000" flipH="1" flipV="1">
            <a:off x="1785918" y="3143248"/>
            <a:ext cx="214314" cy="214314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2" name="Прямая соединительная линия 71"/>
          <p:cNvCxnSpPr/>
          <p:nvPr/>
        </p:nvCxnSpPr>
        <p:spPr>
          <a:xfrm rot="16200000" flipH="1">
            <a:off x="2000232" y="3143248"/>
            <a:ext cx="214314" cy="214314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4" name="Прямая соединительная линия 73"/>
          <p:cNvCxnSpPr/>
          <p:nvPr/>
        </p:nvCxnSpPr>
        <p:spPr>
          <a:xfrm rot="5400000" flipH="1" flipV="1">
            <a:off x="1321571" y="3178967"/>
            <a:ext cx="214314" cy="142876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6" name="Прямая соединительная линия 75"/>
          <p:cNvCxnSpPr/>
          <p:nvPr/>
        </p:nvCxnSpPr>
        <p:spPr>
          <a:xfrm rot="16200000" flipH="1">
            <a:off x="1500166" y="3143248"/>
            <a:ext cx="214314" cy="214314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3" name="Прямая соединительная линия 32"/>
          <p:cNvCxnSpPr/>
          <p:nvPr/>
        </p:nvCxnSpPr>
        <p:spPr>
          <a:xfrm rot="5400000">
            <a:off x="5537207" y="4750603"/>
            <a:ext cx="642148" cy="794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/>
          <p:nvPr/>
        </p:nvCxnSpPr>
        <p:spPr>
          <a:xfrm>
            <a:off x="5857884" y="5072074"/>
            <a:ext cx="2714644" cy="1588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/>
          <p:cNvCxnSpPr/>
          <p:nvPr/>
        </p:nvCxnSpPr>
        <p:spPr>
          <a:xfrm rot="5400000" flipH="1" flipV="1">
            <a:off x="8250263" y="4750603"/>
            <a:ext cx="643736" cy="794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/>
          <p:cNvCxnSpPr/>
          <p:nvPr/>
        </p:nvCxnSpPr>
        <p:spPr>
          <a:xfrm>
            <a:off x="5857884" y="4429132"/>
            <a:ext cx="2714644" cy="1588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49" name="Прямая соединительная линия 48"/>
          <p:cNvCxnSpPr/>
          <p:nvPr/>
        </p:nvCxnSpPr>
        <p:spPr>
          <a:xfrm rot="5400000" flipH="1" flipV="1">
            <a:off x="6143636" y="4429132"/>
            <a:ext cx="142876" cy="142876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1" name="Прямая соединительная линия 50"/>
          <p:cNvCxnSpPr/>
          <p:nvPr/>
        </p:nvCxnSpPr>
        <p:spPr>
          <a:xfrm rot="16200000" flipH="1">
            <a:off x="6286512" y="4429132"/>
            <a:ext cx="142876" cy="142876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7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8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19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Scale>
                                      <p:cBhvr>
                                        <p:cTn id="10" dur="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from x="100000" y="100000"/>
                                      <p:to x="100000" y="5000"/>
                                    </p:animScale>
                                    <p:animScale>
                                      <p:cBhvr>
                                        <p:cTn id="11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from x="100000" y="5000"/>
                                      <p:to x="120000" y="150000"/>
                                    </p:animScale>
                                    <p:animScale>
                                      <p:cBhvr>
                                        <p:cTn id="12" dur="600" fill="hold">
                                          <p:stCondLst>
                                            <p:cond delay="140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to x="12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 descr="25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85720" y="3076550"/>
            <a:ext cx="3643338" cy="3209970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642910" y="1071546"/>
            <a:ext cx="7286675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r"/>
            <a:r>
              <a:rPr lang="ru-RU" sz="80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Молодцы!</a:t>
            </a:r>
            <a:endParaRPr lang="ru-RU" sz="80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71472" y="1428736"/>
            <a:ext cx="7572427" cy="452431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96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Разбор по составу глаголов</a:t>
            </a:r>
            <a:endParaRPr lang="ru-RU" sz="9600" b="1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pic>
        <p:nvPicPr>
          <p:cNvPr id="7" name="Рисунок 6" descr="67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143636" y="214290"/>
            <a:ext cx="1857388" cy="157163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96908"/>
          </a:xfrm>
        </p:spPr>
        <p:txBody>
          <a:bodyPr>
            <a:normAutofit/>
          </a:bodyPr>
          <a:lstStyle/>
          <a:p>
            <a:r>
              <a:rPr lang="ru-RU" sz="40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Порядок разбора глагола</a:t>
            </a:r>
            <a:endParaRPr lang="ru-RU" sz="4000" b="1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000108"/>
            <a:ext cx="7467600" cy="5643602"/>
          </a:xfrm>
        </p:spPr>
        <p:txBody>
          <a:bodyPr>
            <a:normAutofit lnSpcReduction="10000"/>
          </a:bodyPr>
          <a:lstStyle/>
          <a:p>
            <a:pPr marL="742950" indent="-742950">
              <a:buNone/>
            </a:pPr>
            <a:r>
              <a:rPr lang="en-US" sz="3200" dirty="0" smtClean="0"/>
              <a:t>1. </a:t>
            </a:r>
            <a:r>
              <a:rPr lang="ru-RU" sz="3200" dirty="0" smtClean="0"/>
              <a:t>Выделить </a:t>
            </a:r>
          </a:p>
          <a:p>
            <a:pPr marL="742950" indent="-742950">
              <a:buNone/>
            </a:pPr>
            <a:r>
              <a:rPr lang="en-US" sz="3200" dirty="0" smtClean="0"/>
              <a:t>2. </a:t>
            </a:r>
            <a:r>
              <a:rPr lang="ru-RU" sz="3200" dirty="0" smtClean="0"/>
              <a:t>Определить, в какой форме стоит глагол</a:t>
            </a:r>
          </a:p>
          <a:p>
            <a:pPr marL="742950" indent="-742950">
              <a:buNone/>
            </a:pPr>
            <a:endParaRPr lang="ru-RU" sz="3200" dirty="0" smtClean="0"/>
          </a:p>
          <a:p>
            <a:pPr marL="742950" indent="-742950">
              <a:buNone/>
            </a:pPr>
            <a:endParaRPr lang="ru-RU" sz="3200" dirty="0" smtClean="0"/>
          </a:p>
          <a:p>
            <a:pPr marL="742950" indent="-742950">
              <a:buAutoNum type="arabicPeriod"/>
            </a:pPr>
            <a:endParaRPr lang="ru-RU" sz="3200" dirty="0" smtClean="0"/>
          </a:p>
          <a:p>
            <a:pPr marL="742950" indent="-742950">
              <a:buAutoNum type="arabicPeriod"/>
            </a:pPr>
            <a:endParaRPr lang="ru-RU" sz="3200" dirty="0" smtClean="0"/>
          </a:p>
          <a:p>
            <a:pPr marL="742950" indent="-742950">
              <a:buAutoNum type="arabicPeriod"/>
            </a:pPr>
            <a:endParaRPr lang="ru-RU" sz="3200" dirty="0" smtClean="0"/>
          </a:p>
          <a:p>
            <a:pPr marL="742950" indent="-742950">
              <a:buAutoNum type="arabicPeriod"/>
            </a:pPr>
            <a:endParaRPr lang="ru-RU" sz="3200" dirty="0" smtClean="0"/>
          </a:p>
          <a:p>
            <a:pPr marL="742950" indent="-742950">
              <a:buNone/>
            </a:pPr>
            <a:r>
              <a:rPr lang="en-US" sz="3200" dirty="0" smtClean="0"/>
              <a:t>3. </a:t>
            </a:r>
            <a:r>
              <a:rPr lang="ru-RU" sz="3200" dirty="0" smtClean="0"/>
              <a:t>Выделить</a:t>
            </a:r>
          </a:p>
          <a:p>
            <a:pPr marL="742950" indent="-742950">
              <a:buNone/>
            </a:pPr>
            <a:r>
              <a:rPr lang="en-US" sz="3200" dirty="0" smtClean="0"/>
              <a:t>4. </a:t>
            </a:r>
            <a:r>
              <a:rPr lang="ru-RU" sz="3200" dirty="0" smtClean="0"/>
              <a:t>Выделить</a:t>
            </a:r>
            <a:endParaRPr lang="ru-RU" sz="3200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500034" y="2428867"/>
          <a:ext cx="8072493" cy="25865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90831"/>
                <a:gridCol w="2690831"/>
                <a:gridCol w="2690831"/>
              </a:tblGrid>
              <a:tr h="767219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606449">
                <a:tc>
                  <a:txBody>
                    <a:bodyPr/>
                    <a:lstStyle/>
                    <a:p>
                      <a:r>
                        <a:rPr lang="ru-RU" dirty="0" smtClean="0"/>
                        <a:t>1.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1.</a:t>
                      </a:r>
                      <a:r>
                        <a:rPr lang="ru-RU" baseline="0" dirty="0" smtClean="0"/>
                        <a:t>      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1.        </a:t>
                      </a:r>
                      <a:endParaRPr lang="ru-RU" dirty="0"/>
                    </a:p>
                  </a:txBody>
                  <a:tcPr/>
                </a:tc>
              </a:tr>
              <a:tr h="606449">
                <a:tc>
                  <a:txBody>
                    <a:bodyPr/>
                    <a:lstStyle/>
                    <a:p>
                      <a:r>
                        <a:rPr lang="ru-RU" dirty="0" smtClean="0"/>
                        <a:t>2. 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2. 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2. </a:t>
                      </a:r>
                      <a:endParaRPr lang="ru-RU" dirty="0"/>
                    </a:p>
                  </a:txBody>
                  <a:tcPr/>
                </a:tc>
              </a:tr>
              <a:tr h="606449">
                <a:tc>
                  <a:txBody>
                    <a:bodyPr/>
                    <a:lstStyle/>
                    <a:p>
                      <a:r>
                        <a:rPr lang="ru-RU" dirty="0" smtClean="0"/>
                        <a:t>3.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3.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96908"/>
          </a:xfrm>
        </p:spPr>
        <p:txBody>
          <a:bodyPr>
            <a:normAutofit fontScale="90000"/>
          </a:bodyPr>
          <a:lstStyle/>
          <a:p>
            <a:r>
              <a:rPr lang="ru-RU" sz="44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Порядок разбора глагола</a:t>
            </a:r>
            <a:endParaRPr lang="ru-RU" sz="4400" b="1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000108"/>
            <a:ext cx="7467600" cy="5643602"/>
          </a:xfrm>
        </p:spPr>
        <p:txBody>
          <a:bodyPr>
            <a:normAutofit lnSpcReduction="10000"/>
          </a:bodyPr>
          <a:lstStyle/>
          <a:p>
            <a:pPr marL="742950" indent="-742950">
              <a:buNone/>
            </a:pPr>
            <a:r>
              <a:rPr lang="en-US" sz="3200" dirty="0" smtClean="0"/>
              <a:t>1. </a:t>
            </a:r>
            <a:r>
              <a:rPr lang="ru-RU" sz="3200" dirty="0" smtClean="0"/>
              <a:t>Выделить  -</a:t>
            </a:r>
            <a:r>
              <a:rPr lang="ru-RU" sz="3200" dirty="0" err="1" smtClean="0"/>
              <a:t>ся</a:t>
            </a:r>
            <a:r>
              <a:rPr lang="ru-RU" sz="3200" dirty="0" smtClean="0"/>
              <a:t>,  -</a:t>
            </a:r>
            <a:r>
              <a:rPr lang="ru-RU" sz="3200" dirty="0" err="1" smtClean="0"/>
              <a:t>сь</a:t>
            </a:r>
            <a:endParaRPr lang="ru-RU" sz="3200" dirty="0" smtClean="0"/>
          </a:p>
          <a:p>
            <a:pPr marL="742950" indent="-742950">
              <a:buNone/>
            </a:pPr>
            <a:r>
              <a:rPr lang="en-US" sz="3200" dirty="0" smtClean="0"/>
              <a:t>2. </a:t>
            </a:r>
            <a:r>
              <a:rPr lang="ru-RU" sz="3200" dirty="0" smtClean="0"/>
              <a:t>Определить, в какой форме стоит глагол</a:t>
            </a:r>
          </a:p>
          <a:p>
            <a:pPr marL="742950" indent="-742950">
              <a:buNone/>
            </a:pPr>
            <a:endParaRPr lang="ru-RU" sz="3200" dirty="0" smtClean="0"/>
          </a:p>
          <a:p>
            <a:pPr marL="742950" indent="-742950">
              <a:buNone/>
            </a:pPr>
            <a:endParaRPr lang="ru-RU" sz="3200" dirty="0" smtClean="0"/>
          </a:p>
          <a:p>
            <a:pPr marL="742950" indent="-742950">
              <a:buAutoNum type="arabicPeriod"/>
            </a:pPr>
            <a:endParaRPr lang="ru-RU" sz="3200" dirty="0" smtClean="0"/>
          </a:p>
          <a:p>
            <a:pPr marL="742950" indent="-742950">
              <a:buAutoNum type="arabicPeriod"/>
            </a:pPr>
            <a:endParaRPr lang="ru-RU" sz="3200" dirty="0" smtClean="0"/>
          </a:p>
          <a:p>
            <a:pPr marL="742950" indent="-742950">
              <a:buAutoNum type="arabicPeriod"/>
            </a:pPr>
            <a:endParaRPr lang="ru-RU" sz="3200" dirty="0" smtClean="0"/>
          </a:p>
          <a:p>
            <a:pPr marL="742950" indent="-742950">
              <a:buAutoNum type="arabicPeriod"/>
            </a:pPr>
            <a:endParaRPr lang="ru-RU" sz="3200" dirty="0" smtClean="0"/>
          </a:p>
          <a:p>
            <a:pPr marL="742950" indent="-742950">
              <a:buNone/>
            </a:pPr>
            <a:r>
              <a:rPr lang="en-US" sz="3200" dirty="0" smtClean="0"/>
              <a:t>3. </a:t>
            </a:r>
            <a:r>
              <a:rPr lang="ru-RU" sz="3200" dirty="0" smtClean="0"/>
              <a:t>Выделить</a:t>
            </a:r>
          </a:p>
          <a:p>
            <a:pPr marL="742950" indent="-742950">
              <a:buNone/>
            </a:pPr>
            <a:r>
              <a:rPr lang="en-US" sz="3200" dirty="0" smtClean="0"/>
              <a:t>4. </a:t>
            </a:r>
            <a:r>
              <a:rPr lang="ru-RU" sz="3200" dirty="0" smtClean="0"/>
              <a:t>Выделить</a:t>
            </a:r>
            <a:endParaRPr lang="ru-RU" sz="3200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500034" y="2428867"/>
          <a:ext cx="8072493" cy="25865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90831"/>
                <a:gridCol w="2690831"/>
                <a:gridCol w="2690831"/>
              </a:tblGrid>
              <a:tr h="767219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606449">
                <a:tc>
                  <a:txBody>
                    <a:bodyPr/>
                    <a:lstStyle/>
                    <a:p>
                      <a:r>
                        <a:rPr lang="ru-RU" dirty="0" smtClean="0"/>
                        <a:t>1.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1.</a:t>
                      </a:r>
                      <a:r>
                        <a:rPr lang="ru-RU" baseline="0" dirty="0" smtClean="0"/>
                        <a:t>      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1.        </a:t>
                      </a:r>
                      <a:endParaRPr lang="ru-RU" dirty="0"/>
                    </a:p>
                  </a:txBody>
                  <a:tcPr/>
                </a:tc>
              </a:tr>
              <a:tr h="606449">
                <a:tc>
                  <a:txBody>
                    <a:bodyPr/>
                    <a:lstStyle/>
                    <a:p>
                      <a:r>
                        <a:rPr lang="ru-RU" dirty="0" smtClean="0"/>
                        <a:t>2. 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2. 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2. </a:t>
                      </a:r>
                      <a:endParaRPr lang="ru-RU" dirty="0"/>
                    </a:p>
                  </a:txBody>
                  <a:tcPr/>
                </a:tc>
              </a:tr>
              <a:tr h="606449">
                <a:tc>
                  <a:txBody>
                    <a:bodyPr/>
                    <a:lstStyle/>
                    <a:p>
                      <a:r>
                        <a:rPr lang="ru-RU" dirty="0" smtClean="0"/>
                        <a:t>3.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3.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9" name="Прямая соединительная линия 8"/>
          <p:cNvCxnSpPr/>
          <p:nvPr/>
        </p:nvCxnSpPr>
        <p:spPr>
          <a:xfrm flipV="1">
            <a:off x="3214678" y="928670"/>
            <a:ext cx="285752" cy="214314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3500430" y="928670"/>
            <a:ext cx="285752" cy="214314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 rot="5400000" flipH="1" flipV="1">
            <a:off x="4060029" y="940575"/>
            <a:ext cx="214314" cy="190504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 rot="16200000" flipH="1">
            <a:off x="4286248" y="928670"/>
            <a:ext cx="214314" cy="214314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96908"/>
          </a:xfrm>
        </p:spPr>
        <p:txBody>
          <a:bodyPr>
            <a:normAutofit fontScale="90000"/>
          </a:bodyPr>
          <a:lstStyle/>
          <a:p>
            <a:r>
              <a:rPr lang="ru-RU" sz="44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Порядок разбора глагола</a:t>
            </a:r>
            <a:endParaRPr lang="ru-RU" sz="4400" b="1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000108"/>
            <a:ext cx="7467600" cy="5643602"/>
          </a:xfrm>
        </p:spPr>
        <p:txBody>
          <a:bodyPr>
            <a:normAutofit lnSpcReduction="10000"/>
          </a:bodyPr>
          <a:lstStyle/>
          <a:p>
            <a:pPr marL="742950" indent="-742950">
              <a:buNone/>
            </a:pPr>
            <a:r>
              <a:rPr lang="en-US" sz="3200" dirty="0" smtClean="0"/>
              <a:t>1. </a:t>
            </a:r>
            <a:r>
              <a:rPr lang="ru-RU" sz="3200" dirty="0" smtClean="0"/>
              <a:t>Выделить  -</a:t>
            </a:r>
            <a:r>
              <a:rPr lang="ru-RU" sz="3200" dirty="0" err="1" smtClean="0"/>
              <a:t>ся</a:t>
            </a:r>
            <a:r>
              <a:rPr lang="ru-RU" sz="3200" dirty="0" smtClean="0"/>
              <a:t>,  -</a:t>
            </a:r>
            <a:r>
              <a:rPr lang="ru-RU" sz="3200" dirty="0" err="1" smtClean="0"/>
              <a:t>сь</a:t>
            </a:r>
            <a:endParaRPr lang="ru-RU" sz="3200" dirty="0" smtClean="0"/>
          </a:p>
          <a:p>
            <a:pPr marL="742950" indent="-742950">
              <a:buNone/>
            </a:pPr>
            <a:r>
              <a:rPr lang="en-US" sz="3200" dirty="0" smtClean="0"/>
              <a:t>2. </a:t>
            </a:r>
            <a:r>
              <a:rPr lang="ru-RU" sz="3200" dirty="0" smtClean="0"/>
              <a:t>Определить, в какой форме стоит глагол</a:t>
            </a:r>
          </a:p>
          <a:p>
            <a:pPr marL="742950" indent="-742950">
              <a:buNone/>
            </a:pPr>
            <a:endParaRPr lang="ru-RU" sz="3200" dirty="0" smtClean="0"/>
          </a:p>
          <a:p>
            <a:pPr marL="742950" indent="-742950">
              <a:buNone/>
            </a:pPr>
            <a:endParaRPr lang="ru-RU" sz="3200" dirty="0" smtClean="0"/>
          </a:p>
          <a:p>
            <a:pPr marL="742950" indent="-742950">
              <a:buAutoNum type="arabicPeriod"/>
            </a:pPr>
            <a:endParaRPr lang="ru-RU" sz="3200" dirty="0" smtClean="0"/>
          </a:p>
          <a:p>
            <a:pPr marL="742950" indent="-742950">
              <a:buAutoNum type="arabicPeriod"/>
            </a:pPr>
            <a:endParaRPr lang="ru-RU" sz="3200" dirty="0" smtClean="0"/>
          </a:p>
          <a:p>
            <a:pPr marL="742950" indent="-742950">
              <a:buAutoNum type="arabicPeriod"/>
            </a:pPr>
            <a:endParaRPr lang="ru-RU" sz="3200" dirty="0" smtClean="0"/>
          </a:p>
          <a:p>
            <a:pPr marL="742950" indent="-742950">
              <a:buAutoNum type="arabicPeriod"/>
            </a:pPr>
            <a:endParaRPr lang="ru-RU" sz="3200" dirty="0" smtClean="0"/>
          </a:p>
          <a:p>
            <a:pPr marL="742950" indent="-742950">
              <a:buNone/>
            </a:pPr>
            <a:r>
              <a:rPr lang="en-US" sz="3200" dirty="0" smtClean="0"/>
              <a:t>3. </a:t>
            </a:r>
            <a:r>
              <a:rPr lang="ru-RU" sz="3200" dirty="0" smtClean="0"/>
              <a:t>Выделить</a:t>
            </a:r>
          </a:p>
          <a:p>
            <a:pPr marL="742950" indent="-742950">
              <a:buNone/>
            </a:pPr>
            <a:r>
              <a:rPr lang="en-US" sz="3200" dirty="0" smtClean="0"/>
              <a:t>4. </a:t>
            </a:r>
            <a:r>
              <a:rPr lang="ru-RU" sz="3200" dirty="0" smtClean="0"/>
              <a:t>Выделить</a:t>
            </a:r>
            <a:endParaRPr lang="ru-RU" sz="3200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500034" y="2428867"/>
          <a:ext cx="8072493" cy="25865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90831"/>
                <a:gridCol w="2690831"/>
                <a:gridCol w="2690831"/>
              </a:tblGrid>
              <a:tr h="767219">
                <a:tc>
                  <a:txBody>
                    <a:bodyPr/>
                    <a:lstStyle/>
                    <a:p>
                      <a:r>
                        <a:rPr lang="ru-RU" dirty="0" smtClean="0"/>
                        <a:t>Начальная форма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Настоящее или будущее время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Прошедшее время</a:t>
                      </a:r>
                      <a:endParaRPr lang="ru-RU" dirty="0"/>
                    </a:p>
                  </a:txBody>
                  <a:tcPr/>
                </a:tc>
              </a:tr>
              <a:tr h="606449">
                <a:tc>
                  <a:txBody>
                    <a:bodyPr/>
                    <a:lstStyle/>
                    <a:p>
                      <a:r>
                        <a:rPr lang="ru-RU" dirty="0" smtClean="0"/>
                        <a:t>1.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1.</a:t>
                      </a:r>
                      <a:r>
                        <a:rPr lang="ru-RU" baseline="0" dirty="0" smtClean="0"/>
                        <a:t>      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1.        </a:t>
                      </a:r>
                      <a:endParaRPr lang="ru-RU" dirty="0"/>
                    </a:p>
                  </a:txBody>
                  <a:tcPr/>
                </a:tc>
              </a:tr>
              <a:tr h="606449">
                <a:tc>
                  <a:txBody>
                    <a:bodyPr/>
                    <a:lstStyle/>
                    <a:p>
                      <a:r>
                        <a:rPr lang="ru-RU" dirty="0" smtClean="0"/>
                        <a:t>2. 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2. 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2. </a:t>
                      </a:r>
                      <a:endParaRPr lang="ru-RU" dirty="0"/>
                    </a:p>
                  </a:txBody>
                  <a:tcPr/>
                </a:tc>
              </a:tr>
              <a:tr h="606449">
                <a:tc>
                  <a:txBody>
                    <a:bodyPr/>
                    <a:lstStyle/>
                    <a:p>
                      <a:r>
                        <a:rPr lang="ru-RU" dirty="0" smtClean="0"/>
                        <a:t>3.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3.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9" name="Прямая соединительная линия 8"/>
          <p:cNvCxnSpPr/>
          <p:nvPr/>
        </p:nvCxnSpPr>
        <p:spPr>
          <a:xfrm flipV="1">
            <a:off x="3214678" y="928670"/>
            <a:ext cx="285752" cy="214314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>
            <a:off x="3500430" y="928670"/>
            <a:ext cx="285752" cy="214314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 rot="5400000" flipH="1" flipV="1">
            <a:off x="4060029" y="940575"/>
            <a:ext cx="214314" cy="190504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 rot="16200000" flipH="1">
            <a:off x="4286248" y="928670"/>
            <a:ext cx="214314" cy="214314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96908"/>
          </a:xfrm>
        </p:spPr>
        <p:txBody>
          <a:bodyPr>
            <a:normAutofit fontScale="90000"/>
          </a:bodyPr>
          <a:lstStyle/>
          <a:p>
            <a:r>
              <a:rPr lang="ru-RU" sz="44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Порядок разбора глагола</a:t>
            </a:r>
            <a:endParaRPr lang="ru-RU" sz="4400" b="1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000108"/>
            <a:ext cx="7467600" cy="5643602"/>
          </a:xfrm>
        </p:spPr>
        <p:txBody>
          <a:bodyPr>
            <a:normAutofit lnSpcReduction="10000"/>
          </a:bodyPr>
          <a:lstStyle/>
          <a:p>
            <a:pPr marL="742950" indent="-742950">
              <a:buNone/>
            </a:pPr>
            <a:r>
              <a:rPr lang="en-US" sz="3200" dirty="0" smtClean="0"/>
              <a:t>1. </a:t>
            </a:r>
            <a:r>
              <a:rPr lang="ru-RU" sz="3200" dirty="0" smtClean="0"/>
              <a:t>Выделить  -</a:t>
            </a:r>
            <a:r>
              <a:rPr lang="ru-RU" sz="3200" dirty="0" err="1" smtClean="0"/>
              <a:t>ся</a:t>
            </a:r>
            <a:r>
              <a:rPr lang="ru-RU" sz="3200" dirty="0" smtClean="0"/>
              <a:t>,  -</a:t>
            </a:r>
            <a:r>
              <a:rPr lang="ru-RU" sz="3200" dirty="0" err="1" smtClean="0"/>
              <a:t>сь</a:t>
            </a:r>
            <a:endParaRPr lang="ru-RU" sz="3200" dirty="0" smtClean="0"/>
          </a:p>
          <a:p>
            <a:pPr marL="742950" indent="-742950">
              <a:buNone/>
            </a:pPr>
            <a:r>
              <a:rPr lang="en-US" sz="3200" dirty="0" smtClean="0"/>
              <a:t>2. </a:t>
            </a:r>
            <a:r>
              <a:rPr lang="ru-RU" sz="3200" dirty="0" smtClean="0"/>
              <a:t>Определить, в какой форме стоит глагол</a:t>
            </a:r>
          </a:p>
          <a:p>
            <a:pPr marL="742950" indent="-742950">
              <a:buNone/>
            </a:pPr>
            <a:endParaRPr lang="ru-RU" sz="3200" dirty="0" smtClean="0"/>
          </a:p>
          <a:p>
            <a:pPr marL="742950" indent="-742950">
              <a:buNone/>
            </a:pPr>
            <a:endParaRPr lang="ru-RU" sz="3200" dirty="0" smtClean="0"/>
          </a:p>
          <a:p>
            <a:pPr marL="742950" indent="-742950">
              <a:buAutoNum type="arabicPeriod"/>
            </a:pPr>
            <a:endParaRPr lang="ru-RU" sz="3200" dirty="0" smtClean="0"/>
          </a:p>
          <a:p>
            <a:pPr marL="742950" indent="-742950">
              <a:buAutoNum type="arabicPeriod"/>
            </a:pPr>
            <a:endParaRPr lang="ru-RU" sz="3200" dirty="0" smtClean="0"/>
          </a:p>
          <a:p>
            <a:pPr marL="742950" indent="-742950">
              <a:buAutoNum type="arabicPeriod"/>
            </a:pPr>
            <a:endParaRPr lang="ru-RU" sz="3200" dirty="0" smtClean="0"/>
          </a:p>
          <a:p>
            <a:pPr marL="742950" indent="-742950">
              <a:buAutoNum type="arabicPeriod"/>
            </a:pPr>
            <a:endParaRPr lang="ru-RU" sz="3200" dirty="0" smtClean="0"/>
          </a:p>
          <a:p>
            <a:pPr marL="742950" indent="-742950">
              <a:buNone/>
            </a:pPr>
            <a:r>
              <a:rPr lang="en-US" sz="3200" dirty="0" smtClean="0"/>
              <a:t>3. </a:t>
            </a:r>
            <a:r>
              <a:rPr lang="ru-RU" sz="3200" dirty="0" smtClean="0"/>
              <a:t>Выделить</a:t>
            </a:r>
          </a:p>
          <a:p>
            <a:pPr marL="742950" indent="-742950">
              <a:buNone/>
            </a:pPr>
            <a:r>
              <a:rPr lang="en-US" sz="3200" dirty="0" smtClean="0"/>
              <a:t>4. </a:t>
            </a:r>
            <a:r>
              <a:rPr lang="ru-RU" sz="3200" dirty="0" smtClean="0"/>
              <a:t>Выделить</a:t>
            </a:r>
            <a:endParaRPr lang="ru-RU" sz="3200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500034" y="2428867"/>
          <a:ext cx="8072493" cy="26201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90831"/>
                <a:gridCol w="2690831"/>
                <a:gridCol w="2690831"/>
              </a:tblGrid>
              <a:tr h="767219">
                <a:tc>
                  <a:txBody>
                    <a:bodyPr/>
                    <a:lstStyle/>
                    <a:p>
                      <a:r>
                        <a:rPr lang="ru-RU" dirty="0" smtClean="0"/>
                        <a:t>Начальная форма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Настоящее или будущее время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Прошедшее время</a:t>
                      </a:r>
                      <a:endParaRPr lang="ru-RU" dirty="0"/>
                    </a:p>
                  </a:txBody>
                  <a:tcPr/>
                </a:tc>
              </a:tr>
              <a:tr h="606449">
                <a:tc>
                  <a:txBody>
                    <a:bodyPr/>
                    <a:lstStyle/>
                    <a:p>
                      <a:r>
                        <a:rPr lang="ru-RU" dirty="0" smtClean="0"/>
                        <a:t>1. –</a:t>
                      </a:r>
                      <a:r>
                        <a:rPr lang="ru-RU" dirty="0" err="1" smtClean="0"/>
                        <a:t>ть</a:t>
                      </a:r>
                      <a:r>
                        <a:rPr lang="ru-RU" dirty="0" smtClean="0"/>
                        <a:t>, -</a:t>
                      </a:r>
                      <a:r>
                        <a:rPr lang="ru-RU" dirty="0" err="1" smtClean="0"/>
                        <a:t>чь</a:t>
                      </a:r>
                      <a:r>
                        <a:rPr lang="ru-RU" dirty="0" smtClean="0"/>
                        <a:t>, -</a:t>
                      </a:r>
                      <a:r>
                        <a:rPr lang="ru-RU" dirty="0" err="1" smtClean="0"/>
                        <a:t>ти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1.</a:t>
                      </a:r>
                      <a:r>
                        <a:rPr lang="ru-RU" baseline="0" dirty="0" smtClean="0"/>
                        <a:t>        личное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1.        родовое или множественного числа</a:t>
                      </a:r>
                      <a:endParaRPr lang="ru-RU" dirty="0"/>
                    </a:p>
                  </a:txBody>
                  <a:tcPr/>
                </a:tc>
              </a:tr>
              <a:tr h="606449">
                <a:tc>
                  <a:txBody>
                    <a:bodyPr/>
                    <a:lstStyle/>
                    <a:p>
                      <a:r>
                        <a:rPr lang="ru-RU" dirty="0" smtClean="0"/>
                        <a:t>2. 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2. 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2. </a:t>
                      </a:r>
                      <a:endParaRPr lang="ru-RU" dirty="0"/>
                    </a:p>
                  </a:txBody>
                  <a:tcPr/>
                </a:tc>
              </a:tr>
              <a:tr h="606449">
                <a:tc>
                  <a:txBody>
                    <a:bodyPr/>
                    <a:lstStyle/>
                    <a:p>
                      <a:r>
                        <a:rPr lang="ru-RU" dirty="0" smtClean="0"/>
                        <a:t>3.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3.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3643306" y="3286124"/>
            <a:ext cx="214314" cy="285752"/>
          </a:xfrm>
          <a:prstGeom prst="rect">
            <a:avLst/>
          </a:prstGeom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6286512" y="3286124"/>
            <a:ext cx="214314" cy="285752"/>
          </a:xfrm>
          <a:prstGeom prst="rect">
            <a:avLst/>
          </a:prstGeom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4" name="Прямая соединительная линия 23"/>
          <p:cNvCxnSpPr/>
          <p:nvPr/>
        </p:nvCxnSpPr>
        <p:spPr>
          <a:xfrm flipV="1">
            <a:off x="3071802" y="928670"/>
            <a:ext cx="357190" cy="285752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6" name="Прямая соединительная линия 25"/>
          <p:cNvCxnSpPr/>
          <p:nvPr/>
        </p:nvCxnSpPr>
        <p:spPr>
          <a:xfrm>
            <a:off x="3428992" y="928670"/>
            <a:ext cx="357190" cy="285752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 rot="5400000" flipH="1" flipV="1">
            <a:off x="4000496" y="928670"/>
            <a:ext cx="285752" cy="285752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>
            <a:off x="4286248" y="928670"/>
            <a:ext cx="357190" cy="214314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/>
          <p:nvPr/>
        </p:nvCxnSpPr>
        <p:spPr>
          <a:xfrm rot="5400000" flipH="1" flipV="1">
            <a:off x="892943" y="3107529"/>
            <a:ext cx="214314" cy="142876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/>
          <p:cNvCxnSpPr/>
          <p:nvPr/>
        </p:nvCxnSpPr>
        <p:spPr>
          <a:xfrm rot="16200000" flipH="1">
            <a:off x="1035819" y="3107529"/>
            <a:ext cx="214314" cy="142876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39"/>
          <p:cNvCxnSpPr/>
          <p:nvPr/>
        </p:nvCxnSpPr>
        <p:spPr>
          <a:xfrm rot="5400000" flipH="1" flipV="1">
            <a:off x="1321571" y="3107529"/>
            <a:ext cx="214314" cy="142876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3" name="Прямая соединительная линия 42"/>
          <p:cNvCxnSpPr/>
          <p:nvPr/>
        </p:nvCxnSpPr>
        <p:spPr>
          <a:xfrm rot="16200000" flipV="1">
            <a:off x="2000232" y="3071810"/>
            <a:ext cx="214314" cy="214314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8" name="Прямая соединительная линия 47"/>
          <p:cNvCxnSpPr/>
          <p:nvPr/>
        </p:nvCxnSpPr>
        <p:spPr>
          <a:xfrm rot="5400000" flipH="1" flipV="1">
            <a:off x="1785918" y="3071810"/>
            <a:ext cx="214314" cy="214314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9" name="Прямая соединительная линия 48"/>
          <p:cNvCxnSpPr/>
          <p:nvPr/>
        </p:nvCxnSpPr>
        <p:spPr>
          <a:xfrm rot="16200000" flipH="1">
            <a:off x="1464447" y="3107529"/>
            <a:ext cx="214314" cy="142876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96908"/>
          </a:xfrm>
        </p:spPr>
        <p:txBody>
          <a:bodyPr>
            <a:normAutofit fontScale="90000"/>
          </a:bodyPr>
          <a:lstStyle/>
          <a:p>
            <a:r>
              <a:rPr lang="ru-RU" sz="44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Порядок разбора глагола</a:t>
            </a:r>
            <a:endParaRPr lang="ru-RU" sz="4400" b="1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000108"/>
            <a:ext cx="7467600" cy="5643602"/>
          </a:xfrm>
        </p:spPr>
        <p:txBody>
          <a:bodyPr>
            <a:normAutofit lnSpcReduction="10000"/>
          </a:bodyPr>
          <a:lstStyle/>
          <a:p>
            <a:pPr marL="742950" indent="-742950">
              <a:buNone/>
            </a:pPr>
            <a:r>
              <a:rPr lang="en-US" sz="3200" dirty="0" smtClean="0"/>
              <a:t>1. </a:t>
            </a:r>
            <a:r>
              <a:rPr lang="ru-RU" sz="3200" dirty="0" smtClean="0"/>
              <a:t>Выделить –</a:t>
            </a:r>
            <a:r>
              <a:rPr lang="ru-RU" sz="3200" dirty="0" err="1" smtClean="0"/>
              <a:t>ся</a:t>
            </a:r>
            <a:r>
              <a:rPr lang="ru-RU" sz="3200" dirty="0" smtClean="0"/>
              <a:t>,  -</a:t>
            </a:r>
            <a:r>
              <a:rPr lang="ru-RU" sz="3200" dirty="0" err="1" smtClean="0"/>
              <a:t>сь</a:t>
            </a:r>
            <a:endParaRPr lang="ru-RU" sz="3200" dirty="0" smtClean="0"/>
          </a:p>
          <a:p>
            <a:pPr marL="742950" indent="-742950">
              <a:buNone/>
            </a:pPr>
            <a:r>
              <a:rPr lang="en-US" sz="3200" dirty="0" smtClean="0"/>
              <a:t>2. </a:t>
            </a:r>
            <a:r>
              <a:rPr lang="ru-RU" sz="3200" dirty="0" smtClean="0"/>
              <a:t>Определить, в какой форме стоит глагол</a:t>
            </a:r>
          </a:p>
          <a:p>
            <a:pPr marL="742950" indent="-742950">
              <a:buNone/>
            </a:pPr>
            <a:endParaRPr lang="ru-RU" sz="3200" dirty="0" smtClean="0"/>
          </a:p>
          <a:p>
            <a:pPr marL="742950" indent="-742950">
              <a:buNone/>
            </a:pPr>
            <a:endParaRPr lang="ru-RU" sz="3200" dirty="0" smtClean="0"/>
          </a:p>
          <a:p>
            <a:pPr marL="742950" indent="-742950">
              <a:buAutoNum type="arabicPeriod"/>
            </a:pPr>
            <a:endParaRPr lang="ru-RU" sz="3200" dirty="0" smtClean="0"/>
          </a:p>
          <a:p>
            <a:pPr marL="742950" indent="-742950">
              <a:buAutoNum type="arabicPeriod"/>
            </a:pPr>
            <a:endParaRPr lang="ru-RU" sz="3200" dirty="0" smtClean="0"/>
          </a:p>
          <a:p>
            <a:pPr marL="742950" indent="-742950">
              <a:buAutoNum type="arabicPeriod"/>
            </a:pPr>
            <a:endParaRPr lang="ru-RU" sz="3200" dirty="0" smtClean="0"/>
          </a:p>
          <a:p>
            <a:pPr marL="742950" indent="-742950">
              <a:buAutoNum type="arabicPeriod"/>
            </a:pPr>
            <a:endParaRPr lang="ru-RU" sz="3200" dirty="0" smtClean="0"/>
          </a:p>
          <a:p>
            <a:pPr marL="742950" indent="-742950">
              <a:buNone/>
            </a:pPr>
            <a:r>
              <a:rPr lang="en-US" sz="3200" dirty="0" smtClean="0"/>
              <a:t>3. </a:t>
            </a:r>
            <a:r>
              <a:rPr lang="ru-RU" sz="3200" dirty="0" smtClean="0"/>
              <a:t>Выделить  </a:t>
            </a:r>
          </a:p>
          <a:p>
            <a:pPr marL="742950" indent="-742950">
              <a:buNone/>
            </a:pPr>
            <a:r>
              <a:rPr lang="en-US" sz="3200" dirty="0" smtClean="0"/>
              <a:t>4. </a:t>
            </a:r>
            <a:r>
              <a:rPr lang="ru-RU" sz="3200" dirty="0" smtClean="0"/>
              <a:t>Выделить</a:t>
            </a:r>
            <a:endParaRPr lang="ru-RU" sz="3200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500034" y="2428867"/>
          <a:ext cx="8072493" cy="26201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90831"/>
                <a:gridCol w="2690831"/>
                <a:gridCol w="2690831"/>
              </a:tblGrid>
              <a:tr h="767219">
                <a:tc>
                  <a:txBody>
                    <a:bodyPr/>
                    <a:lstStyle/>
                    <a:p>
                      <a:r>
                        <a:rPr lang="ru-RU" dirty="0" smtClean="0"/>
                        <a:t>Начальная форма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Настоящее или будущее время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Прошедшее время</a:t>
                      </a:r>
                      <a:endParaRPr lang="ru-RU" dirty="0"/>
                    </a:p>
                  </a:txBody>
                  <a:tcPr/>
                </a:tc>
              </a:tr>
              <a:tr h="606449">
                <a:tc>
                  <a:txBody>
                    <a:bodyPr/>
                    <a:lstStyle/>
                    <a:p>
                      <a:r>
                        <a:rPr lang="ru-RU" dirty="0" smtClean="0"/>
                        <a:t>1. –</a:t>
                      </a:r>
                      <a:r>
                        <a:rPr lang="ru-RU" dirty="0" err="1" smtClean="0"/>
                        <a:t>ть</a:t>
                      </a:r>
                      <a:r>
                        <a:rPr lang="ru-RU" dirty="0" smtClean="0"/>
                        <a:t>, -</a:t>
                      </a:r>
                      <a:r>
                        <a:rPr lang="ru-RU" dirty="0" err="1" smtClean="0"/>
                        <a:t>чь</a:t>
                      </a:r>
                      <a:r>
                        <a:rPr lang="ru-RU" dirty="0" smtClean="0"/>
                        <a:t>, -</a:t>
                      </a:r>
                      <a:r>
                        <a:rPr lang="ru-RU" dirty="0" err="1" smtClean="0"/>
                        <a:t>ти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1.</a:t>
                      </a:r>
                      <a:r>
                        <a:rPr lang="ru-RU" baseline="0" dirty="0" smtClean="0"/>
                        <a:t>        личное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1.        родовое или множественного числа</a:t>
                      </a:r>
                      <a:endParaRPr lang="ru-RU" dirty="0"/>
                    </a:p>
                  </a:txBody>
                  <a:tcPr/>
                </a:tc>
              </a:tr>
              <a:tr h="606449">
                <a:tc>
                  <a:txBody>
                    <a:bodyPr/>
                    <a:lstStyle/>
                    <a:p>
                      <a:r>
                        <a:rPr lang="ru-RU" dirty="0" smtClean="0"/>
                        <a:t>2. Глагольный</a:t>
                      </a:r>
                      <a:r>
                        <a:rPr lang="en-US" sz="2400" dirty="0" smtClean="0"/>
                        <a:t> </a:t>
                      </a:r>
                      <a:r>
                        <a:rPr lang="en-US" sz="3200" dirty="0" smtClean="0"/>
                        <a:t>^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2. Глагольный</a:t>
                      </a:r>
                      <a:r>
                        <a:rPr lang="en-US" dirty="0" smtClean="0"/>
                        <a:t> </a:t>
                      </a:r>
                      <a:r>
                        <a:rPr lang="en-US" sz="3200" dirty="0" smtClean="0"/>
                        <a:t>^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2. Л +</a:t>
                      </a:r>
                      <a:r>
                        <a:rPr lang="ru-RU" baseline="0" dirty="0" smtClean="0"/>
                        <a:t> глагольный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sz="3200" baseline="0" dirty="0" smtClean="0"/>
                        <a:t>^</a:t>
                      </a:r>
                      <a:endParaRPr lang="ru-RU" sz="3200" dirty="0"/>
                    </a:p>
                  </a:txBody>
                  <a:tcPr/>
                </a:tc>
              </a:tr>
              <a:tr h="606449">
                <a:tc>
                  <a:txBody>
                    <a:bodyPr/>
                    <a:lstStyle/>
                    <a:p>
                      <a:r>
                        <a:rPr lang="ru-RU" dirty="0" smtClean="0"/>
                        <a:t>3.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3.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3643306" y="3286124"/>
            <a:ext cx="214314" cy="285752"/>
          </a:xfrm>
          <a:prstGeom prst="rect">
            <a:avLst/>
          </a:prstGeom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6286512" y="3286124"/>
            <a:ext cx="214314" cy="285752"/>
          </a:xfrm>
          <a:prstGeom prst="rect">
            <a:avLst/>
          </a:prstGeom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5" name="Прямая соединительная линия 24"/>
          <p:cNvCxnSpPr/>
          <p:nvPr/>
        </p:nvCxnSpPr>
        <p:spPr>
          <a:xfrm flipV="1">
            <a:off x="6143636" y="3929066"/>
            <a:ext cx="214314" cy="142876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/>
          <p:nvPr/>
        </p:nvCxnSpPr>
        <p:spPr>
          <a:xfrm>
            <a:off x="6357950" y="3929066"/>
            <a:ext cx="285752" cy="142876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/>
          <p:nvPr/>
        </p:nvCxnSpPr>
        <p:spPr>
          <a:xfrm flipV="1">
            <a:off x="3143240" y="928670"/>
            <a:ext cx="285752" cy="214314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/>
          <p:cNvCxnSpPr/>
          <p:nvPr/>
        </p:nvCxnSpPr>
        <p:spPr>
          <a:xfrm>
            <a:off x="3428992" y="928670"/>
            <a:ext cx="285752" cy="214314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3" name="Прямая соединительная линия 42"/>
          <p:cNvCxnSpPr/>
          <p:nvPr/>
        </p:nvCxnSpPr>
        <p:spPr>
          <a:xfrm flipV="1">
            <a:off x="4000496" y="928670"/>
            <a:ext cx="285752" cy="214314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5" name="Прямая соединительная линия 44"/>
          <p:cNvCxnSpPr/>
          <p:nvPr/>
        </p:nvCxnSpPr>
        <p:spPr>
          <a:xfrm rot="16200000" flipH="1">
            <a:off x="4286248" y="928670"/>
            <a:ext cx="214314" cy="214314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6" name="Прямая соединительная линия 65"/>
          <p:cNvCxnSpPr/>
          <p:nvPr/>
        </p:nvCxnSpPr>
        <p:spPr>
          <a:xfrm rot="5400000" flipH="1" flipV="1">
            <a:off x="821505" y="3178967"/>
            <a:ext cx="214314" cy="142876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8" name="Прямая соединительная линия 67"/>
          <p:cNvCxnSpPr/>
          <p:nvPr/>
        </p:nvCxnSpPr>
        <p:spPr>
          <a:xfrm rot="16200000" flipH="1">
            <a:off x="1000100" y="3143248"/>
            <a:ext cx="214314" cy="214314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0" name="Прямая соединительная линия 69"/>
          <p:cNvCxnSpPr/>
          <p:nvPr/>
        </p:nvCxnSpPr>
        <p:spPr>
          <a:xfrm rot="5400000" flipH="1" flipV="1">
            <a:off x="1785918" y="3143248"/>
            <a:ext cx="214314" cy="214314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2" name="Прямая соединительная линия 71"/>
          <p:cNvCxnSpPr/>
          <p:nvPr/>
        </p:nvCxnSpPr>
        <p:spPr>
          <a:xfrm rot="16200000" flipH="1">
            <a:off x="2000232" y="3143248"/>
            <a:ext cx="214314" cy="214314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4" name="Прямая соединительная линия 73"/>
          <p:cNvCxnSpPr/>
          <p:nvPr/>
        </p:nvCxnSpPr>
        <p:spPr>
          <a:xfrm rot="5400000" flipH="1" flipV="1">
            <a:off x="1321571" y="3178967"/>
            <a:ext cx="214314" cy="142876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6" name="Прямая соединительная линия 75"/>
          <p:cNvCxnSpPr/>
          <p:nvPr/>
        </p:nvCxnSpPr>
        <p:spPr>
          <a:xfrm rot="16200000" flipH="1">
            <a:off x="1500166" y="3143248"/>
            <a:ext cx="214314" cy="214314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96908"/>
          </a:xfrm>
        </p:spPr>
        <p:txBody>
          <a:bodyPr>
            <a:normAutofit fontScale="90000"/>
          </a:bodyPr>
          <a:lstStyle/>
          <a:p>
            <a:r>
              <a:rPr lang="ru-RU" sz="44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Порядок разбора глагола</a:t>
            </a:r>
            <a:endParaRPr lang="ru-RU" sz="4400" b="1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000108"/>
            <a:ext cx="7467600" cy="5643602"/>
          </a:xfrm>
        </p:spPr>
        <p:txBody>
          <a:bodyPr>
            <a:normAutofit lnSpcReduction="10000"/>
          </a:bodyPr>
          <a:lstStyle/>
          <a:p>
            <a:pPr marL="742950" indent="-742950">
              <a:buNone/>
            </a:pPr>
            <a:r>
              <a:rPr lang="en-US" sz="3200" dirty="0" smtClean="0"/>
              <a:t>1. </a:t>
            </a:r>
            <a:r>
              <a:rPr lang="ru-RU" sz="3200" dirty="0" smtClean="0"/>
              <a:t>Выделить –</a:t>
            </a:r>
            <a:r>
              <a:rPr lang="ru-RU" sz="3200" dirty="0" err="1" smtClean="0"/>
              <a:t>ся</a:t>
            </a:r>
            <a:r>
              <a:rPr lang="ru-RU" sz="3200" dirty="0" smtClean="0"/>
              <a:t>,  -</a:t>
            </a:r>
            <a:r>
              <a:rPr lang="ru-RU" sz="3200" dirty="0" err="1" smtClean="0"/>
              <a:t>сь</a:t>
            </a:r>
            <a:endParaRPr lang="ru-RU" sz="3200" dirty="0" smtClean="0"/>
          </a:p>
          <a:p>
            <a:pPr marL="742950" indent="-742950">
              <a:buNone/>
            </a:pPr>
            <a:r>
              <a:rPr lang="en-US" sz="3200" dirty="0" smtClean="0"/>
              <a:t>2. </a:t>
            </a:r>
            <a:r>
              <a:rPr lang="ru-RU" sz="3200" dirty="0" smtClean="0"/>
              <a:t>Определить, в какой форме стоит глагол</a:t>
            </a:r>
          </a:p>
          <a:p>
            <a:pPr marL="742950" indent="-742950">
              <a:buNone/>
            </a:pPr>
            <a:endParaRPr lang="ru-RU" sz="3200" dirty="0" smtClean="0"/>
          </a:p>
          <a:p>
            <a:pPr marL="742950" indent="-742950">
              <a:buNone/>
            </a:pPr>
            <a:endParaRPr lang="ru-RU" sz="3200" dirty="0" smtClean="0"/>
          </a:p>
          <a:p>
            <a:pPr marL="742950" indent="-742950">
              <a:buAutoNum type="arabicPeriod"/>
            </a:pPr>
            <a:endParaRPr lang="ru-RU" sz="3200" dirty="0" smtClean="0"/>
          </a:p>
          <a:p>
            <a:pPr marL="742950" indent="-742950">
              <a:buAutoNum type="arabicPeriod"/>
            </a:pPr>
            <a:endParaRPr lang="ru-RU" sz="3200" dirty="0" smtClean="0"/>
          </a:p>
          <a:p>
            <a:pPr marL="742950" indent="-742950">
              <a:buAutoNum type="arabicPeriod"/>
            </a:pPr>
            <a:endParaRPr lang="ru-RU" sz="3200" dirty="0" smtClean="0"/>
          </a:p>
          <a:p>
            <a:pPr marL="742950" indent="-742950">
              <a:buAutoNum type="arabicPeriod"/>
            </a:pPr>
            <a:endParaRPr lang="ru-RU" sz="3200" dirty="0" smtClean="0"/>
          </a:p>
          <a:p>
            <a:pPr marL="742950" indent="-742950">
              <a:buNone/>
            </a:pPr>
            <a:r>
              <a:rPr lang="en-US" sz="3200" dirty="0" smtClean="0"/>
              <a:t>3. </a:t>
            </a:r>
            <a:r>
              <a:rPr lang="ru-RU" sz="3200" dirty="0" smtClean="0"/>
              <a:t>Выделить  </a:t>
            </a:r>
          </a:p>
          <a:p>
            <a:pPr marL="742950" indent="-742950">
              <a:buNone/>
            </a:pPr>
            <a:r>
              <a:rPr lang="en-US" sz="3200" dirty="0" smtClean="0"/>
              <a:t>4. </a:t>
            </a:r>
            <a:r>
              <a:rPr lang="ru-RU" sz="3200" dirty="0" smtClean="0"/>
              <a:t>Выделить</a:t>
            </a:r>
            <a:endParaRPr lang="ru-RU" sz="3200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500034" y="2428867"/>
          <a:ext cx="8072493" cy="26201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90831"/>
                <a:gridCol w="2690831"/>
                <a:gridCol w="2690831"/>
              </a:tblGrid>
              <a:tr h="767219">
                <a:tc>
                  <a:txBody>
                    <a:bodyPr/>
                    <a:lstStyle/>
                    <a:p>
                      <a:r>
                        <a:rPr lang="ru-RU" dirty="0" smtClean="0"/>
                        <a:t>Начальная форма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Настоящее или будущее время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Прошедшее время</a:t>
                      </a:r>
                      <a:endParaRPr lang="ru-RU" dirty="0"/>
                    </a:p>
                  </a:txBody>
                  <a:tcPr/>
                </a:tc>
              </a:tr>
              <a:tr h="606449">
                <a:tc>
                  <a:txBody>
                    <a:bodyPr/>
                    <a:lstStyle/>
                    <a:p>
                      <a:r>
                        <a:rPr lang="ru-RU" dirty="0" smtClean="0"/>
                        <a:t>1. –</a:t>
                      </a:r>
                      <a:r>
                        <a:rPr lang="ru-RU" dirty="0" err="1" smtClean="0"/>
                        <a:t>ть</a:t>
                      </a:r>
                      <a:r>
                        <a:rPr lang="ru-RU" dirty="0" smtClean="0"/>
                        <a:t>, -</a:t>
                      </a:r>
                      <a:r>
                        <a:rPr lang="ru-RU" dirty="0" err="1" smtClean="0"/>
                        <a:t>чь</a:t>
                      </a:r>
                      <a:r>
                        <a:rPr lang="ru-RU" dirty="0" smtClean="0"/>
                        <a:t>, -</a:t>
                      </a:r>
                      <a:r>
                        <a:rPr lang="ru-RU" dirty="0" err="1" smtClean="0"/>
                        <a:t>ти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1.</a:t>
                      </a:r>
                      <a:r>
                        <a:rPr lang="ru-RU" baseline="0" dirty="0" smtClean="0"/>
                        <a:t>        личное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1.        родовое или множественного числа</a:t>
                      </a:r>
                      <a:endParaRPr lang="ru-RU" dirty="0"/>
                    </a:p>
                  </a:txBody>
                  <a:tcPr/>
                </a:tc>
              </a:tr>
              <a:tr h="606449">
                <a:tc>
                  <a:txBody>
                    <a:bodyPr/>
                    <a:lstStyle/>
                    <a:p>
                      <a:r>
                        <a:rPr lang="ru-RU" dirty="0" smtClean="0"/>
                        <a:t>2. Глагольный</a:t>
                      </a:r>
                      <a:r>
                        <a:rPr lang="en-US" sz="2400" dirty="0" smtClean="0"/>
                        <a:t> </a:t>
                      </a:r>
                      <a:r>
                        <a:rPr lang="en-US" sz="3200" dirty="0" smtClean="0"/>
                        <a:t>^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2. Глагольный</a:t>
                      </a:r>
                      <a:r>
                        <a:rPr lang="en-US" dirty="0" smtClean="0"/>
                        <a:t> </a:t>
                      </a:r>
                      <a:r>
                        <a:rPr lang="en-US" sz="3200" dirty="0" smtClean="0"/>
                        <a:t>^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2. Л +</a:t>
                      </a:r>
                      <a:r>
                        <a:rPr lang="ru-RU" baseline="0" dirty="0" smtClean="0"/>
                        <a:t> глагольный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sz="3200" baseline="0" dirty="0" smtClean="0"/>
                        <a:t>^</a:t>
                      </a:r>
                      <a:endParaRPr lang="ru-RU" sz="3200" dirty="0"/>
                    </a:p>
                  </a:txBody>
                  <a:tcPr/>
                </a:tc>
              </a:tr>
              <a:tr h="606449">
                <a:tc>
                  <a:txBody>
                    <a:bodyPr/>
                    <a:lstStyle/>
                    <a:p>
                      <a:r>
                        <a:rPr lang="ru-RU" dirty="0" smtClean="0"/>
                        <a:t>3.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3.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3643306" y="3286124"/>
            <a:ext cx="214314" cy="285752"/>
          </a:xfrm>
          <a:prstGeom prst="rect">
            <a:avLst/>
          </a:prstGeom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6286512" y="3286124"/>
            <a:ext cx="214314" cy="285752"/>
          </a:xfrm>
          <a:prstGeom prst="rect">
            <a:avLst/>
          </a:prstGeom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>
            <a:off x="1000100" y="4714884"/>
            <a:ext cx="1285884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 rot="5400000" flipH="1" flipV="1">
            <a:off x="892149" y="4607727"/>
            <a:ext cx="215108" cy="794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 rot="5400000" flipH="1" flipV="1">
            <a:off x="2178033" y="4607727"/>
            <a:ext cx="215108" cy="794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>
            <a:off x="3714744" y="4714884"/>
            <a:ext cx="1285884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6429388" y="4714884"/>
            <a:ext cx="1285884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 rot="5400000" flipH="1" flipV="1">
            <a:off x="6322231" y="4607727"/>
            <a:ext cx="215108" cy="794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 rot="5400000" flipH="1" flipV="1">
            <a:off x="4893471" y="4607727"/>
            <a:ext cx="215108" cy="794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 rot="5400000" flipH="1" flipV="1">
            <a:off x="7608115" y="4607727"/>
            <a:ext cx="215108" cy="794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 rot="5400000" flipH="1" flipV="1">
            <a:off x="3607587" y="4607727"/>
            <a:ext cx="215108" cy="794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5" name="Прямая соединительная линия 24"/>
          <p:cNvCxnSpPr/>
          <p:nvPr/>
        </p:nvCxnSpPr>
        <p:spPr>
          <a:xfrm flipV="1">
            <a:off x="6143636" y="3929066"/>
            <a:ext cx="214314" cy="142876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/>
          <p:nvPr/>
        </p:nvCxnSpPr>
        <p:spPr>
          <a:xfrm>
            <a:off x="6357950" y="3929066"/>
            <a:ext cx="285752" cy="142876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/>
          <p:nvPr/>
        </p:nvCxnSpPr>
        <p:spPr>
          <a:xfrm flipV="1">
            <a:off x="3143240" y="928670"/>
            <a:ext cx="285752" cy="214314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/>
          <p:cNvCxnSpPr/>
          <p:nvPr/>
        </p:nvCxnSpPr>
        <p:spPr>
          <a:xfrm>
            <a:off x="3428992" y="928670"/>
            <a:ext cx="285752" cy="214314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3" name="Прямая соединительная линия 42"/>
          <p:cNvCxnSpPr/>
          <p:nvPr/>
        </p:nvCxnSpPr>
        <p:spPr>
          <a:xfrm flipV="1">
            <a:off x="4000496" y="928670"/>
            <a:ext cx="285752" cy="214314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5" name="Прямая соединительная линия 44"/>
          <p:cNvCxnSpPr/>
          <p:nvPr/>
        </p:nvCxnSpPr>
        <p:spPr>
          <a:xfrm rot="16200000" flipH="1">
            <a:off x="4286248" y="928670"/>
            <a:ext cx="214314" cy="214314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6" name="Прямая соединительная линия 65"/>
          <p:cNvCxnSpPr/>
          <p:nvPr/>
        </p:nvCxnSpPr>
        <p:spPr>
          <a:xfrm rot="5400000" flipH="1" flipV="1">
            <a:off x="821505" y="3178967"/>
            <a:ext cx="214314" cy="142876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8" name="Прямая соединительная линия 67"/>
          <p:cNvCxnSpPr/>
          <p:nvPr/>
        </p:nvCxnSpPr>
        <p:spPr>
          <a:xfrm rot="16200000" flipH="1">
            <a:off x="1000100" y="3143248"/>
            <a:ext cx="214314" cy="214314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0" name="Прямая соединительная линия 69"/>
          <p:cNvCxnSpPr/>
          <p:nvPr/>
        </p:nvCxnSpPr>
        <p:spPr>
          <a:xfrm rot="5400000" flipH="1" flipV="1">
            <a:off x="1785918" y="3143248"/>
            <a:ext cx="214314" cy="214314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2" name="Прямая соединительная линия 71"/>
          <p:cNvCxnSpPr/>
          <p:nvPr/>
        </p:nvCxnSpPr>
        <p:spPr>
          <a:xfrm rot="16200000" flipH="1">
            <a:off x="2000232" y="3143248"/>
            <a:ext cx="214314" cy="214314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4" name="Прямая соединительная линия 73"/>
          <p:cNvCxnSpPr/>
          <p:nvPr/>
        </p:nvCxnSpPr>
        <p:spPr>
          <a:xfrm rot="5400000" flipH="1" flipV="1">
            <a:off x="1321571" y="3178967"/>
            <a:ext cx="214314" cy="142876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6" name="Прямая соединительная линия 75"/>
          <p:cNvCxnSpPr/>
          <p:nvPr/>
        </p:nvCxnSpPr>
        <p:spPr>
          <a:xfrm rot="16200000" flipH="1">
            <a:off x="1500166" y="3143248"/>
            <a:ext cx="214314" cy="214314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796908"/>
          </a:xfrm>
        </p:spPr>
        <p:txBody>
          <a:bodyPr>
            <a:normAutofit fontScale="90000"/>
          </a:bodyPr>
          <a:lstStyle/>
          <a:p>
            <a:r>
              <a:rPr lang="ru-RU" sz="44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Порядок разбора глагола</a:t>
            </a:r>
            <a:endParaRPr lang="ru-RU" sz="4400" b="1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000108"/>
            <a:ext cx="7467600" cy="5643602"/>
          </a:xfrm>
        </p:spPr>
        <p:txBody>
          <a:bodyPr>
            <a:normAutofit lnSpcReduction="10000"/>
          </a:bodyPr>
          <a:lstStyle/>
          <a:p>
            <a:pPr marL="742950" indent="-742950">
              <a:buNone/>
            </a:pPr>
            <a:r>
              <a:rPr lang="en-US" sz="3200" dirty="0" smtClean="0"/>
              <a:t>1. </a:t>
            </a:r>
            <a:r>
              <a:rPr lang="ru-RU" sz="3200" dirty="0" smtClean="0"/>
              <a:t>Выделить –</a:t>
            </a:r>
            <a:r>
              <a:rPr lang="ru-RU" sz="3200" dirty="0" err="1" smtClean="0"/>
              <a:t>ся</a:t>
            </a:r>
            <a:r>
              <a:rPr lang="ru-RU" sz="3200" dirty="0" smtClean="0"/>
              <a:t>,  -</a:t>
            </a:r>
            <a:r>
              <a:rPr lang="ru-RU" sz="3200" dirty="0" err="1" smtClean="0"/>
              <a:t>сь</a:t>
            </a:r>
            <a:endParaRPr lang="ru-RU" sz="3200" dirty="0" smtClean="0"/>
          </a:p>
          <a:p>
            <a:pPr marL="742950" indent="-742950">
              <a:buNone/>
            </a:pPr>
            <a:r>
              <a:rPr lang="en-US" sz="3200" dirty="0" smtClean="0"/>
              <a:t>2. </a:t>
            </a:r>
            <a:r>
              <a:rPr lang="ru-RU" sz="3200" dirty="0" smtClean="0"/>
              <a:t>Определить, в какой форме стоит глагол</a:t>
            </a:r>
          </a:p>
          <a:p>
            <a:pPr marL="742950" indent="-742950">
              <a:buNone/>
            </a:pPr>
            <a:endParaRPr lang="ru-RU" sz="3200" dirty="0" smtClean="0"/>
          </a:p>
          <a:p>
            <a:pPr marL="742950" indent="-742950">
              <a:buNone/>
            </a:pPr>
            <a:endParaRPr lang="ru-RU" sz="3200" dirty="0" smtClean="0"/>
          </a:p>
          <a:p>
            <a:pPr marL="742950" indent="-742950">
              <a:buAutoNum type="arabicPeriod"/>
            </a:pPr>
            <a:endParaRPr lang="ru-RU" sz="3200" dirty="0" smtClean="0"/>
          </a:p>
          <a:p>
            <a:pPr marL="742950" indent="-742950">
              <a:buAutoNum type="arabicPeriod"/>
            </a:pPr>
            <a:endParaRPr lang="ru-RU" sz="3200" dirty="0" smtClean="0"/>
          </a:p>
          <a:p>
            <a:pPr marL="742950" indent="-742950">
              <a:buAutoNum type="arabicPeriod"/>
            </a:pPr>
            <a:endParaRPr lang="ru-RU" sz="3200" dirty="0" smtClean="0"/>
          </a:p>
          <a:p>
            <a:pPr marL="742950" indent="-742950">
              <a:buAutoNum type="arabicPeriod"/>
            </a:pPr>
            <a:endParaRPr lang="ru-RU" sz="3200" dirty="0" smtClean="0"/>
          </a:p>
          <a:p>
            <a:pPr marL="742950" indent="-742950">
              <a:buNone/>
            </a:pPr>
            <a:r>
              <a:rPr lang="en-US" sz="3200" dirty="0" smtClean="0"/>
              <a:t>3. </a:t>
            </a:r>
            <a:r>
              <a:rPr lang="ru-RU" sz="3200" dirty="0" smtClean="0"/>
              <a:t>Выделить  </a:t>
            </a:r>
          </a:p>
          <a:p>
            <a:pPr marL="742950" indent="-742950">
              <a:buNone/>
            </a:pPr>
            <a:r>
              <a:rPr lang="en-US" sz="3200" dirty="0" smtClean="0"/>
              <a:t>4. </a:t>
            </a:r>
            <a:r>
              <a:rPr lang="ru-RU" sz="3200" dirty="0" smtClean="0"/>
              <a:t>Выделить</a:t>
            </a:r>
            <a:endParaRPr lang="ru-RU" sz="3200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500034" y="2428867"/>
          <a:ext cx="8072493" cy="26201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90831"/>
                <a:gridCol w="2690831"/>
                <a:gridCol w="2690831"/>
              </a:tblGrid>
              <a:tr h="767219">
                <a:tc>
                  <a:txBody>
                    <a:bodyPr/>
                    <a:lstStyle/>
                    <a:p>
                      <a:r>
                        <a:rPr lang="ru-RU" dirty="0" smtClean="0"/>
                        <a:t>Начальная форма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Настоящее или будущее время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Прошедшее время</a:t>
                      </a:r>
                      <a:endParaRPr lang="ru-RU" dirty="0"/>
                    </a:p>
                  </a:txBody>
                  <a:tcPr/>
                </a:tc>
              </a:tr>
              <a:tr h="606449">
                <a:tc>
                  <a:txBody>
                    <a:bodyPr/>
                    <a:lstStyle/>
                    <a:p>
                      <a:r>
                        <a:rPr lang="ru-RU" dirty="0" smtClean="0"/>
                        <a:t>1. –</a:t>
                      </a:r>
                      <a:r>
                        <a:rPr lang="ru-RU" dirty="0" err="1" smtClean="0"/>
                        <a:t>ть</a:t>
                      </a:r>
                      <a:r>
                        <a:rPr lang="ru-RU" dirty="0" smtClean="0"/>
                        <a:t>, -</a:t>
                      </a:r>
                      <a:r>
                        <a:rPr lang="ru-RU" dirty="0" err="1" smtClean="0"/>
                        <a:t>чь</a:t>
                      </a:r>
                      <a:r>
                        <a:rPr lang="ru-RU" dirty="0" smtClean="0"/>
                        <a:t>, -</a:t>
                      </a:r>
                      <a:r>
                        <a:rPr lang="ru-RU" dirty="0" err="1" smtClean="0"/>
                        <a:t>ти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1.</a:t>
                      </a:r>
                      <a:r>
                        <a:rPr lang="ru-RU" baseline="0" dirty="0" smtClean="0"/>
                        <a:t>        личное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1.        родовое или множественного числа</a:t>
                      </a:r>
                      <a:endParaRPr lang="ru-RU" dirty="0"/>
                    </a:p>
                  </a:txBody>
                  <a:tcPr/>
                </a:tc>
              </a:tr>
              <a:tr h="606449">
                <a:tc>
                  <a:txBody>
                    <a:bodyPr/>
                    <a:lstStyle/>
                    <a:p>
                      <a:r>
                        <a:rPr lang="ru-RU" dirty="0" smtClean="0"/>
                        <a:t>2. Глагольный</a:t>
                      </a:r>
                      <a:r>
                        <a:rPr lang="en-US" sz="2400" dirty="0" smtClean="0"/>
                        <a:t> </a:t>
                      </a:r>
                      <a:r>
                        <a:rPr lang="en-US" sz="3200" dirty="0" smtClean="0"/>
                        <a:t>^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2. Глагольный</a:t>
                      </a:r>
                      <a:r>
                        <a:rPr lang="en-US" dirty="0" smtClean="0"/>
                        <a:t> </a:t>
                      </a:r>
                      <a:r>
                        <a:rPr lang="en-US" sz="3200" dirty="0" smtClean="0"/>
                        <a:t>^</a:t>
                      </a:r>
                      <a:endParaRPr lang="ru-RU" sz="3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2. Л +</a:t>
                      </a:r>
                      <a:r>
                        <a:rPr lang="ru-RU" baseline="0" dirty="0" smtClean="0"/>
                        <a:t> глагольный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sz="3200" baseline="0" dirty="0" smtClean="0"/>
                        <a:t>^</a:t>
                      </a:r>
                      <a:endParaRPr lang="ru-RU" sz="3200" dirty="0"/>
                    </a:p>
                  </a:txBody>
                  <a:tcPr/>
                </a:tc>
              </a:tr>
              <a:tr h="606449">
                <a:tc>
                  <a:txBody>
                    <a:bodyPr/>
                    <a:lstStyle/>
                    <a:p>
                      <a:r>
                        <a:rPr lang="ru-RU" dirty="0" smtClean="0"/>
                        <a:t>3.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3.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3643306" y="3286124"/>
            <a:ext cx="214314" cy="285752"/>
          </a:xfrm>
          <a:prstGeom prst="rect">
            <a:avLst/>
          </a:prstGeom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6286512" y="3286124"/>
            <a:ext cx="214314" cy="285752"/>
          </a:xfrm>
          <a:prstGeom prst="rect">
            <a:avLst/>
          </a:prstGeom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>
            <a:off x="1000100" y="4714884"/>
            <a:ext cx="1285884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 rot="5400000" flipH="1" flipV="1">
            <a:off x="892149" y="4607727"/>
            <a:ext cx="215108" cy="794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 rot="5400000" flipH="1" flipV="1">
            <a:off x="2178033" y="4607727"/>
            <a:ext cx="215108" cy="794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>
            <a:off x="3714744" y="4714884"/>
            <a:ext cx="1285884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6429388" y="4714884"/>
            <a:ext cx="1285884" cy="15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 rot="5400000" flipH="1" flipV="1">
            <a:off x="6322231" y="4607727"/>
            <a:ext cx="215108" cy="794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 rot="5400000" flipH="1" flipV="1">
            <a:off x="4893471" y="4607727"/>
            <a:ext cx="215108" cy="794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 rot="5400000" flipH="1" flipV="1">
            <a:off x="7608115" y="4607727"/>
            <a:ext cx="215108" cy="794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 rot="5400000" flipH="1" flipV="1">
            <a:off x="3607587" y="4607727"/>
            <a:ext cx="215108" cy="794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9" name="Дуга 18"/>
          <p:cNvSpPr/>
          <p:nvPr/>
        </p:nvSpPr>
        <p:spPr>
          <a:xfrm>
            <a:off x="3071802" y="5357826"/>
            <a:ext cx="2214578" cy="500066"/>
          </a:xfrm>
          <a:prstGeom prst="arc">
            <a:avLst>
              <a:gd name="adj1" fmla="val 10642885"/>
              <a:gd name="adj2" fmla="val 0"/>
            </a:avLst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>
              <a:ln>
                <a:solidFill>
                  <a:sysClr val="windowText" lastClr="000000"/>
                </a:solidFill>
              </a:ln>
            </a:endParaRPr>
          </a:p>
        </p:txBody>
      </p:sp>
      <p:cxnSp>
        <p:nvCxnSpPr>
          <p:cNvPr id="25" name="Прямая соединительная линия 24"/>
          <p:cNvCxnSpPr/>
          <p:nvPr/>
        </p:nvCxnSpPr>
        <p:spPr>
          <a:xfrm flipV="1">
            <a:off x="6143636" y="3929066"/>
            <a:ext cx="214314" cy="142876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/>
          <p:nvPr/>
        </p:nvCxnSpPr>
        <p:spPr>
          <a:xfrm>
            <a:off x="6357950" y="3929066"/>
            <a:ext cx="285752" cy="142876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5" name="Прямая соединительная линия 34"/>
          <p:cNvCxnSpPr/>
          <p:nvPr/>
        </p:nvCxnSpPr>
        <p:spPr>
          <a:xfrm flipV="1">
            <a:off x="3143240" y="928670"/>
            <a:ext cx="285752" cy="214314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39" name="Прямая соединительная линия 38"/>
          <p:cNvCxnSpPr/>
          <p:nvPr/>
        </p:nvCxnSpPr>
        <p:spPr>
          <a:xfrm>
            <a:off x="3428992" y="928670"/>
            <a:ext cx="285752" cy="214314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3" name="Прямая соединительная линия 42"/>
          <p:cNvCxnSpPr/>
          <p:nvPr/>
        </p:nvCxnSpPr>
        <p:spPr>
          <a:xfrm flipV="1">
            <a:off x="4000496" y="928670"/>
            <a:ext cx="285752" cy="214314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5" name="Прямая соединительная линия 44"/>
          <p:cNvCxnSpPr/>
          <p:nvPr/>
        </p:nvCxnSpPr>
        <p:spPr>
          <a:xfrm rot="16200000" flipH="1">
            <a:off x="4286248" y="928670"/>
            <a:ext cx="214314" cy="214314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6" name="Прямая соединительная линия 65"/>
          <p:cNvCxnSpPr/>
          <p:nvPr/>
        </p:nvCxnSpPr>
        <p:spPr>
          <a:xfrm rot="5400000" flipH="1" flipV="1">
            <a:off x="821505" y="3178967"/>
            <a:ext cx="214314" cy="142876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8" name="Прямая соединительная линия 67"/>
          <p:cNvCxnSpPr/>
          <p:nvPr/>
        </p:nvCxnSpPr>
        <p:spPr>
          <a:xfrm rot="16200000" flipH="1">
            <a:off x="1000100" y="3143248"/>
            <a:ext cx="214314" cy="214314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0" name="Прямая соединительная линия 69"/>
          <p:cNvCxnSpPr/>
          <p:nvPr/>
        </p:nvCxnSpPr>
        <p:spPr>
          <a:xfrm rot="5400000" flipH="1" flipV="1">
            <a:off x="1785918" y="3143248"/>
            <a:ext cx="214314" cy="214314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2" name="Прямая соединительная линия 71"/>
          <p:cNvCxnSpPr/>
          <p:nvPr/>
        </p:nvCxnSpPr>
        <p:spPr>
          <a:xfrm rot="16200000" flipH="1">
            <a:off x="2000232" y="3143248"/>
            <a:ext cx="214314" cy="214314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4" name="Прямая соединительная линия 73"/>
          <p:cNvCxnSpPr/>
          <p:nvPr/>
        </p:nvCxnSpPr>
        <p:spPr>
          <a:xfrm rot="5400000" flipH="1" flipV="1">
            <a:off x="1321571" y="3178967"/>
            <a:ext cx="214314" cy="142876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6" name="Прямая соединительная линия 75"/>
          <p:cNvCxnSpPr/>
          <p:nvPr/>
        </p:nvCxnSpPr>
        <p:spPr>
          <a:xfrm rot="16200000" flipH="1">
            <a:off x="1500166" y="3143248"/>
            <a:ext cx="214314" cy="214314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101</TotalTime>
  <Words>654</Words>
  <Application>Microsoft Office PowerPoint</Application>
  <PresentationFormat>Экран (4:3)</PresentationFormat>
  <Paragraphs>211</Paragraphs>
  <Slides>14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Эркер</vt:lpstr>
      <vt:lpstr>Урок русского языка по УМК «Перспективная начальная школа» в 4 классе</vt:lpstr>
      <vt:lpstr>Слайд 2</vt:lpstr>
      <vt:lpstr>Порядок разбора глагола</vt:lpstr>
      <vt:lpstr>Порядок разбора глагола</vt:lpstr>
      <vt:lpstr>Порядок разбора глагола</vt:lpstr>
      <vt:lpstr>Порядок разбора глагола</vt:lpstr>
      <vt:lpstr>Порядок разбора глагола</vt:lpstr>
      <vt:lpstr>Порядок разбора глагола</vt:lpstr>
      <vt:lpstr>Порядок разбора глагола</vt:lpstr>
      <vt:lpstr>Порядок разбора глагола</vt:lpstr>
      <vt:lpstr>Слайд 11</vt:lpstr>
      <vt:lpstr>Выпишите глаголы, разберите их по составу.</vt:lpstr>
      <vt:lpstr>Порядок разбора глагола</vt:lpstr>
      <vt:lpstr>Слайд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Ольга</dc:creator>
  <cp:lastModifiedBy>Школа</cp:lastModifiedBy>
  <cp:revision>14</cp:revision>
  <dcterms:created xsi:type="dcterms:W3CDTF">2012-02-14T18:31:55Z</dcterms:created>
  <dcterms:modified xsi:type="dcterms:W3CDTF">2013-01-09T10:30:42Z</dcterms:modified>
</cp:coreProperties>
</file>